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4"/>
  </p:notesMasterIdLst>
  <p:sldIdLst>
    <p:sldId id="256" r:id="rId5"/>
    <p:sldId id="271" r:id="rId6"/>
    <p:sldId id="345" r:id="rId7"/>
    <p:sldId id="344" r:id="rId8"/>
    <p:sldId id="282" r:id="rId9"/>
    <p:sldId id="326" r:id="rId10"/>
    <p:sldId id="286" r:id="rId11"/>
    <p:sldId id="287" r:id="rId12"/>
    <p:sldId id="288" r:id="rId13"/>
    <p:sldId id="289" r:id="rId14"/>
    <p:sldId id="290" r:id="rId15"/>
    <p:sldId id="291" r:id="rId16"/>
    <p:sldId id="292" r:id="rId17"/>
    <p:sldId id="296" r:id="rId18"/>
    <p:sldId id="297" r:id="rId19"/>
    <p:sldId id="298" r:id="rId20"/>
    <p:sldId id="299" r:id="rId21"/>
    <p:sldId id="331" r:id="rId22"/>
    <p:sldId id="270" r:id="rId23"/>
    <p:sldId id="302" r:id="rId24"/>
    <p:sldId id="304" r:id="rId25"/>
    <p:sldId id="343" r:id="rId26"/>
    <p:sldId id="336" r:id="rId27"/>
    <p:sldId id="337" r:id="rId28"/>
    <p:sldId id="338" r:id="rId29"/>
    <p:sldId id="340" r:id="rId30"/>
    <p:sldId id="311" r:id="rId31"/>
    <p:sldId id="327" r:id="rId32"/>
    <p:sldId id="313" r:id="rId33"/>
    <p:sldId id="324" r:id="rId34"/>
    <p:sldId id="315" r:id="rId35"/>
    <p:sldId id="316" r:id="rId36"/>
    <p:sldId id="317" r:id="rId37"/>
    <p:sldId id="328" r:id="rId38"/>
    <p:sldId id="318" r:id="rId39"/>
    <p:sldId id="319" r:id="rId40"/>
    <p:sldId id="320" r:id="rId41"/>
    <p:sldId id="342" r:id="rId42"/>
    <p:sldId id="276" r:id="rId43"/>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guide id="3" orient="horz" pos="1117" userDrawn="1">
          <p15:clr>
            <a:srgbClr val="A4A3A4"/>
          </p15:clr>
        </p15:guide>
        <p15:guide id="4" pos="18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2821"/>
    <a:srgbClr val="000000"/>
    <a:srgbClr val="008940"/>
    <a:srgbClr val="E70094"/>
    <a:srgbClr val="D600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501CEE-B987-4584-8A82-F48726F77F46}" v="9" dt="2020-05-11T19:09:57.1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63"/>
        <p:guide orient="horz" pos="1117"/>
        <p:guide pos="189"/>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Onuzuruike" userId="S::jennifer.onuzuruike@cityandguilds.com::219c5dc6-cb59-40c6-b1e4-aa7472458e9c" providerId="AD" clId="Web-{40501CEE-B987-4584-8A82-F48726F77F46}"/>
    <pc:docChg chg="modSld">
      <pc:chgData name="Jennifer Onuzuruike" userId="S::jennifer.onuzuruike@cityandguilds.com::219c5dc6-cb59-40c6-b1e4-aa7472458e9c" providerId="AD" clId="Web-{40501CEE-B987-4584-8A82-F48726F77F46}" dt="2020-05-11T19:09:57.171" v="8" actId="20577"/>
      <pc:docMkLst>
        <pc:docMk/>
      </pc:docMkLst>
      <pc:sldChg chg="modSp">
        <pc:chgData name="Jennifer Onuzuruike" userId="S::jennifer.onuzuruike@cityandguilds.com::219c5dc6-cb59-40c6-b1e4-aa7472458e9c" providerId="AD" clId="Web-{40501CEE-B987-4584-8A82-F48726F77F46}" dt="2020-05-11T19:09:52.280" v="6" actId="20577"/>
        <pc:sldMkLst>
          <pc:docMk/>
          <pc:sldMk cId="3332213315" sldId="271"/>
        </pc:sldMkLst>
        <pc:spChg chg="mod">
          <ac:chgData name="Jennifer Onuzuruike" userId="S::jennifer.onuzuruike@cityandguilds.com::219c5dc6-cb59-40c6-b1e4-aa7472458e9c" providerId="AD" clId="Web-{40501CEE-B987-4584-8A82-F48726F77F46}" dt="2020-05-11T19:09:52.280" v="6" actId="20577"/>
          <ac:spMkLst>
            <pc:docMk/>
            <pc:sldMk cId="3332213315" sldId="271"/>
            <ac:spMk id="3" creationId="{00000000-0000-0000-0000-000000000000}"/>
          </ac:spMkLst>
        </pc:spChg>
      </pc:sldChg>
      <pc:sldChg chg="modSp">
        <pc:chgData name="Jennifer Onuzuruike" userId="S::jennifer.onuzuruike@cityandguilds.com::219c5dc6-cb59-40c6-b1e4-aa7472458e9c" providerId="AD" clId="Web-{40501CEE-B987-4584-8A82-F48726F77F46}" dt="2020-05-11T19:08:58.468" v="3" actId="20577"/>
        <pc:sldMkLst>
          <pc:docMk/>
          <pc:sldMk cId="589192410" sldId="344"/>
        </pc:sldMkLst>
        <pc:spChg chg="mod">
          <ac:chgData name="Jennifer Onuzuruike" userId="S::jennifer.onuzuruike@cityandguilds.com::219c5dc6-cb59-40c6-b1e4-aa7472458e9c" providerId="AD" clId="Web-{40501CEE-B987-4584-8A82-F48726F77F46}" dt="2020-05-11T19:08:58.468" v="3" actId="20577"/>
          <ac:spMkLst>
            <pc:docMk/>
            <pc:sldMk cId="589192410" sldId="344"/>
            <ac:spMk id="3" creationId="{6CE58472-FB1D-4831-A0E6-595DC501E0B7}"/>
          </ac:spMkLst>
        </pc:spChg>
      </pc:sldChg>
      <pc:sldChg chg="modSp">
        <pc:chgData name="Jennifer Onuzuruike" userId="S::jennifer.onuzuruike@cityandguilds.com::219c5dc6-cb59-40c6-b1e4-aa7472458e9c" providerId="AD" clId="Web-{40501CEE-B987-4584-8A82-F48726F77F46}" dt="2020-05-11T19:08:52.624" v="0" actId="20577"/>
        <pc:sldMkLst>
          <pc:docMk/>
          <pc:sldMk cId="4190956928" sldId="345"/>
        </pc:sldMkLst>
        <pc:spChg chg="mod">
          <ac:chgData name="Jennifer Onuzuruike" userId="S::jennifer.onuzuruike@cityandguilds.com::219c5dc6-cb59-40c6-b1e4-aa7472458e9c" providerId="AD" clId="Web-{40501CEE-B987-4584-8A82-F48726F77F46}" dt="2020-05-11T19:08:52.624" v="0" actId="20577"/>
          <ac:spMkLst>
            <pc:docMk/>
            <pc:sldMk cId="4190956928" sldId="345"/>
            <ac:spMk id="3" creationId="{FB70C6B3-15D8-4EB9-9813-CB78B6916D0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64564D-79DA-4190-9DE0-85F5B6723754}" type="doc">
      <dgm:prSet loTypeId="urn:microsoft.com/office/officeart/2005/8/layout/StepDownProcess" loCatId="process" qsTypeId="urn:microsoft.com/office/officeart/2005/8/quickstyle/simple5" qsCatId="simple" csTypeId="urn:microsoft.com/office/officeart/2005/8/colors/colorful2" csCatId="colorful" phldr="1"/>
      <dgm:spPr/>
      <dgm:t>
        <a:bodyPr/>
        <a:lstStyle/>
        <a:p>
          <a:endParaRPr lang="en-GB"/>
        </a:p>
      </dgm:t>
    </dgm:pt>
    <dgm:pt modelId="{68539CFC-ABE5-45E9-8BE6-2E79E0EE26B0}">
      <dgm:prSet phldrT="[Text]" custT="1"/>
      <dgm:spPr/>
      <dgm:t>
        <a:bodyPr/>
        <a:lstStyle/>
        <a:p>
          <a:r>
            <a:rPr lang="en-GB" sz="2000">
              <a:solidFill>
                <a:schemeClr val="bg1"/>
              </a:solidFill>
            </a:rPr>
            <a:t>(1) </a:t>
          </a:r>
        </a:p>
        <a:p>
          <a:r>
            <a:rPr lang="en-GB" sz="2000">
              <a:solidFill>
                <a:schemeClr val="bg1"/>
              </a:solidFill>
            </a:rPr>
            <a:t>From Start of programme</a:t>
          </a:r>
        </a:p>
      </dgm:t>
    </dgm:pt>
    <dgm:pt modelId="{B7DDAF2D-E30A-4355-9961-CF500EBA8F0E}" type="parTrans" cxnId="{C9098952-D0D4-426E-BC60-C9ACDA7171B6}">
      <dgm:prSet/>
      <dgm:spPr/>
      <dgm:t>
        <a:bodyPr/>
        <a:lstStyle/>
        <a:p>
          <a:endParaRPr lang="en-GB">
            <a:solidFill>
              <a:schemeClr val="bg1"/>
            </a:solidFill>
          </a:endParaRPr>
        </a:p>
      </dgm:t>
    </dgm:pt>
    <dgm:pt modelId="{6573DBBA-DF45-447B-A7F4-7D049BF76FB8}" type="sibTrans" cxnId="{C9098952-D0D4-426E-BC60-C9ACDA7171B6}">
      <dgm:prSet/>
      <dgm:spPr/>
      <dgm:t>
        <a:bodyPr/>
        <a:lstStyle/>
        <a:p>
          <a:endParaRPr lang="en-GB">
            <a:solidFill>
              <a:schemeClr val="bg1"/>
            </a:solidFill>
          </a:endParaRPr>
        </a:p>
      </dgm:t>
    </dgm:pt>
    <dgm:pt modelId="{305AF699-A062-4379-A918-43CBC98E640E}">
      <dgm:prSet phldrT="[Text]" custT="1"/>
      <dgm:spPr/>
      <dgm:t>
        <a:bodyPr/>
        <a:lstStyle/>
        <a:p>
          <a:r>
            <a:rPr lang="en-GB" sz="2000">
              <a:solidFill>
                <a:schemeClr val="tx2"/>
              </a:solidFill>
            </a:rPr>
            <a:t>Get into the habit of gathering evidence</a:t>
          </a:r>
        </a:p>
      </dgm:t>
    </dgm:pt>
    <dgm:pt modelId="{3A384169-C07B-407F-A12E-EDBCEB7DF48D}" type="parTrans" cxnId="{24993C58-D448-4C2D-8160-9D9806EE1CAE}">
      <dgm:prSet/>
      <dgm:spPr/>
      <dgm:t>
        <a:bodyPr/>
        <a:lstStyle/>
        <a:p>
          <a:endParaRPr lang="en-GB">
            <a:solidFill>
              <a:schemeClr val="bg1"/>
            </a:solidFill>
          </a:endParaRPr>
        </a:p>
      </dgm:t>
    </dgm:pt>
    <dgm:pt modelId="{A3CFB5BF-C280-4A6D-B7CA-CCB73AEC51EF}" type="sibTrans" cxnId="{24993C58-D448-4C2D-8160-9D9806EE1CAE}">
      <dgm:prSet/>
      <dgm:spPr/>
      <dgm:t>
        <a:bodyPr/>
        <a:lstStyle/>
        <a:p>
          <a:endParaRPr lang="en-GB">
            <a:solidFill>
              <a:schemeClr val="bg1"/>
            </a:solidFill>
          </a:endParaRPr>
        </a:p>
      </dgm:t>
    </dgm:pt>
    <dgm:pt modelId="{31C04F2C-E890-4D34-BBD8-702D777FDEDE}">
      <dgm:prSet phldrT="[Text]" custT="1"/>
      <dgm:spPr/>
      <dgm:t>
        <a:bodyPr/>
        <a:lstStyle/>
        <a:p>
          <a:r>
            <a:rPr lang="en-GB" sz="2000">
              <a:solidFill>
                <a:schemeClr val="bg1"/>
              </a:solidFill>
            </a:rPr>
            <a:t>(2)</a:t>
          </a:r>
        </a:p>
        <a:p>
          <a:r>
            <a:rPr lang="en-GB" sz="2000">
              <a:solidFill>
                <a:schemeClr val="bg1"/>
              </a:solidFill>
            </a:rPr>
            <a:t>Last 6-3 months</a:t>
          </a:r>
        </a:p>
      </dgm:t>
    </dgm:pt>
    <dgm:pt modelId="{2E6CDB13-17C9-4BA0-ADCC-315482A88672}" type="parTrans" cxnId="{8F817720-6038-4D7A-BACB-F2D30F6216FC}">
      <dgm:prSet/>
      <dgm:spPr/>
      <dgm:t>
        <a:bodyPr/>
        <a:lstStyle/>
        <a:p>
          <a:endParaRPr lang="en-GB">
            <a:solidFill>
              <a:schemeClr val="bg1"/>
            </a:solidFill>
          </a:endParaRPr>
        </a:p>
      </dgm:t>
    </dgm:pt>
    <dgm:pt modelId="{440EF01F-8339-43C2-88C7-941DD5B015BF}" type="sibTrans" cxnId="{8F817720-6038-4D7A-BACB-F2D30F6216FC}">
      <dgm:prSet/>
      <dgm:spPr/>
      <dgm:t>
        <a:bodyPr/>
        <a:lstStyle/>
        <a:p>
          <a:endParaRPr lang="en-GB">
            <a:solidFill>
              <a:schemeClr val="bg1"/>
            </a:solidFill>
          </a:endParaRPr>
        </a:p>
      </dgm:t>
    </dgm:pt>
    <dgm:pt modelId="{93423F6C-E45F-441C-9D73-B27CAF4F5565}">
      <dgm:prSet phldrT="[Text]" custT="1"/>
      <dgm:spPr/>
      <dgm:t>
        <a:bodyPr/>
        <a:lstStyle/>
        <a:p>
          <a:r>
            <a:rPr lang="en-GB" sz="2000">
              <a:solidFill>
                <a:schemeClr val="tx2"/>
              </a:solidFill>
            </a:rPr>
            <a:t>Begin process of selecting which are the best pieces of evidence for the EPA Portfolio</a:t>
          </a:r>
        </a:p>
      </dgm:t>
    </dgm:pt>
    <dgm:pt modelId="{C35529A4-4D43-43F0-8535-35C8D6F295CB}" type="parTrans" cxnId="{91D00232-DAFE-4599-A482-86C05C2073B4}">
      <dgm:prSet/>
      <dgm:spPr/>
      <dgm:t>
        <a:bodyPr/>
        <a:lstStyle/>
        <a:p>
          <a:endParaRPr lang="en-GB">
            <a:solidFill>
              <a:schemeClr val="bg1"/>
            </a:solidFill>
          </a:endParaRPr>
        </a:p>
      </dgm:t>
    </dgm:pt>
    <dgm:pt modelId="{F8AA19D4-1D5A-4247-B631-3634975AB85D}" type="sibTrans" cxnId="{91D00232-DAFE-4599-A482-86C05C2073B4}">
      <dgm:prSet/>
      <dgm:spPr/>
      <dgm:t>
        <a:bodyPr/>
        <a:lstStyle/>
        <a:p>
          <a:endParaRPr lang="en-GB">
            <a:solidFill>
              <a:schemeClr val="bg1"/>
            </a:solidFill>
          </a:endParaRPr>
        </a:p>
      </dgm:t>
    </dgm:pt>
    <dgm:pt modelId="{70896151-7E9F-43D4-9032-6FDDDD7281FF}">
      <dgm:prSet phldrT="[Text]" custT="1"/>
      <dgm:spPr/>
      <dgm:t>
        <a:bodyPr/>
        <a:lstStyle/>
        <a:p>
          <a:r>
            <a:rPr lang="en-GB" sz="1800">
              <a:solidFill>
                <a:schemeClr val="bg1"/>
              </a:solidFill>
            </a:rPr>
            <a:t>(3)</a:t>
          </a:r>
        </a:p>
        <a:p>
          <a:r>
            <a:rPr lang="en-GB" sz="1800">
              <a:solidFill>
                <a:schemeClr val="bg1"/>
              </a:solidFill>
            </a:rPr>
            <a:t>At least 14 days before live on-line assessment activity</a:t>
          </a:r>
        </a:p>
      </dgm:t>
    </dgm:pt>
    <dgm:pt modelId="{545BBA7D-F4FF-4955-8D56-3096F3C484EB}" type="parTrans" cxnId="{8BC6C57A-8A24-4187-8CC7-52422901A55D}">
      <dgm:prSet/>
      <dgm:spPr/>
      <dgm:t>
        <a:bodyPr/>
        <a:lstStyle/>
        <a:p>
          <a:endParaRPr lang="en-GB">
            <a:solidFill>
              <a:schemeClr val="bg1"/>
            </a:solidFill>
          </a:endParaRPr>
        </a:p>
      </dgm:t>
    </dgm:pt>
    <dgm:pt modelId="{9E0479A2-60C6-462F-A7A1-8782FE397B04}" type="sibTrans" cxnId="{8BC6C57A-8A24-4187-8CC7-52422901A55D}">
      <dgm:prSet/>
      <dgm:spPr/>
      <dgm:t>
        <a:bodyPr/>
        <a:lstStyle/>
        <a:p>
          <a:endParaRPr lang="en-GB">
            <a:solidFill>
              <a:schemeClr val="bg1"/>
            </a:solidFill>
          </a:endParaRPr>
        </a:p>
      </dgm:t>
    </dgm:pt>
    <dgm:pt modelId="{CDD06BF8-B8AA-4A1C-8B01-DF69FF646DDF}">
      <dgm:prSet phldrT="[Text]" custT="1"/>
      <dgm:spPr/>
      <dgm:t>
        <a:bodyPr/>
        <a:lstStyle/>
        <a:p>
          <a:r>
            <a:rPr lang="en-GB" sz="2000">
              <a:solidFill>
                <a:schemeClr val="tx2"/>
              </a:solidFill>
            </a:rPr>
            <a:t>Naturally occurring evidence such as work plans, emails,  meeting notes, supervisor/manager meeting notes, discussions but NOT guided!</a:t>
          </a:r>
        </a:p>
      </dgm:t>
    </dgm:pt>
    <dgm:pt modelId="{72D711AE-5491-4DA7-A61F-111CC6F320F0}" type="parTrans" cxnId="{9414B1F2-21CC-4B92-BD2D-8669B586624F}">
      <dgm:prSet/>
      <dgm:spPr/>
      <dgm:t>
        <a:bodyPr/>
        <a:lstStyle/>
        <a:p>
          <a:endParaRPr lang="en-GB">
            <a:solidFill>
              <a:schemeClr val="bg1"/>
            </a:solidFill>
          </a:endParaRPr>
        </a:p>
      </dgm:t>
    </dgm:pt>
    <dgm:pt modelId="{9D7C93C1-38A7-41AE-BE3A-BEE428F2FBA9}" type="sibTrans" cxnId="{9414B1F2-21CC-4B92-BD2D-8669B586624F}">
      <dgm:prSet/>
      <dgm:spPr/>
      <dgm:t>
        <a:bodyPr/>
        <a:lstStyle/>
        <a:p>
          <a:endParaRPr lang="en-GB">
            <a:solidFill>
              <a:schemeClr val="bg1"/>
            </a:solidFill>
          </a:endParaRPr>
        </a:p>
      </dgm:t>
    </dgm:pt>
    <dgm:pt modelId="{37B00C41-8A40-4D84-ADAA-C9245C14C2CC}">
      <dgm:prSet phldrT="[Text]" custT="1"/>
      <dgm:spPr/>
      <dgm:t>
        <a:bodyPr/>
        <a:lstStyle/>
        <a:p>
          <a:r>
            <a:rPr lang="en-GB" sz="2000">
              <a:solidFill>
                <a:schemeClr val="tx2"/>
              </a:solidFill>
            </a:rPr>
            <a:t>Check for gaps – is there sufficient for each Assessment Criteria?</a:t>
          </a:r>
        </a:p>
      </dgm:t>
    </dgm:pt>
    <dgm:pt modelId="{85B233C9-40F0-40DC-BF45-E8854B7E525D}" type="parTrans" cxnId="{38F7DCAE-BCF8-4C94-AD0E-8C80E2F7AEAC}">
      <dgm:prSet/>
      <dgm:spPr/>
      <dgm:t>
        <a:bodyPr/>
        <a:lstStyle/>
        <a:p>
          <a:endParaRPr lang="en-GB">
            <a:solidFill>
              <a:schemeClr val="bg1"/>
            </a:solidFill>
          </a:endParaRPr>
        </a:p>
      </dgm:t>
    </dgm:pt>
    <dgm:pt modelId="{F2524554-BA29-41FD-9952-E50A06444915}" type="sibTrans" cxnId="{38F7DCAE-BCF8-4C94-AD0E-8C80E2F7AEAC}">
      <dgm:prSet/>
      <dgm:spPr/>
      <dgm:t>
        <a:bodyPr/>
        <a:lstStyle/>
        <a:p>
          <a:endParaRPr lang="en-GB">
            <a:solidFill>
              <a:schemeClr val="bg1"/>
            </a:solidFill>
          </a:endParaRPr>
        </a:p>
      </dgm:t>
    </dgm:pt>
    <dgm:pt modelId="{F66887EF-DAB6-4085-B74D-AF79F3E7F8A1}">
      <dgm:prSet phldrT="[Text]" custT="1"/>
      <dgm:spPr/>
      <dgm:t>
        <a:bodyPr/>
        <a:lstStyle/>
        <a:p>
          <a:r>
            <a:rPr lang="en-GB" sz="2000">
              <a:solidFill>
                <a:schemeClr val="tx2"/>
              </a:solidFill>
            </a:rPr>
            <a:t>Submit work for End-point assessment</a:t>
          </a:r>
        </a:p>
      </dgm:t>
    </dgm:pt>
    <dgm:pt modelId="{7D1396CF-6D66-4D9E-AC6A-581250F6B4C2}" type="sibTrans" cxnId="{42079E0A-B389-4D49-949E-BA0572338AF1}">
      <dgm:prSet/>
      <dgm:spPr/>
      <dgm:t>
        <a:bodyPr/>
        <a:lstStyle/>
        <a:p>
          <a:endParaRPr lang="en-GB">
            <a:solidFill>
              <a:schemeClr val="bg1"/>
            </a:solidFill>
          </a:endParaRPr>
        </a:p>
      </dgm:t>
    </dgm:pt>
    <dgm:pt modelId="{BAA899BF-6289-4805-A7B1-D1B1F31CBD5D}" type="parTrans" cxnId="{42079E0A-B389-4D49-949E-BA0572338AF1}">
      <dgm:prSet/>
      <dgm:spPr/>
      <dgm:t>
        <a:bodyPr/>
        <a:lstStyle/>
        <a:p>
          <a:endParaRPr lang="en-GB">
            <a:solidFill>
              <a:schemeClr val="bg1"/>
            </a:solidFill>
          </a:endParaRPr>
        </a:p>
      </dgm:t>
    </dgm:pt>
    <dgm:pt modelId="{6F8756EB-C087-48BC-B34F-9E4D1A4F5F08}" type="pres">
      <dgm:prSet presAssocID="{2464564D-79DA-4190-9DE0-85F5B6723754}" presName="rootnode" presStyleCnt="0">
        <dgm:presLayoutVars>
          <dgm:chMax/>
          <dgm:chPref/>
          <dgm:dir/>
          <dgm:animLvl val="lvl"/>
        </dgm:presLayoutVars>
      </dgm:prSet>
      <dgm:spPr/>
    </dgm:pt>
    <dgm:pt modelId="{E0557B0A-5ACE-4C6F-AA9F-EC2CFE0B94EE}" type="pres">
      <dgm:prSet presAssocID="{68539CFC-ABE5-45E9-8BE6-2E79E0EE26B0}" presName="composite" presStyleCnt="0"/>
      <dgm:spPr/>
    </dgm:pt>
    <dgm:pt modelId="{189B9DDF-D902-4908-9A7D-9A18F9582312}" type="pres">
      <dgm:prSet presAssocID="{68539CFC-ABE5-45E9-8BE6-2E79E0EE26B0}" presName="bentUpArrow1" presStyleLbl="alignImgPlace1" presStyleIdx="0" presStyleCnt="2" custLinFactNeighborX="-56238" custLinFactNeighborY="-27210"/>
      <dgm:spPr/>
    </dgm:pt>
    <dgm:pt modelId="{C553A721-9CA9-425E-ACB7-723100974133}" type="pres">
      <dgm:prSet presAssocID="{68539CFC-ABE5-45E9-8BE6-2E79E0EE26B0}" presName="ParentText" presStyleLbl="node1" presStyleIdx="0" presStyleCnt="3" custScaleX="118700" custScaleY="125799" custLinFactNeighborX="-33275" custLinFactNeighborY="-349">
        <dgm:presLayoutVars>
          <dgm:chMax val="1"/>
          <dgm:chPref val="1"/>
          <dgm:bulletEnabled val="1"/>
        </dgm:presLayoutVars>
      </dgm:prSet>
      <dgm:spPr/>
    </dgm:pt>
    <dgm:pt modelId="{89A45E7B-00A6-41FF-BDA8-3D108B676B33}" type="pres">
      <dgm:prSet presAssocID="{68539CFC-ABE5-45E9-8BE6-2E79E0EE26B0}" presName="ChildText" presStyleLbl="revTx" presStyleIdx="0" presStyleCnt="3" custScaleX="556069" custLinFactX="100000" custLinFactNeighborX="108737" custLinFactNeighborY="-38102">
        <dgm:presLayoutVars>
          <dgm:chMax val="0"/>
          <dgm:chPref val="0"/>
          <dgm:bulletEnabled val="1"/>
        </dgm:presLayoutVars>
      </dgm:prSet>
      <dgm:spPr/>
    </dgm:pt>
    <dgm:pt modelId="{1E6C1F1F-7B4C-40E9-9443-C558248EA1C5}" type="pres">
      <dgm:prSet presAssocID="{6573DBBA-DF45-447B-A7F4-7D049BF76FB8}" presName="sibTrans" presStyleCnt="0"/>
      <dgm:spPr/>
    </dgm:pt>
    <dgm:pt modelId="{635C4651-64E6-487A-816D-EC943C311713}" type="pres">
      <dgm:prSet presAssocID="{31C04F2C-E890-4D34-BBD8-702D777FDEDE}" presName="composite" presStyleCnt="0"/>
      <dgm:spPr/>
    </dgm:pt>
    <dgm:pt modelId="{F70E5BEE-11EC-46A6-BFED-D78B02A0CE72}" type="pres">
      <dgm:prSet presAssocID="{31C04F2C-E890-4D34-BBD8-702D777FDEDE}" presName="bentUpArrow1" presStyleLbl="alignImgPlace1" presStyleIdx="1" presStyleCnt="2" custLinFactX="-98432" custLinFactNeighborX="-100000" custLinFactNeighborY="-14048"/>
      <dgm:spPr/>
    </dgm:pt>
    <dgm:pt modelId="{D94035DD-F8C0-4B2D-8F5E-5276B3A2B341}" type="pres">
      <dgm:prSet presAssocID="{31C04F2C-E890-4D34-BBD8-702D777FDEDE}" presName="ParentText" presStyleLbl="node1" presStyleIdx="1" presStyleCnt="3" custScaleX="118592" custScaleY="125785" custLinFactX="-31555" custLinFactNeighborX="-100000" custLinFactNeighborY="-23093">
        <dgm:presLayoutVars>
          <dgm:chMax val="1"/>
          <dgm:chPref val="1"/>
          <dgm:bulletEnabled val="1"/>
        </dgm:presLayoutVars>
      </dgm:prSet>
      <dgm:spPr/>
    </dgm:pt>
    <dgm:pt modelId="{054BB9E5-950A-4AB1-A6AF-FECC16BB04B0}" type="pres">
      <dgm:prSet presAssocID="{31C04F2C-E890-4D34-BBD8-702D777FDEDE}" presName="ChildText" presStyleLbl="revTx" presStyleIdx="1" presStyleCnt="3" custScaleX="548963" custLinFactNeighborX="69762" custLinFactNeighborY="-22976">
        <dgm:presLayoutVars>
          <dgm:chMax val="0"/>
          <dgm:chPref val="0"/>
          <dgm:bulletEnabled val="1"/>
        </dgm:presLayoutVars>
      </dgm:prSet>
      <dgm:spPr/>
    </dgm:pt>
    <dgm:pt modelId="{16FA1862-3CD7-489A-B44F-6D831730F639}" type="pres">
      <dgm:prSet presAssocID="{440EF01F-8339-43C2-88C7-941DD5B015BF}" presName="sibTrans" presStyleCnt="0"/>
      <dgm:spPr/>
    </dgm:pt>
    <dgm:pt modelId="{DC2A552F-FE20-4DF1-A7C3-012B24478473}" type="pres">
      <dgm:prSet presAssocID="{70896151-7E9F-43D4-9032-6FDDDD7281FF}" presName="composite" presStyleCnt="0"/>
      <dgm:spPr/>
    </dgm:pt>
    <dgm:pt modelId="{3613850D-F9D6-4836-ADE1-B83EE91F79A1}" type="pres">
      <dgm:prSet presAssocID="{70896151-7E9F-43D4-9032-6FDDDD7281FF}" presName="ParentText" presStyleLbl="node1" presStyleIdx="2" presStyleCnt="3" custScaleX="118592" custScaleY="125785" custLinFactX="-78702" custLinFactNeighborX="-100000" custLinFactNeighborY="-13870">
        <dgm:presLayoutVars>
          <dgm:chMax val="1"/>
          <dgm:chPref val="1"/>
          <dgm:bulletEnabled val="1"/>
        </dgm:presLayoutVars>
      </dgm:prSet>
      <dgm:spPr/>
    </dgm:pt>
    <dgm:pt modelId="{6E29D082-9113-4D2B-8147-58B3864986AE}" type="pres">
      <dgm:prSet presAssocID="{70896151-7E9F-43D4-9032-6FDDDD7281FF}" presName="FinalChildText" presStyleLbl="revTx" presStyleIdx="2" presStyleCnt="3" custScaleX="348961" custLinFactNeighborX="-92751" custLinFactNeighborY="-13353">
        <dgm:presLayoutVars>
          <dgm:chMax val="0"/>
          <dgm:chPref val="0"/>
          <dgm:bulletEnabled val="1"/>
        </dgm:presLayoutVars>
      </dgm:prSet>
      <dgm:spPr/>
    </dgm:pt>
  </dgm:ptLst>
  <dgm:cxnLst>
    <dgm:cxn modelId="{F3D6D602-3CF7-4475-A9A3-D0B69E4428FD}" type="presOf" srcId="{31C04F2C-E890-4D34-BBD8-702D777FDEDE}" destId="{D94035DD-F8C0-4B2D-8F5E-5276B3A2B341}" srcOrd="0" destOrd="0" presId="urn:microsoft.com/office/officeart/2005/8/layout/StepDownProcess"/>
    <dgm:cxn modelId="{42079E0A-B389-4D49-949E-BA0572338AF1}" srcId="{70896151-7E9F-43D4-9032-6FDDDD7281FF}" destId="{F66887EF-DAB6-4085-B74D-AF79F3E7F8A1}" srcOrd="0" destOrd="0" parTransId="{BAA899BF-6289-4805-A7B1-D1B1F31CBD5D}" sibTransId="{7D1396CF-6D66-4D9E-AC6A-581250F6B4C2}"/>
    <dgm:cxn modelId="{D82A6E14-A234-4707-8883-B336A7EF7759}" type="presOf" srcId="{CDD06BF8-B8AA-4A1C-8B01-DF69FF646DDF}" destId="{89A45E7B-00A6-41FF-BDA8-3D108B676B33}" srcOrd="0" destOrd="1" presId="urn:microsoft.com/office/officeart/2005/8/layout/StepDownProcess"/>
    <dgm:cxn modelId="{8F817720-6038-4D7A-BACB-F2D30F6216FC}" srcId="{2464564D-79DA-4190-9DE0-85F5B6723754}" destId="{31C04F2C-E890-4D34-BBD8-702D777FDEDE}" srcOrd="1" destOrd="0" parTransId="{2E6CDB13-17C9-4BA0-ADCC-315482A88672}" sibTransId="{440EF01F-8339-43C2-88C7-941DD5B015BF}"/>
    <dgm:cxn modelId="{E02E7C24-5325-4EB6-A712-EE93248FA0A8}" type="presOf" srcId="{93423F6C-E45F-441C-9D73-B27CAF4F5565}" destId="{054BB9E5-950A-4AB1-A6AF-FECC16BB04B0}" srcOrd="0" destOrd="0" presId="urn:microsoft.com/office/officeart/2005/8/layout/StepDownProcess"/>
    <dgm:cxn modelId="{B9A28E29-06DB-45B2-AC9F-DF8664CDF0DA}" type="presOf" srcId="{37B00C41-8A40-4D84-ADAA-C9245C14C2CC}" destId="{054BB9E5-950A-4AB1-A6AF-FECC16BB04B0}" srcOrd="0" destOrd="1" presId="urn:microsoft.com/office/officeart/2005/8/layout/StepDownProcess"/>
    <dgm:cxn modelId="{91D00232-DAFE-4599-A482-86C05C2073B4}" srcId="{31C04F2C-E890-4D34-BBD8-702D777FDEDE}" destId="{93423F6C-E45F-441C-9D73-B27CAF4F5565}" srcOrd="0" destOrd="0" parTransId="{C35529A4-4D43-43F0-8535-35C8D6F295CB}" sibTransId="{F8AA19D4-1D5A-4247-B631-3634975AB85D}"/>
    <dgm:cxn modelId="{C9098952-D0D4-426E-BC60-C9ACDA7171B6}" srcId="{2464564D-79DA-4190-9DE0-85F5B6723754}" destId="{68539CFC-ABE5-45E9-8BE6-2E79E0EE26B0}" srcOrd="0" destOrd="0" parTransId="{B7DDAF2D-E30A-4355-9961-CF500EBA8F0E}" sibTransId="{6573DBBA-DF45-447B-A7F4-7D049BF76FB8}"/>
    <dgm:cxn modelId="{24993C58-D448-4C2D-8160-9D9806EE1CAE}" srcId="{68539CFC-ABE5-45E9-8BE6-2E79E0EE26B0}" destId="{305AF699-A062-4379-A918-43CBC98E640E}" srcOrd="0" destOrd="0" parTransId="{3A384169-C07B-407F-A12E-EDBCEB7DF48D}" sibTransId="{A3CFB5BF-C280-4A6D-B7CA-CCB73AEC51EF}"/>
    <dgm:cxn modelId="{8BC6C57A-8A24-4187-8CC7-52422901A55D}" srcId="{2464564D-79DA-4190-9DE0-85F5B6723754}" destId="{70896151-7E9F-43D4-9032-6FDDDD7281FF}" srcOrd="2" destOrd="0" parTransId="{545BBA7D-F4FF-4955-8D56-3096F3C484EB}" sibTransId="{9E0479A2-60C6-462F-A7A1-8782FE397B04}"/>
    <dgm:cxn modelId="{5962F17C-697E-449A-B864-4025ECED2AD7}" type="presOf" srcId="{F66887EF-DAB6-4085-B74D-AF79F3E7F8A1}" destId="{6E29D082-9113-4D2B-8147-58B3864986AE}" srcOrd="0" destOrd="0" presId="urn:microsoft.com/office/officeart/2005/8/layout/StepDownProcess"/>
    <dgm:cxn modelId="{99BC4999-EB1E-44DE-BE20-A8230C9D3CC5}" type="presOf" srcId="{2464564D-79DA-4190-9DE0-85F5B6723754}" destId="{6F8756EB-C087-48BC-B34F-9E4D1A4F5F08}" srcOrd="0" destOrd="0" presId="urn:microsoft.com/office/officeart/2005/8/layout/StepDownProcess"/>
    <dgm:cxn modelId="{F3B68AA5-736E-410D-B02D-17C6AC741A41}" type="presOf" srcId="{68539CFC-ABE5-45E9-8BE6-2E79E0EE26B0}" destId="{C553A721-9CA9-425E-ACB7-723100974133}" srcOrd="0" destOrd="0" presId="urn:microsoft.com/office/officeart/2005/8/layout/StepDownProcess"/>
    <dgm:cxn modelId="{38F7DCAE-BCF8-4C94-AD0E-8C80E2F7AEAC}" srcId="{31C04F2C-E890-4D34-BBD8-702D777FDEDE}" destId="{37B00C41-8A40-4D84-ADAA-C9245C14C2CC}" srcOrd="1" destOrd="0" parTransId="{85B233C9-40F0-40DC-BF45-E8854B7E525D}" sibTransId="{F2524554-BA29-41FD-9952-E50A06444915}"/>
    <dgm:cxn modelId="{7600E0F1-86E6-4C6A-BB53-819CEA50EFBC}" type="presOf" srcId="{70896151-7E9F-43D4-9032-6FDDDD7281FF}" destId="{3613850D-F9D6-4836-ADE1-B83EE91F79A1}" srcOrd="0" destOrd="0" presId="urn:microsoft.com/office/officeart/2005/8/layout/StepDownProcess"/>
    <dgm:cxn modelId="{9414B1F2-21CC-4B92-BD2D-8669B586624F}" srcId="{68539CFC-ABE5-45E9-8BE6-2E79E0EE26B0}" destId="{CDD06BF8-B8AA-4A1C-8B01-DF69FF646DDF}" srcOrd="1" destOrd="0" parTransId="{72D711AE-5491-4DA7-A61F-111CC6F320F0}" sibTransId="{9D7C93C1-38A7-41AE-BE3A-BEE428F2FBA9}"/>
    <dgm:cxn modelId="{A7F1A8FA-1145-4470-B764-04F335270A28}" type="presOf" srcId="{305AF699-A062-4379-A918-43CBC98E640E}" destId="{89A45E7B-00A6-41FF-BDA8-3D108B676B33}" srcOrd="0" destOrd="0" presId="urn:microsoft.com/office/officeart/2005/8/layout/StepDownProcess"/>
    <dgm:cxn modelId="{B2CD68DE-F895-4261-AE31-F936A747D6B1}" type="presParOf" srcId="{6F8756EB-C087-48BC-B34F-9E4D1A4F5F08}" destId="{E0557B0A-5ACE-4C6F-AA9F-EC2CFE0B94EE}" srcOrd="0" destOrd="0" presId="urn:microsoft.com/office/officeart/2005/8/layout/StepDownProcess"/>
    <dgm:cxn modelId="{36197A6E-3F35-4326-B0A1-DD4DE2157081}" type="presParOf" srcId="{E0557B0A-5ACE-4C6F-AA9F-EC2CFE0B94EE}" destId="{189B9DDF-D902-4908-9A7D-9A18F9582312}" srcOrd="0" destOrd="0" presId="urn:microsoft.com/office/officeart/2005/8/layout/StepDownProcess"/>
    <dgm:cxn modelId="{58B2D899-BD42-4784-BC16-0FD5D6040591}" type="presParOf" srcId="{E0557B0A-5ACE-4C6F-AA9F-EC2CFE0B94EE}" destId="{C553A721-9CA9-425E-ACB7-723100974133}" srcOrd="1" destOrd="0" presId="urn:microsoft.com/office/officeart/2005/8/layout/StepDownProcess"/>
    <dgm:cxn modelId="{7946ED92-F6F4-48B3-BA34-ACE4CC9D9D42}" type="presParOf" srcId="{E0557B0A-5ACE-4C6F-AA9F-EC2CFE0B94EE}" destId="{89A45E7B-00A6-41FF-BDA8-3D108B676B33}" srcOrd="2" destOrd="0" presId="urn:microsoft.com/office/officeart/2005/8/layout/StepDownProcess"/>
    <dgm:cxn modelId="{0EDCFB82-3F34-4CAB-81E6-F3282F6FDD44}" type="presParOf" srcId="{6F8756EB-C087-48BC-B34F-9E4D1A4F5F08}" destId="{1E6C1F1F-7B4C-40E9-9443-C558248EA1C5}" srcOrd="1" destOrd="0" presId="urn:microsoft.com/office/officeart/2005/8/layout/StepDownProcess"/>
    <dgm:cxn modelId="{586054B5-410B-4114-A1A8-3053F34026B6}" type="presParOf" srcId="{6F8756EB-C087-48BC-B34F-9E4D1A4F5F08}" destId="{635C4651-64E6-487A-816D-EC943C311713}" srcOrd="2" destOrd="0" presId="urn:microsoft.com/office/officeart/2005/8/layout/StepDownProcess"/>
    <dgm:cxn modelId="{A4AB4CF6-4B9F-455B-A2AE-D13D0F1DE5AC}" type="presParOf" srcId="{635C4651-64E6-487A-816D-EC943C311713}" destId="{F70E5BEE-11EC-46A6-BFED-D78B02A0CE72}" srcOrd="0" destOrd="0" presId="urn:microsoft.com/office/officeart/2005/8/layout/StepDownProcess"/>
    <dgm:cxn modelId="{4254D5F5-A0C3-452E-9636-A8C3F482A712}" type="presParOf" srcId="{635C4651-64E6-487A-816D-EC943C311713}" destId="{D94035DD-F8C0-4B2D-8F5E-5276B3A2B341}" srcOrd="1" destOrd="0" presId="urn:microsoft.com/office/officeart/2005/8/layout/StepDownProcess"/>
    <dgm:cxn modelId="{676302D2-915A-4902-939C-FCECE9451331}" type="presParOf" srcId="{635C4651-64E6-487A-816D-EC943C311713}" destId="{054BB9E5-950A-4AB1-A6AF-FECC16BB04B0}" srcOrd="2" destOrd="0" presId="urn:microsoft.com/office/officeart/2005/8/layout/StepDownProcess"/>
    <dgm:cxn modelId="{7EA3A524-E14C-467E-A725-13A9F2D7241B}" type="presParOf" srcId="{6F8756EB-C087-48BC-B34F-9E4D1A4F5F08}" destId="{16FA1862-3CD7-489A-B44F-6D831730F639}" srcOrd="3" destOrd="0" presId="urn:microsoft.com/office/officeart/2005/8/layout/StepDownProcess"/>
    <dgm:cxn modelId="{F02AF43D-CE11-48ED-B06B-F2DD38CE1536}" type="presParOf" srcId="{6F8756EB-C087-48BC-B34F-9E4D1A4F5F08}" destId="{DC2A552F-FE20-4DF1-A7C3-012B24478473}" srcOrd="4" destOrd="0" presId="urn:microsoft.com/office/officeart/2005/8/layout/StepDownProcess"/>
    <dgm:cxn modelId="{520FB609-3582-4E75-BAA4-0ADF707754F5}" type="presParOf" srcId="{DC2A552F-FE20-4DF1-A7C3-012B24478473}" destId="{3613850D-F9D6-4836-ADE1-B83EE91F79A1}" srcOrd="0" destOrd="0" presId="urn:microsoft.com/office/officeart/2005/8/layout/StepDownProcess"/>
    <dgm:cxn modelId="{CF37E909-A6E0-4991-9D66-3AA8D4C56DEE}" type="presParOf" srcId="{DC2A552F-FE20-4DF1-A7C3-012B24478473}" destId="{6E29D082-9113-4D2B-8147-58B3864986AE}" srcOrd="1" destOrd="0" presId="urn:microsoft.com/office/officeart/2005/8/layout/StepDown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B9DDF-D902-4908-9A7D-9A18F9582312}">
      <dsp:nvSpPr>
        <dsp:cNvPr id="0" name=""/>
        <dsp:cNvSpPr/>
      </dsp:nvSpPr>
      <dsp:spPr>
        <a:xfrm rot="5400000">
          <a:off x="1013134" y="978218"/>
          <a:ext cx="969967" cy="1104274"/>
        </a:xfrm>
        <a:prstGeom prst="bentUpArrow">
          <a:avLst>
            <a:gd name="adj1" fmla="val 32840"/>
            <a:gd name="adj2" fmla="val 25000"/>
            <a:gd name="adj3" fmla="val 35780"/>
          </a:avLst>
        </a:prstGeom>
        <a:solidFill>
          <a:schemeClr val="accent2">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553A721-9CA9-425E-ACB7-723100974133}">
      <dsp:nvSpPr>
        <dsp:cNvPr id="0" name=""/>
        <dsp:cNvSpPr/>
      </dsp:nvSpPr>
      <dsp:spPr>
        <a:xfrm>
          <a:off x="681168" y="15494"/>
          <a:ext cx="1938199" cy="1437814"/>
        </a:xfrm>
        <a:prstGeom prst="roundRect">
          <a:avLst>
            <a:gd name="adj" fmla="val 166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solidFill>
                <a:schemeClr val="bg1"/>
              </a:solidFill>
            </a:rPr>
            <a:t>(1) </a:t>
          </a:r>
        </a:p>
        <a:p>
          <a:pPr marL="0" lvl="0" indent="0" algn="ctr" defTabSz="889000">
            <a:lnSpc>
              <a:spcPct val="90000"/>
            </a:lnSpc>
            <a:spcBef>
              <a:spcPct val="0"/>
            </a:spcBef>
            <a:spcAft>
              <a:spcPct val="35000"/>
            </a:spcAft>
            <a:buNone/>
          </a:pPr>
          <a:r>
            <a:rPr lang="en-GB" sz="2000" kern="1200">
              <a:solidFill>
                <a:schemeClr val="bg1"/>
              </a:solidFill>
            </a:rPr>
            <a:t>From Start of programme</a:t>
          </a:r>
        </a:p>
      </dsp:txBody>
      <dsp:txXfrm>
        <a:off x="751369" y="85695"/>
        <a:ext cx="1797797" cy="1297412"/>
      </dsp:txXfrm>
    </dsp:sp>
    <dsp:sp modelId="{89A45E7B-00A6-41FF-BDA8-3D108B676B33}">
      <dsp:nvSpPr>
        <dsp:cNvPr id="0" name=""/>
        <dsp:cNvSpPr/>
      </dsp:nvSpPr>
      <dsp:spPr>
        <a:xfrm>
          <a:off x="2780854" y="0"/>
          <a:ext cx="6603782" cy="923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GB" sz="2000" kern="1200">
              <a:solidFill>
                <a:schemeClr val="tx2"/>
              </a:solidFill>
            </a:rPr>
            <a:t>Get into the habit of gathering evidence</a:t>
          </a:r>
        </a:p>
        <a:p>
          <a:pPr marL="228600" lvl="1" indent="-228600" algn="l" defTabSz="889000">
            <a:lnSpc>
              <a:spcPct val="90000"/>
            </a:lnSpc>
            <a:spcBef>
              <a:spcPct val="0"/>
            </a:spcBef>
            <a:spcAft>
              <a:spcPct val="15000"/>
            </a:spcAft>
            <a:buChar char="•"/>
          </a:pPr>
          <a:r>
            <a:rPr lang="en-GB" sz="2000" kern="1200">
              <a:solidFill>
                <a:schemeClr val="tx2"/>
              </a:solidFill>
            </a:rPr>
            <a:t>Naturally occurring evidence such as work plans, emails,  meeting notes, supervisor/manager meeting notes, discussions but NOT guided!</a:t>
          </a:r>
        </a:p>
      </dsp:txBody>
      <dsp:txXfrm>
        <a:off x="2780854" y="0"/>
        <a:ext cx="6603782" cy="923779"/>
      </dsp:txXfrm>
    </dsp:sp>
    <dsp:sp modelId="{F70E5BEE-11EC-46A6-BFED-D78B02A0CE72}">
      <dsp:nvSpPr>
        <dsp:cNvPr id="0" name=""/>
        <dsp:cNvSpPr/>
      </dsp:nvSpPr>
      <dsp:spPr>
        <a:xfrm rot="5400000">
          <a:off x="2570543" y="2537144"/>
          <a:ext cx="969967" cy="1104274"/>
        </a:xfrm>
        <a:prstGeom prst="bentUpArrow">
          <a:avLst>
            <a:gd name="adj1" fmla="val 32840"/>
            <a:gd name="adj2" fmla="val 25000"/>
            <a:gd name="adj3" fmla="val 35780"/>
          </a:avLst>
        </a:prstGeom>
        <a:solidFill>
          <a:schemeClr val="accent2">
            <a:tint val="50000"/>
            <a:hueOff val="12584438"/>
            <a:satOff val="-84400"/>
            <a:lumOff val="5295"/>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94035DD-F8C0-4B2D-8F5E-5276B3A2B341}">
      <dsp:nvSpPr>
        <dsp:cNvPr id="0" name=""/>
        <dsp:cNvSpPr/>
      </dsp:nvSpPr>
      <dsp:spPr>
        <a:xfrm>
          <a:off x="2204901" y="1186881"/>
          <a:ext cx="1936435" cy="1437654"/>
        </a:xfrm>
        <a:prstGeom prst="roundRect">
          <a:avLst>
            <a:gd name="adj" fmla="val 16670"/>
          </a:avLst>
        </a:prstGeom>
        <a:gradFill rotWithShape="0">
          <a:gsLst>
            <a:gs pos="0">
              <a:schemeClr val="accent2">
                <a:hueOff val="5909777"/>
                <a:satOff val="-42711"/>
                <a:lumOff val="-13725"/>
                <a:alphaOff val="0"/>
                <a:satMod val="103000"/>
                <a:lumMod val="102000"/>
                <a:tint val="94000"/>
              </a:schemeClr>
            </a:gs>
            <a:gs pos="50000">
              <a:schemeClr val="accent2">
                <a:hueOff val="5909777"/>
                <a:satOff val="-42711"/>
                <a:lumOff val="-13725"/>
                <a:alphaOff val="0"/>
                <a:satMod val="110000"/>
                <a:lumMod val="100000"/>
                <a:shade val="100000"/>
              </a:schemeClr>
            </a:gs>
            <a:gs pos="100000">
              <a:schemeClr val="accent2">
                <a:hueOff val="5909777"/>
                <a:satOff val="-42711"/>
                <a:lumOff val="-1372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solidFill>
                <a:schemeClr val="bg1"/>
              </a:solidFill>
            </a:rPr>
            <a:t>(2)</a:t>
          </a:r>
        </a:p>
        <a:p>
          <a:pPr marL="0" lvl="0" indent="0" algn="ctr" defTabSz="889000">
            <a:lnSpc>
              <a:spcPct val="90000"/>
            </a:lnSpc>
            <a:spcBef>
              <a:spcPct val="0"/>
            </a:spcBef>
            <a:spcAft>
              <a:spcPct val="35000"/>
            </a:spcAft>
            <a:buNone/>
          </a:pPr>
          <a:r>
            <a:rPr lang="en-GB" sz="2000" kern="1200">
              <a:solidFill>
                <a:schemeClr val="bg1"/>
              </a:solidFill>
            </a:rPr>
            <a:t>Last 6-3 months</a:t>
          </a:r>
        </a:p>
      </dsp:txBody>
      <dsp:txXfrm>
        <a:off x="2275094" y="1257074"/>
        <a:ext cx="1796049" cy="1297268"/>
      </dsp:txXfrm>
    </dsp:sp>
    <dsp:sp modelId="{054BB9E5-950A-4AB1-A6AF-FECC16BB04B0}">
      <dsp:nvSpPr>
        <dsp:cNvPr id="0" name=""/>
        <dsp:cNvSpPr/>
      </dsp:nvSpPr>
      <dsp:spPr>
        <a:xfrm>
          <a:off x="4300226" y="1494935"/>
          <a:ext cx="6519392" cy="923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GB" sz="2000" kern="1200">
              <a:solidFill>
                <a:schemeClr val="tx2"/>
              </a:solidFill>
            </a:rPr>
            <a:t>Begin process of selecting which are the best pieces of evidence for the EPA Portfolio</a:t>
          </a:r>
        </a:p>
        <a:p>
          <a:pPr marL="228600" lvl="1" indent="-228600" algn="l" defTabSz="889000">
            <a:lnSpc>
              <a:spcPct val="90000"/>
            </a:lnSpc>
            <a:spcBef>
              <a:spcPct val="0"/>
            </a:spcBef>
            <a:spcAft>
              <a:spcPct val="15000"/>
            </a:spcAft>
            <a:buChar char="•"/>
          </a:pPr>
          <a:r>
            <a:rPr lang="en-GB" sz="2000" kern="1200">
              <a:solidFill>
                <a:schemeClr val="tx2"/>
              </a:solidFill>
            </a:rPr>
            <a:t>Check for gaps – is there sufficient for each Assessment Criteria?</a:t>
          </a:r>
        </a:p>
      </dsp:txBody>
      <dsp:txXfrm>
        <a:off x="4300226" y="1494935"/>
        <a:ext cx="6519392" cy="923779"/>
      </dsp:txXfrm>
    </dsp:sp>
    <dsp:sp modelId="{3613850D-F9D6-4836-ADE1-B83EE91F79A1}">
      <dsp:nvSpPr>
        <dsp:cNvPr id="0" name=""/>
        <dsp:cNvSpPr/>
      </dsp:nvSpPr>
      <dsp:spPr>
        <a:xfrm>
          <a:off x="3723615" y="2723555"/>
          <a:ext cx="1936435" cy="1437654"/>
        </a:xfrm>
        <a:prstGeom prst="roundRect">
          <a:avLst>
            <a:gd name="adj" fmla="val 16670"/>
          </a:avLst>
        </a:prstGeom>
        <a:gradFill rotWithShape="0">
          <a:gsLst>
            <a:gs pos="0">
              <a:schemeClr val="accent2">
                <a:hueOff val="11819553"/>
                <a:satOff val="-85423"/>
                <a:lumOff val="-27451"/>
                <a:alphaOff val="0"/>
                <a:satMod val="103000"/>
                <a:lumMod val="102000"/>
                <a:tint val="94000"/>
              </a:schemeClr>
            </a:gs>
            <a:gs pos="50000">
              <a:schemeClr val="accent2">
                <a:hueOff val="11819553"/>
                <a:satOff val="-85423"/>
                <a:lumOff val="-27451"/>
                <a:alphaOff val="0"/>
                <a:satMod val="110000"/>
                <a:lumMod val="100000"/>
                <a:shade val="100000"/>
              </a:schemeClr>
            </a:gs>
            <a:gs pos="100000">
              <a:schemeClr val="accent2">
                <a:hueOff val="11819553"/>
                <a:satOff val="-85423"/>
                <a:lumOff val="-2745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bg1"/>
              </a:solidFill>
            </a:rPr>
            <a:t>(3)</a:t>
          </a:r>
        </a:p>
        <a:p>
          <a:pPr marL="0" lvl="0" indent="0" algn="ctr" defTabSz="800100">
            <a:lnSpc>
              <a:spcPct val="90000"/>
            </a:lnSpc>
            <a:spcBef>
              <a:spcPct val="0"/>
            </a:spcBef>
            <a:spcAft>
              <a:spcPct val="35000"/>
            </a:spcAft>
            <a:buNone/>
          </a:pPr>
          <a:r>
            <a:rPr lang="en-GB" sz="1800" kern="1200">
              <a:solidFill>
                <a:schemeClr val="bg1"/>
              </a:solidFill>
            </a:rPr>
            <a:t>At least 14 days before live on-line assessment activity</a:t>
          </a:r>
        </a:p>
      </dsp:txBody>
      <dsp:txXfrm>
        <a:off x="3793808" y="2793748"/>
        <a:ext cx="1796049" cy="1297268"/>
      </dsp:txXfrm>
    </dsp:sp>
    <dsp:sp modelId="{6E29D082-9113-4D2B-8147-58B3864986AE}">
      <dsp:nvSpPr>
        <dsp:cNvPr id="0" name=""/>
        <dsp:cNvSpPr/>
      </dsp:nvSpPr>
      <dsp:spPr>
        <a:xfrm>
          <a:off x="5846400" y="3015089"/>
          <a:ext cx="4144202" cy="923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GB" sz="2000" kern="1200">
              <a:solidFill>
                <a:schemeClr val="tx2"/>
              </a:solidFill>
            </a:rPr>
            <a:t>Submit work for End-point assessment</a:t>
          </a:r>
        </a:p>
      </dsp:txBody>
      <dsp:txXfrm>
        <a:off x="5846400" y="3015089"/>
        <a:ext cx="4144202" cy="923779"/>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E6FA5E90-2FFC-40FA-B7BA-E5E4DC2087F4}" type="datetimeFigureOut">
              <a:rPr lang="en-GB" smtClean="0"/>
              <a:t>11/05/2020</a:t>
            </a:fld>
            <a:endParaRPr lang="en-GB"/>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211D757A-4954-4067-B6D7-6A2E5570474C}" type="slidenum">
              <a:rPr lang="en-GB" smtClean="0"/>
              <a:t>‹#›</a:t>
            </a:fld>
            <a:endParaRPr lang="en-GB"/>
          </a:p>
        </p:txBody>
      </p:sp>
    </p:spTree>
    <p:extLst>
      <p:ext uri="{BB962C8B-B14F-4D97-AF65-F5344CB8AC3E}">
        <p14:creationId xmlns:p14="http://schemas.microsoft.com/office/powerpoint/2010/main" val="2922825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D757A-4954-4067-B6D7-6A2E5570474C}" type="slidenum">
              <a:rPr lang="en-GB" smtClean="0"/>
              <a:t>1</a:t>
            </a:fld>
            <a:endParaRPr lang="en-GB"/>
          </a:p>
        </p:txBody>
      </p:sp>
    </p:spTree>
    <p:extLst>
      <p:ext uri="{BB962C8B-B14F-4D97-AF65-F5344CB8AC3E}">
        <p14:creationId xmlns:p14="http://schemas.microsoft.com/office/powerpoint/2010/main" val="1843895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100" b="0" i="0" u="none" strike="noStrike" kern="1200" baseline="0">
                <a:solidFill>
                  <a:schemeClr val="tx1"/>
                </a:solidFill>
                <a:latin typeface="Arial" panose="020B0604020202020204" pitchFamily="34" charset="0"/>
                <a:ea typeface="+mn-ea"/>
                <a:cs typeface="+mn-cs"/>
              </a:rPr>
              <a:t>For this standard the apprentice will be assessed in five ways to provide a clear indication of their knowledge, skills and behaviours. These methods are: </a:t>
            </a:r>
            <a:r>
              <a:rPr lang="en-GB" sz="1100" b="0" kern="1200">
                <a:solidFill>
                  <a:schemeClr val="bg1"/>
                </a:solidFill>
                <a:latin typeface="Arial" panose="020B0604020202020204" pitchFamily="34" charset="0"/>
                <a:ea typeface="+mn-ea"/>
                <a:cs typeface="+mn-cs"/>
              </a:rPr>
              <a:t>Knowledge Test using scenarios and questions,</a:t>
            </a:r>
            <a:r>
              <a:rPr lang="en-GB" sz="1100" b="0" kern="1200" baseline="0">
                <a:solidFill>
                  <a:schemeClr val="bg1"/>
                </a:solidFill>
                <a:latin typeface="Arial" panose="020B0604020202020204" pitchFamily="34" charset="0"/>
                <a:ea typeface="+mn-ea"/>
                <a:cs typeface="+mn-cs"/>
              </a:rPr>
              <a:t> s</a:t>
            </a:r>
            <a:r>
              <a:rPr lang="en-GB" sz="1100" b="0" kern="1200">
                <a:solidFill>
                  <a:schemeClr val="bg1"/>
                </a:solidFill>
                <a:latin typeface="Arial" panose="020B0604020202020204" pitchFamily="34" charset="0"/>
                <a:ea typeface="+mn-ea"/>
                <a:cs typeface="+mn-cs"/>
              </a:rPr>
              <a:t>tructured competency based interview, portfolio</a:t>
            </a:r>
            <a:r>
              <a:rPr lang="en-GB" sz="1100" b="0" kern="1200" baseline="0">
                <a:solidFill>
                  <a:schemeClr val="bg1"/>
                </a:solidFill>
                <a:latin typeface="Arial" panose="020B0604020202020204" pitchFamily="34" charset="0"/>
                <a:ea typeface="+mn-ea"/>
                <a:cs typeface="+mn-cs"/>
              </a:rPr>
              <a:t> of evidence, presentation based on a work-based project followed by a Q&amp;A and a professional discussion relating to CPD.</a:t>
            </a:r>
            <a:endParaRPr lang="en-GB" sz="1100" kern="120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kern="1200">
              <a:solidFill>
                <a:schemeClr val="tx1"/>
              </a:solidFill>
              <a:effectLst/>
              <a:ea typeface="+mn-ea"/>
              <a:cs typeface="+mn-cs"/>
            </a:endParaRPr>
          </a:p>
          <a:p>
            <a:r>
              <a:rPr lang="en-GB" sz="1100" b="0" i="0" u="none" strike="noStrike" kern="1200" baseline="0">
                <a:solidFill>
                  <a:schemeClr val="tx1"/>
                </a:solidFill>
                <a:latin typeface="Arial" panose="020B0604020202020204" pitchFamily="34" charset="0"/>
                <a:ea typeface="+mn-ea"/>
                <a:cs typeface="+mn-cs"/>
              </a:rPr>
              <a:t>All candidates must participate in all five elements of the End Point Assessment and achieve a minimum of 50% for each component. The components do not have equal weighting.</a:t>
            </a:r>
            <a:r>
              <a:rPr lang="en-GB" sz="1100" b="1" kern="1200">
                <a:solidFill>
                  <a:schemeClr val="tx1"/>
                </a:solidFill>
                <a:effectLst/>
                <a:ea typeface="+mn-ea"/>
                <a:cs typeface="+mn-cs"/>
              </a:rPr>
              <a:t> </a:t>
            </a:r>
            <a:endParaRPr lang="en-GB" sz="1100" kern="1200">
              <a:solidFill>
                <a:schemeClr val="tx1"/>
              </a:solidFill>
              <a:effectLst/>
              <a:ea typeface="+mn-ea"/>
              <a:cs typeface="+mn-cs"/>
            </a:endParaRPr>
          </a:p>
          <a:p>
            <a:r>
              <a:rPr lang="en-GB" sz="1000" kern="1200">
                <a:solidFill>
                  <a:schemeClr val="tx1"/>
                </a:solidFill>
                <a:effectLst/>
                <a:ea typeface="+mn-ea"/>
                <a:cs typeface="+mn-cs"/>
              </a:rPr>
              <a:t>Apprentices who fail the End Point Assessment will only have to repeat the assessment that was failed. An apprentice should not be allowed to re-sit until it is evident that further study has been undertaken and they are ready to resit the assessment. Apprentices will not be allowed to repeat assessments that have been passed in order to gain a higher mark.</a:t>
            </a:r>
          </a:p>
          <a:p>
            <a:endParaRPr lang="en-GB" sz="800" kern="1200">
              <a:solidFill>
                <a:schemeClr val="tx1"/>
              </a:solidFill>
              <a:effectLst/>
              <a:ea typeface="+mn-ea"/>
              <a:cs typeface="+mn-cs"/>
            </a:endParaRPr>
          </a:p>
          <a:p>
            <a:r>
              <a:rPr lang="en-GB" sz="1000" kern="1200">
                <a:solidFill>
                  <a:schemeClr val="tx1"/>
                </a:solidFill>
                <a:effectLst/>
                <a:ea typeface="+mn-ea"/>
                <a:cs typeface="+mn-cs"/>
              </a:rPr>
              <a:t>Although there are no restrictions in terms of re-sitting for this occupation, multiple assessment opportunities are not expected. You should be confident that the apprentice is ready to start the End Point Assessment with practice runs taking place before formal assessment.</a:t>
            </a:r>
          </a:p>
          <a:p>
            <a:endParaRPr lang="en-GB" sz="800" kern="1200">
              <a:solidFill>
                <a:schemeClr val="tx1"/>
              </a:solidFill>
              <a:effectLst/>
              <a:ea typeface="+mn-ea"/>
              <a:cs typeface="+mn-cs"/>
            </a:endParaRPr>
          </a:p>
          <a:p>
            <a:r>
              <a:rPr lang="en-GB" sz="1000" b="0" i="0" u="none" strike="noStrike" kern="1200" baseline="0">
                <a:solidFill>
                  <a:schemeClr val="tx1"/>
                </a:solidFill>
                <a:latin typeface="Arial" panose="020B0604020202020204" pitchFamily="34" charset="0"/>
                <a:ea typeface="+mn-ea"/>
                <a:cs typeface="+mn-cs"/>
              </a:rPr>
              <a:t>The assessment will be undertaken by the same IEPA which we appoint. </a:t>
            </a:r>
          </a:p>
          <a:p>
            <a:endParaRPr lang="en-GB" sz="1100" b="0" i="0" u="none" strike="noStrike" kern="1200" baseline="0">
              <a:solidFill>
                <a:schemeClr val="tx1"/>
              </a:solidFill>
              <a:latin typeface="Arial" panose="020B06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2A7D86A2-4BF0-4F59-904A-5F42E79F7FF9}" type="slidenum">
              <a:rPr lang="en-US" smtClean="0"/>
              <a:pPr/>
              <a:t>12</a:t>
            </a:fld>
            <a:endParaRPr lang="en-US"/>
          </a:p>
        </p:txBody>
      </p:sp>
    </p:spTree>
    <p:extLst>
      <p:ext uri="{BB962C8B-B14F-4D97-AF65-F5344CB8AC3E}">
        <p14:creationId xmlns:p14="http://schemas.microsoft.com/office/powerpoint/2010/main" val="872305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0" i="0" u="none" strike="noStrike" kern="1200" baseline="0">
                <a:solidFill>
                  <a:schemeClr val="tx1"/>
                </a:solidFill>
                <a:latin typeface="Arial" panose="020B0604020202020204" pitchFamily="34" charset="0"/>
                <a:ea typeface="+mn-ea"/>
                <a:cs typeface="+mn-cs"/>
              </a:rPr>
              <a:t>The grading will be undertaken by the IEPA and it is applied at the very end of the EPA after all components have been successfully passed. Marks will be allocated across all areas being assessed, with a maximum possible mark of 100.</a:t>
            </a:r>
          </a:p>
          <a:p>
            <a:endParaRPr lang="en-GB" sz="1100" b="0" i="0" u="none" strike="noStrike" kern="1200" baseline="0">
              <a:solidFill>
                <a:schemeClr val="tx1"/>
              </a:solidFill>
              <a:latin typeface="Arial" panose="020B0604020202020204" pitchFamily="34" charset="0"/>
              <a:ea typeface="+mn-ea"/>
              <a:cs typeface="+mn-cs"/>
            </a:endParaRPr>
          </a:p>
          <a:p>
            <a:r>
              <a:rPr lang="en-GB" sz="1100" b="0" i="0" u="none" strike="noStrike" kern="1200" baseline="0">
                <a:solidFill>
                  <a:schemeClr val="tx1"/>
                </a:solidFill>
                <a:latin typeface="Arial" panose="020B0604020202020204" pitchFamily="34" charset="0"/>
                <a:ea typeface="+mn-ea"/>
                <a:cs typeface="+mn-cs"/>
              </a:rPr>
              <a:t>The IEPA will award marks based on each assessment component within the EPA and these will be added together. The final grade awarded will depend on the final mark achieved. As a result consistency of performance is key at EPA – scoring well across all components will provide the apprentice with the best opportunity of achieving a Distinction grade.</a:t>
            </a:r>
          </a:p>
          <a:p>
            <a:endParaRPr lang="en-GB" sz="1100" b="0" i="0" u="none" strike="noStrike" kern="1200" baseline="0">
              <a:solidFill>
                <a:schemeClr val="tx1"/>
              </a:solidFill>
              <a:latin typeface="Arial" panose="020B06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2A7D86A2-4BF0-4F59-904A-5F42E79F7FF9}" type="slidenum">
              <a:rPr lang="en-US" smtClean="0"/>
              <a:pPr/>
              <a:t>13</a:t>
            </a:fld>
            <a:endParaRPr lang="en-US"/>
          </a:p>
        </p:txBody>
      </p:sp>
    </p:spTree>
    <p:extLst>
      <p:ext uri="{BB962C8B-B14F-4D97-AF65-F5344CB8AC3E}">
        <p14:creationId xmlns:p14="http://schemas.microsoft.com/office/powerpoint/2010/main" val="3026277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This assessment</a:t>
            </a:r>
            <a:r>
              <a:rPr lang="en-US" sz="1100" baseline="0"/>
              <a:t> methods causes the most challenges for both level 3 and 5 so we’ll spend a bit of time here</a:t>
            </a:r>
          </a:p>
          <a:p>
            <a:endParaRPr lang="en-US" sz="1100"/>
          </a:p>
        </p:txBody>
      </p:sp>
      <p:sp>
        <p:nvSpPr>
          <p:cNvPr id="4" name="Slide Number Placeholder 3"/>
          <p:cNvSpPr>
            <a:spLocks noGrp="1"/>
          </p:cNvSpPr>
          <p:nvPr>
            <p:ph type="sldNum" sz="quarter" idx="10"/>
          </p:nvPr>
        </p:nvSpPr>
        <p:spPr/>
        <p:txBody>
          <a:bodyPr/>
          <a:lstStyle/>
          <a:p>
            <a:fld id="{2A7D86A2-4BF0-4F59-904A-5F42E79F7FF9}" type="slidenum">
              <a:rPr lang="en-US" smtClean="0"/>
              <a:t>14</a:t>
            </a:fld>
            <a:endParaRPr lang="en-US"/>
          </a:p>
        </p:txBody>
      </p:sp>
    </p:spTree>
    <p:extLst>
      <p:ext uri="{BB962C8B-B14F-4D97-AF65-F5344CB8AC3E}">
        <p14:creationId xmlns:p14="http://schemas.microsoft.com/office/powerpoint/2010/main" val="29613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7D86A2-4BF0-4F59-904A-5F42E79F7FF9}" type="slidenum">
              <a:rPr lang="en-US" smtClean="0"/>
              <a:pPr/>
              <a:t>15</a:t>
            </a:fld>
            <a:endParaRPr lang="en-US"/>
          </a:p>
        </p:txBody>
      </p:sp>
    </p:spTree>
    <p:extLst>
      <p:ext uri="{BB962C8B-B14F-4D97-AF65-F5344CB8AC3E}">
        <p14:creationId xmlns:p14="http://schemas.microsoft.com/office/powerpoint/2010/main" val="4231958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11D757A-4954-4067-B6D7-6A2E5570474C}" type="slidenum">
              <a:rPr lang="en-GB" smtClean="0"/>
              <a:t>16</a:t>
            </a:fld>
            <a:endParaRPr lang="en-GB"/>
          </a:p>
        </p:txBody>
      </p:sp>
    </p:spTree>
    <p:extLst>
      <p:ext uri="{BB962C8B-B14F-4D97-AF65-F5344CB8AC3E}">
        <p14:creationId xmlns:p14="http://schemas.microsoft.com/office/powerpoint/2010/main" val="1418814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a:solidFill>
                  <a:schemeClr val="tx1"/>
                </a:solidFill>
                <a:effectLst/>
                <a:ea typeface="+mn-ea"/>
                <a:cs typeface="+mn-cs"/>
              </a:rPr>
              <a:t>The portfolio of evidence will be reviewed and assessed by the IEPA, who makes a</a:t>
            </a:r>
          </a:p>
          <a:p>
            <a:r>
              <a:rPr lang="en-GB" sz="1100" kern="1200">
                <a:solidFill>
                  <a:schemeClr val="tx1"/>
                </a:solidFill>
                <a:effectLst/>
                <a:ea typeface="+mn-ea"/>
                <a:cs typeface="+mn-cs"/>
              </a:rPr>
              <a:t>judgement on the quality of the work. It will comprise a collection of evidence (in an </a:t>
            </a:r>
            <a:r>
              <a:rPr lang="en-GB" sz="1100" b="1" kern="1200">
                <a:solidFill>
                  <a:schemeClr val="tx1"/>
                </a:solidFill>
                <a:effectLst/>
                <a:ea typeface="+mn-ea"/>
                <a:cs typeface="+mn-cs"/>
              </a:rPr>
              <a:t>online</a:t>
            </a:r>
            <a:endParaRPr lang="en-GB" sz="1100" kern="1200">
              <a:solidFill>
                <a:schemeClr val="tx1"/>
              </a:solidFill>
              <a:effectLst/>
              <a:ea typeface="+mn-ea"/>
              <a:cs typeface="+mn-cs"/>
            </a:endParaRPr>
          </a:p>
          <a:p>
            <a:r>
              <a:rPr lang="en-GB" sz="1100" b="1" kern="1200">
                <a:solidFill>
                  <a:schemeClr val="tx1"/>
                </a:solidFill>
                <a:effectLst/>
                <a:ea typeface="+mn-ea"/>
                <a:cs typeface="+mn-cs"/>
              </a:rPr>
              <a:t>portfolio</a:t>
            </a:r>
            <a:r>
              <a:rPr lang="en-GB" sz="1100" kern="1200">
                <a:solidFill>
                  <a:schemeClr val="tx1"/>
                </a:solidFill>
                <a:effectLst/>
                <a:ea typeface="+mn-ea"/>
                <a:cs typeface="+mn-cs"/>
              </a:rPr>
              <a:t> with written, audio and video evidence) which might include:</a:t>
            </a:r>
          </a:p>
          <a:p>
            <a:r>
              <a:rPr lang="en-GB" sz="1100" kern="1200">
                <a:solidFill>
                  <a:schemeClr val="tx1"/>
                </a:solidFill>
                <a:effectLst/>
                <a:ea typeface="+mn-ea"/>
                <a:cs typeface="+mn-cs"/>
              </a:rPr>
              <a:t> Work products</a:t>
            </a:r>
          </a:p>
          <a:p>
            <a:r>
              <a:rPr lang="en-GB" sz="1100" kern="1200">
                <a:solidFill>
                  <a:schemeClr val="tx1"/>
                </a:solidFill>
                <a:effectLst/>
                <a:ea typeface="+mn-ea"/>
                <a:cs typeface="+mn-cs"/>
              </a:rPr>
              <a:t> Reports</a:t>
            </a:r>
          </a:p>
          <a:p>
            <a:r>
              <a:rPr lang="en-GB" sz="1100" kern="1200">
                <a:solidFill>
                  <a:schemeClr val="tx1"/>
                </a:solidFill>
                <a:effectLst/>
                <a:ea typeface="+mn-ea"/>
                <a:cs typeface="+mn-cs"/>
              </a:rPr>
              <a:t> Presentations</a:t>
            </a:r>
          </a:p>
          <a:p>
            <a:r>
              <a:rPr lang="en-GB" sz="1100" kern="1200">
                <a:solidFill>
                  <a:schemeClr val="tx1"/>
                </a:solidFill>
                <a:effectLst/>
                <a:ea typeface="+mn-ea"/>
                <a:cs typeface="+mn-cs"/>
              </a:rPr>
              <a:t> Performance reviews between employer and apprentice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a:solidFill>
                  <a:schemeClr val="tx1"/>
                </a:solidFill>
                <a:effectLst/>
                <a:ea typeface="+mn-ea"/>
                <a:cs typeface="+mn-cs"/>
              </a:rPr>
              <a:t> Written statements</a:t>
            </a:r>
          </a:p>
          <a:p>
            <a:r>
              <a:rPr lang="en-GB" sz="1100" kern="1200">
                <a:solidFill>
                  <a:schemeClr val="tx1"/>
                </a:solidFill>
                <a:effectLst/>
                <a:ea typeface="+mn-ea"/>
                <a:cs typeface="+mn-cs"/>
              </a:rPr>
              <a:t> Observations (recorded by the training provider)</a:t>
            </a:r>
          </a:p>
          <a:p>
            <a:r>
              <a:rPr lang="en-GB" sz="1100" kern="1200">
                <a:solidFill>
                  <a:schemeClr val="tx1"/>
                </a:solidFill>
                <a:effectLst/>
                <a:ea typeface="+mn-ea"/>
                <a:cs typeface="+mn-cs"/>
              </a:rPr>
              <a:t> Ongoing professional discussions between apprentice and training provider relating</a:t>
            </a:r>
          </a:p>
          <a:p>
            <a:r>
              <a:rPr lang="en-GB" sz="1100" kern="1200">
                <a:solidFill>
                  <a:schemeClr val="tx1"/>
                </a:solidFill>
                <a:effectLst/>
                <a:ea typeface="+mn-ea"/>
                <a:cs typeface="+mn-cs"/>
              </a:rPr>
              <a:t>to projects and assignments (recorded by the training provider)</a:t>
            </a:r>
          </a:p>
          <a:p>
            <a:r>
              <a:rPr lang="en-GB" sz="1100" kern="1200">
                <a:solidFill>
                  <a:schemeClr val="tx1"/>
                </a:solidFill>
                <a:effectLst/>
                <a:ea typeface="+mn-ea"/>
                <a:cs typeface="+mn-cs"/>
              </a:rPr>
              <a:t> Feedback from line manager, direct reports and peers including 180/360 degree</a:t>
            </a:r>
          </a:p>
          <a:p>
            <a:r>
              <a:rPr lang="en-GB" sz="1100" kern="1200">
                <a:solidFill>
                  <a:schemeClr val="tx1"/>
                </a:solidFill>
                <a:effectLst/>
                <a:ea typeface="+mn-ea"/>
                <a:cs typeface="+mn-cs"/>
              </a:rPr>
              <a:t>feedback approaches</a:t>
            </a:r>
          </a:p>
          <a:p>
            <a:r>
              <a:rPr lang="en-GB" sz="1100" kern="1200">
                <a:solidFill>
                  <a:schemeClr val="tx1"/>
                </a:solidFill>
                <a:effectLst/>
                <a:ea typeface="+mn-ea"/>
                <a:cs typeface="+mn-cs"/>
              </a:rPr>
              <a:t>Can’t stress enough all criteria must be met will not be compensated in the competency based interview.</a:t>
            </a:r>
          </a:p>
        </p:txBody>
      </p:sp>
      <p:sp>
        <p:nvSpPr>
          <p:cNvPr id="4" name="Slide Number Placeholder 3"/>
          <p:cNvSpPr>
            <a:spLocks noGrp="1"/>
          </p:cNvSpPr>
          <p:nvPr>
            <p:ph type="sldNum" sz="quarter" idx="10"/>
          </p:nvPr>
        </p:nvSpPr>
        <p:spPr/>
        <p:txBody>
          <a:bodyPr/>
          <a:lstStyle/>
          <a:p>
            <a:fld id="{2A7D86A2-4BF0-4F59-904A-5F42E79F7FF9}" type="slidenum">
              <a:rPr lang="en-US" smtClean="0"/>
              <a:t>17</a:t>
            </a:fld>
            <a:endParaRPr lang="en-US"/>
          </a:p>
        </p:txBody>
      </p:sp>
    </p:spTree>
    <p:extLst>
      <p:ext uri="{BB962C8B-B14F-4D97-AF65-F5344CB8AC3E}">
        <p14:creationId xmlns:p14="http://schemas.microsoft.com/office/powerpoint/2010/main" val="3751760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Aft>
                <a:spcPts val="600"/>
              </a:spcAft>
              <a:buClr>
                <a:srgbClr val="FFD100"/>
              </a:buClr>
              <a:buFont typeface="Arial" panose="020B0604020202020204" pitchFamily="34" charset="0"/>
              <a:buChar char="•"/>
            </a:pPr>
            <a:r>
              <a:rPr lang="en-GB">
                <a:solidFill>
                  <a:schemeClr val="tx2"/>
                </a:solidFill>
                <a:latin typeface="Arial" panose="020B0604020202020204" pitchFamily="34" charset="0"/>
                <a:cs typeface="Arial" panose="020B0604020202020204" pitchFamily="34" charset="0"/>
              </a:rPr>
              <a:t>Evidence collected towards the end of their apprenticeship program, as candidates become independent in their work and complete larger activities, is likely to provide the most holistic evidence - i.e. covering a number of criteria at once. From this, they should select evidence that most efficiently meets all the relevant criteria and which demonstrates their best performance.</a:t>
            </a:r>
          </a:p>
          <a:p>
            <a:pPr marL="342900" indent="-342900">
              <a:spcAft>
                <a:spcPts val="600"/>
              </a:spcAft>
              <a:buClr>
                <a:srgbClr val="FFD100"/>
              </a:buClr>
              <a:buFont typeface="Arial" panose="020B0604020202020204" pitchFamily="34" charset="0"/>
              <a:buChar char="•"/>
            </a:pPr>
            <a:r>
              <a:rPr lang="en-GB">
                <a:solidFill>
                  <a:schemeClr val="tx2"/>
                </a:solidFill>
                <a:latin typeface="Arial" panose="020B0604020202020204" pitchFamily="34" charset="0"/>
                <a:cs typeface="Arial" panose="020B0604020202020204" pitchFamily="34" charset="0"/>
              </a:rPr>
              <a:t>Contextualised – Contextualisation by learners is key, it allows them to demonstrate the role they played in creating the evidence presented, and provides a platform for the learner to demonstrate why they made decisions, why they chose to implement a certain model, etc.</a:t>
            </a:r>
            <a:endParaRPr lang="en-US">
              <a:solidFill>
                <a:schemeClr val="tx2"/>
              </a:solidFill>
              <a:latin typeface="Arial" panose="020B0604020202020204" pitchFamily="34" charset="0"/>
              <a:cs typeface="Arial" panose="020B0604020202020204" pitchFamily="34" charset="0"/>
            </a:endParaRPr>
          </a:p>
          <a:p>
            <a:pPr marL="342900" indent="-342900">
              <a:spcAft>
                <a:spcPts val="600"/>
              </a:spcAft>
              <a:buClr>
                <a:srgbClr val="FFD100"/>
              </a:buClr>
              <a:buFont typeface="Arial" panose="020B0604020202020204" pitchFamily="34" charset="0"/>
              <a:buChar char="•"/>
            </a:pPr>
            <a:r>
              <a:rPr lang="en-US">
                <a:solidFill>
                  <a:schemeClr val="tx2"/>
                </a:solidFill>
                <a:latin typeface="Arial" panose="020B0604020202020204" pitchFamily="34" charset="0"/>
                <a:cs typeface="Arial" panose="020B0604020202020204" pitchFamily="34" charset="0"/>
              </a:rPr>
              <a:t>Evidence must be authenticated (signed off that it is that of the apprentice) – e-signature matching authentication form on each piece of evidence.</a:t>
            </a:r>
          </a:p>
          <a:p>
            <a:pPr marL="342900" indent="-342900">
              <a:spcAft>
                <a:spcPts val="600"/>
              </a:spcAft>
              <a:buClr>
                <a:srgbClr val="FFD100"/>
              </a:buClr>
              <a:buFont typeface="Arial" panose="020B0604020202020204" pitchFamily="34" charset="0"/>
              <a:buChar char="•"/>
            </a:pPr>
            <a:endParaRPr lang="en-US">
              <a:solidFill>
                <a:schemeClr val="tx2"/>
              </a:solidFill>
              <a:latin typeface="Arial" panose="020B0604020202020204" pitchFamily="34" charset="0"/>
              <a:cs typeface="Arial" panose="020B0604020202020204" pitchFamily="34" charset="0"/>
            </a:endParaRPr>
          </a:p>
          <a:p>
            <a:r>
              <a:rPr lang="en-GB"/>
              <a:t>Holistically – one piece of evidence can meet a variety of criteria</a:t>
            </a:r>
          </a:p>
          <a:p>
            <a:r>
              <a:rPr lang="en-GB"/>
              <a:t>Evidence of authenticity – all need to sign once as their work</a:t>
            </a:r>
          </a:p>
          <a:p>
            <a:pPr marL="0" indent="0">
              <a:spcAft>
                <a:spcPts val="600"/>
              </a:spcAft>
              <a:buClr>
                <a:srgbClr val="FFD100"/>
              </a:buClr>
              <a:buFont typeface="Arial" panose="020B0604020202020204" pitchFamily="34" charset="0"/>
              <a:buNone/>
            </a:pPr>
            <a:endParaRPr lang="en-US">
              <a:solidFill>
                <a:schemeClr val="tx2"/>
              </a:solidFill>
              <a:latin typeface="Arial" panose="020B06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10"/>
          </p:nvPr>
        </p:nvSpPr>
        <p:spPr/>
        <p:txBody>
          <a:bodyPr/>
          <a:lstStyle/>
          <a:p>
            <a:fld id="{211D757A-4954-4067-B6D7-6A2E5570474C}" type="slidenum">
              <a:rPr lang="en-GB" smtClean="0"/>
              <a:t>18</a:t>
            </a:fld>
            <a:endParaRPr lang="en-GB"/>
          </a:p>
        </p:txBody>
      </p:sp>
    </p:spTree>
    <p:extLst>
      <p:ext uri="{BB962C8B-B14F-4D97-AF65-F5344CB8AC3E}">
        <p14:creationId xmlns:p14="http://schemas.microsoft.com/office/powerpoint/2010/main" val="3575960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11D757A-4954-4067-B6D7-6A2E5570474C}" type="slidenum">
              <a:rPr lang="en-GB" smtClean="0"/>
              <a:t>19</a:t>
            </a:fld>
            <a:endParaRPr lang="en-GB"/>
          </a:p>
        </p:txBody>
      </p:sp>
    </p:spTree>
    <p:extLst>
      <p:ext uri="{BB962C8B-B14F-4D97-AF65-F5344CB8AC3E}">
        <p14:creationId xmlns:p14="http://schemas.microsoft.com/office/powerpoint/2010/main" val="4113252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7D86A2-4BF0-4F59-904A-5F42E79F7FF9}" type="slidenum">
              <a:rPr lang="en-US" smtClean="0"/>
              <a:pPr/>
              <a:t>20</a:t>
            </a:fld>
            <a:endParaRPr lang="en-US"/>
          </a:p>
        </p:txBody>
      </p:sp>
    </p:spTree>
    <p:extLst>
      <p:ext uri="{BB962C8B-B14F-4D97-AF65-F5344CB8AC3E}">
        <p14:creationId xmlns:p14="http://schemas.microsoft.com/office/powerpoint/2010/main" val="1906738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7D86A2-4BF0-4F59-904A-5F42E79F7FF9}" type="slidenum">
              <a:rPr lang="en-US" smtClean="0"/>
              <a:pPr/>
              <a:t>21</a:t>
            </a:fld>
            <a:endParaRPr lang="en-US"/>
          </a:p>
        </p:txBody>
      </p:sp>
    </p:spTree>
    <p:extLst>
      <p:ext uri="{BB962C8B-B14F-4D97-AF65-F5344CB8AC3E}">
        <p14:creationId xmlns:p14="http://schemas.microsoft.com/office/powerpoint/2010/main" val="1625205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D757A-4954-4067-B6D7-6A2E5570474C}" type="slidenum">
              <a:rPr lang="en-GB" smtClean="0"/>
              <a:t>4</a:t>
            </a:fld>
            <a:endParaRPr lang="en-GB"/>
          </a:p>
        </p:txBody>
      </p:sp>
    </p:spTree>
    <p:extLst>
      <p:ext uri="{BB962C8B-B14F-4D97-AF65-F5344CB8AC3E}">
        <p14:creationId xmlns:p14="http://schemas.microsoft.com/office/powerpoint/2010/main" val="3472933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D757A-4954-4067-B6D7-6A2E5570474C}" type="slidenum">
              <a:rPr lang="en-GB" smtClean="0"/>
              <a:t>22</a:t>
            </a:fld>
            <a:endParaRPr lang="en-GB"/>
          </a:p>
        </p:txBody>
      </p:sp>
    </p:spTree>
    <p:extLst>
      <p:ext uri="{BB962C8B-B14F-4D97-AF65-F5344CB8AC3E}">
        <p14:creationId xmlns:p14="http://schemas.microsoft.com/office/powerpoint/2010/main" val="1505623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11D757A-4954-4067-B6D7-6A2E5570474C}" type="slidenum">
              <a:rPr lang="en-GB" smtClean="0"/>
              <a:t>23</a:t>
            </a:fld>
            <a:endParaRPr lang="en-GB"/>
          </a:p>
        </p:txBody>
      </p:sp>
    </p:spTree>
    <p:extLst>
      <p:ext uri="{BB962C8B-B14F-4D97-AF65-F5344CB8AC3E}">
        <p14:creationId xmlns:p14="http://schemas.microsoft.com/office/powerpoint/2010/main" val="924482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D757A-4954-4067-B6D7-6A2E5570474C}" type="slidenum">
              <a:rPr lang="en-GB" smtClean="0"/>
              <a:t>24</a:t>
            </a:fld>
            <a:endParaRPr lang="en-GB"/>
          </a:p>
        </p:txBody>
      </p:sp>
    </p:spTree>
    <p:extLst>
      <p:ext uri="{BB962C8B-B14F-4D97-AF65-F5344CB8AC3E}">
        <p14:creationId xmlns:p14="http://schemas.microsoft.com/office/powerpoint/2010/main" val="409933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0" kern="1200">
                <a:solidFill>
                  <a:schemeClr val="tx1"/>
                </a:solidFill>
                <a:effectLst/>
                <a:ea typeface="+mn-ea"/>
                <a:cs typeface="+mn-cs"/>
              </a:rPr>
              <a:t>Our main delivery model is online.</a:t>
            </a:r>
          </a:p>
          <a:p>
            <a:endParaRPr lang="en-GB" sz="1100" b="1" kern="1200">
              <a:solidFill>
                <a:schemeClr val="tx1"/>
              </a:solidFill>
              <a:effectLst/>
              <a:ea typeface="+mn-ea"/>
              <a:cs typeface="+mn-cs"/>
            </a:endParaRPr>
          </a:p>
          <a:p>
            <a:r>
              <a:rPr lang="en-GB" sz="1100"/>
              <a:t>You</a:t>
            </a:r>
            <a:r>
              <a:rPr lang="en-GB" sz="1100" baseline="0"/>
              <a:t> will need to use the following </a:t>
            </a:r>
            <a:r>
              <a:rPr lang="en-GB" sz="1100"/>
              <a:t>3 tools:</a:t>
            </a:r>
          </a:p>
          <a:p>
            <a:pPr marL="1288476" indent="-685800">
              <a:buFont typeface="Arial" panose="020B0604020202020204" pitchFamily="34" charset="0"/>
              <a:buChar char="•"/>
            </a:pPr>
            <a:r>
              <a:rPr lang="en-GB" sz="1100"/>
              <a:t>Evolve for the knowledge tests. </a:t>
            </a:r>
          </a:p>
          <a:p>
            <a:pPr marL="1288476" indent="-685800">
              <a:buFont typeface="Arial" panose="020B0604020202020204" pitchFamily="34" charset="0"/>
              <a:buChar char="•"/>
            </a:pPr>
            <a:r>
              <a:rPr lang="en-GB" sz="1100"/>
              <a:t>EPA portal</a:t>
            </a:r>
            <a:r>
              <a:rPr lang="en-GB" sz="1100" baseline="0"/>
              <a:t> </a:t>
            </a:r>
            <a:r>
              <a:rPr lang="en-GB" sz="1100"/>
              <a:t>– for uploading the portfolios of evidence and project for L5. </a:t>
            </a:r>
          </a:p>
          <a:p>
            <a:pPr marL="1288476" indent="-685800">
              <a:buFont typeface="Arial" panose="020B0604020202020204" pitchFamily="34" charset="0"/>
              <a:buChar char="•"/>
            </a:pPr>
            <a:r>
              <a:rPr lang="en-GB" sz="1100"/>
              <a:t>Online video conferencing for professional discussions, interviews and project presentation and Q&amp;A. These</a:t>
            </a:r>
            <a:r>
              <a:rPr lang="en-GB" sz="1100" baseline="0"/>
              <a:t> will be d</a:t>
            </a:r>
            <a:r>
              <a:rPr lang="en-GB" sz="1100"/>
              <a:t>one remotely in real time, which will be recorded. </a:t>
            </a:r>
          </a:p>
          <a:p>
            <a:endParaRPr lang="en-GB" sz="110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1" kern="120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2A7D86A2-4BF0-4F59-904A-5F42E79F7FF9}" type="slidenum">
              <a:rPr lang="en-US" smtClean="0"/>
              <a:t>27</a:t>
            </a:fld>
            <a:endParaRPr lang="en-US"/>
          </a:p>
        </p:txBody>
      </p:sp>
    </p:spTree>
    <p:extLst>
      <p:ext uri="{BB962C8B-B14F-4D97-AF65-F5344CB8AC3E}">
        <p14:creationId xmlns:p14="http://schemas.microsoft.com/office/powerpoint/2010/main" val="1328560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D757A-4954-4067-B6D7-6A2E5570474C}" type="slidenum">
              <a:rPr lang="en-GB" smtClean="0"/>
              <a:t>28</a:t>
            </a:fld>
            <a:endParaRPr lang="en-GB"/>
          </a:p>
        </p:txBody>
      </p:sp>
    </p:spTree>
    <p:extLst>
      <p:ext uri="{BB962C8B-B14F-4D97-AF65-F5344CB8AC3E}">
        <p14:creationId xmlns:p14="http://schemas.microsoft.com/office/powerpoint/2010/main" val="31299970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a:p>
        </p:txBody>
      </p:sp>
      <p:sp>
        <p:nvSpPr>
          <p:cNvPr id="4" name="Slide Number Placeholder 3"/>
          <p:cNvSpPr>
            <a:spLocks noGrp="1"/>
          </p:cNvSpPr>
          <p:nvPr>
            <p:ph type="sldNum" sz="quarter" idx="10"/>
          </p:nvPr>
        </p:nvSpPr>
        <p:spPr/>
        <p:txBody>
          <a:bodyPr/>
          <a:lstStyle/>
          <a:p>
            <a:fld id="{2A7D86A2-4BF0-4F59-904A-5F42E79F7FF9}" type="slidenum">
              <a:rPr lang="en-US" smtClean="0"/>
              <a:pPr/>
              <a:t>29</a:t>
            </a:fld>
            <a:endParaRPr lang="en-US"/>
          </a:p>
        </p:txBody>
      </p:sp>
    </p:spTree>
    <p:extLst>
      <p:ext uri="{BB962C8B-B14F-4D97-AF65-F5344CB8AC3E}">
        <p14:creationId xmlns:p14="http://schemas.microsoft.com/office/powerpoint/2010/main" val="2819574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ea typeface="+mn-ea"/>
                <a:cs typeface="+mn-cs"/>
              </a:rPr>
              <a:t>The structure of the fees is based upon the effort required to redeliver each component part.  </a:t>
            </a:r>
          </a:p>
          <a:p>
            <a:r>
              <a:rPr lang="en-GB" sz="1200" kern="1200">
                <a:solidFill>
                  <a:schemeClr val="tx1"/>
                </a:solidFill>
                <a:effectLst/>
                <a:ea typeface="+mn-ea"/>
                <a:cs typeface="+mn-cs"/>
              </a:rPr>
              <a:t>The total amount charged is based upon the full EPA price minus the initial registration fee (£25)</a:t>
            </a:r>
          </a:p>
          <a:p>
            <a:endParaRPr lang="en-GB" sz="1200" kern="1200">
              <a:solidFill>
                <a:schemeClr val="tx1"/>
              </a:solidFill>
              <a:effectLst/>
              <a:ea typeface="+mn-ea"/>
              <a:cs typeface="+mn-cs"/>
            </a:endParaRPr>
          </a:p>
          <a:p>
            <a:r>
              <a:rPr lang="en-GB" sz="1200" kern="1200">
                <a:solidFill>
                  <a:schemeClr val="tx1"/>
                </a:solidFill>
                <a:effectLst/>
                <a:ea typeface="+mn-ea"/>
                <a:cs typeface="+mn-cs"/>
              </a:rPr>
              <a:t>NOTE – EPA £25 registration</a:t>
            </a:r>
            <a:r>
              <a:rPr lang="en-GB" sz="1200" kern="1200" baseline="0">
                <a:solidFill>
                  <a:schemeClr val="tx1"/>
                </a:solidFill>
                <a:effectLst/>
                <a:ea typeface="+mn-ea"/>
                <a:cs typeface="+mn-cs"/>
              </a:rPr>
              <a:t> fee is only payable once.  Not included in resit fees.</a:t>
            </a:r>
          </a:p>
          <a:p>
            <a:endParaRPr lang="en-GB" sz="1200" kern="1200" baseline="0">
              <a:solidFill>
                <a:schemeClr val="tx1"/>
              </a:solidFill>
              <a:effectLst/>
              <a:ea typeface="+mn-ea"/>
              <a:cs typeface="+mn-cs"/>
            </a:endParaRPr>
          </a:p>
          <a:p>
            <a:r>
              <a:rPr lang="en-GB" sz="1200" kern="1200" baseline="0">
                <a:solidFill>
                  <a:schemeClr val="tx1"/>
                </a:solidFill>
                <a:effectLst/>
                <a:ea typeface="+mn-ea"/>
                <a:cs typeface="+mn-cs"/>
              </a:rPr>
              <a:t>L6 and L7 resit fees, TBC.</a:t>
            </a:r>
            <a:endParaRPr lang="en-GB" sz="1200" kern="1200">
              <a:solidFill>
                <a:schemeClr val="tx1"/>
              </a:solidFill>
              <a:effectLst/>
              <a:ea typeface="+mn-ea"/>
              <a:cs typeface="+mn-cs"/>
            </a:endParaRPr>
          </a:p>
          <a:p>
            <a:endParaRPr lang="en-GB" sz="1200" kern="1200">
              <a:solidFill>
                <a:schemeClr val="tx1"/>
              </a:solidFill>
              <a:effectLst/>
              <a:ea typeface="+mn-ea"/>
              <a:cs typeface="+mn-cs"/>
            </a:endParaRPr>
          </a:p>
          <a:p>
            <a:endParaRPr lang="en-GB" sz="1200" kern="1200">
              <a:solidFill>
                <a:schemeClr val="tx1"/>
              </a:solidFill>
              <a:effectLst/>
              <a:ea typeface="+mn-ea"/>
              <a:cs typeface="+mn-cs"/>
            </a:endParaRPr>
          </a:p>
          <a:p>
            <a:endParaRPr lang="en-GB" sz="1200" kern="1200">
              <a:solidFill>
                <a:schemeClr val="tx1"/>
              </a:solidFill>
              <a:effectLst/>
              <a:ea typeface="+mn-ea"/>
              <a:cs typeface="+mn-cs"/>
            </a:endParaRPr>
          </a:p>
          <a:p>
            <a:endParaRPr lang="en-GB" sz="1200" kern="1200">
              <a:solidFill>
                <a:schemeClr val="tx1"/>
              </a:solidFill>
              <a:effectLst/>
              <a:ea typeface="+mn-ea"/>
              <a:cs typeface="+mn-cs"/>
            </a:endParaRPr>
          </a:p>
          <a:p>
            <a:endParaRPr lang="en-ZW" sz="1200" kern="120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2A7D86A2-4BF0-4F59-904A-5F42E79F7FF9}" type="slidenum">
              <a:rPr lang="en-US" smtClean="0"/>
              <a:t>30</a:t>
            </a:fld>
            <a:endParaRPr lang="en-US"/>
          </a:p>
        </p:txBody>
      </p:sp>
    </p:spTree>
    <p:extLst>
      <p:ext uri="{BB962C8B-B14F-4D97-AF65-F5344CB8AC3E}">
        <p14:creationId xmlns:p14="http://schemas.microsoft.com/office/powerpoint/2010/main" val="361817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11D757A-4954-4067-B6D7-6A2E5570474C}" type="slidenum">
              <a:rPr lang="en-GB" smtClean="0"/>
              <a:t>31</a:t>
            </a:fld>
            <a:endParaRPr lang="en-GB"/>
          </a:p>
        </p:txBody>
      </p:sp>
    </p:spTree>
    <p:extLst>
      <p:ext uri="{BB962C8B-B14F-4D97-AF65-F5344CB8AC3E}">
        <p14:creationId xmlns:p14="http://schemas.microsoft.com/office/powerpoint/2010/main" val="1162891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11D757A-4954-4067-B6D7-6A2E5570474C}" type="slidenum">
              <a:rPr lang="en-GB" smtClean="0"/>
              <a:t>32</a:t>
            </a:fld>
            <a:endParaRPr lang="en-GB"/>
          </a:p>
        </p:txBody>
      </p:sp>
    </p:spTree>
    <p:extLst>
      <p:ext uri="{BB962C8B-B14F-4D97-AF65-F5344CB8AC3E}">
        <p14:creationId xmlns:p14="http://schemas.microsoft.com/office/powerpoint/2010/main" val="739062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7D86A2-4BF0-4F59-904A-5F42E79F7FF9}" type="slidenum">
              <a:rPr lang="en-US" smtClean="0"/>
              <a:pPr/>
              <a:t>33</a:t>
            </a:fld>
            <a:endParaRPr lang="en-US"/>
          </a:p>
        </p:txBody>
      </p:sp>
    </p:spTree>
    <p:extLst>
      <p:ext uri="{BB962C8B-B14F-4D97-AF65-F5344CB8AC3E}">
        <p14:creationId xmlns:p14="http://schemas.microsoft.com/office/powerpoint/2010/main" val="3921772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a:solidFill>
                  <a:schemeClr val="tx1"/>
                </a:solidFill>
                <a:effectLst/>
                <a:ea typeface="+mn-ea"/>
                <a:cs typeface="+mn-cs"/>
              </a:rPr>
              <a:t>End Point Assessment (EPA) is the very last stage of the apprenticeship. </a:t>
            </a:r>
            <a:r>
              <a:rPr lang="en-US" sz="1100"/>
              <a:t>It’s a</a:t>
            </a:r>
            <a:r>
              <a:rPr lang="en-US" sz="1100" baseline="0"/>
              <a:t> </a:t>
            </a:r>
            <a:r>
              <a:rPr lang="en-US" sz="1100"/>
              <a:t>separate and independent stage at the end of the apprenticeship</a:t>
            </a:r>
            <a:r>
              <a:rPr lang="en-US" sz="1100" baseline="0"/>
              <a:t> u</a:t>
            </a:r>
            <a:r>
              <a:rPr lang="en-US" sz="1100"/>
              <a:t>ndertaken by a third party organization not involved in the delivery of the apprenticeship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200">
              <a:solidFill>
                <a:schemeClr val="tx1"/>
              </a:solidFill>
              <a:effectLst/>
              <a:ea typeface="+mn-ea"/>
              <a:cs typeface="+mn-cs"/>
            </a:endParaRPr>
          </a:p>
          <a:p>
            <a:pPr marL="0" lvl="0" indent="0">
              <a:buFontTx/>
              <a:buNone/>
            </a:pPr>
            <a:r>
              <a:rPr lang="en-GB" sz="1100" kern="1200">
                <a:solidFill>
                  <a:schemeClr val="tx1"/>
                </a:solidFill>
                <a:effectLst/>
                <a:ea typeface="+mn-ea"/>
                <a:cs typeface="+mn-cs"/>
              </a:rPr>
              <a:t>It measures the knowledge, skills and behaviours that an apprentice has gained during the apprenticeship and grades their performance against the apprenticeship standard.</a:t>
            </a:r>
          </a:p>
          <a:p>
            <a:pPr marL="0" lvl="0" indent="0">
              <a:buFontTx/>
              <a:buNone/>
            </a:pPr>
            <a:endParaRPr lang="en-ZW" sz="1100" kern="1200">
              <a:solidFill>
                <a:schemeClr val="tx1"/>
              </a:solidFill>
              <a:effectLst/>
              <a:ea typeface="+mn-ea"/>
              <a:cs typeface="+mn-cs"/>
            </a:endParaRPr>
          </a:p>
          <a:p>
            <a:pPr marL="0" lvl="0" indent="0">
              <a:buFontTx/>
              <a:buNone/>
            </a:pPr>
            <a:r>
              <a:rPr lang="en-GB" sz="1100" kern="1200">
                <a:solidFill>
                  <a:schemeClr val="tx1"/>
                </a:solidFill>
                <a:effectLst/>
                <a:ea typeface="+mn-ea"/>
                <a:cs typeface="+mn-cs"/>
              </a:rPr>
              <a:t>ILM – part of the City and Guilds Group), as an independent End Point Assessment Organisation (EPAO), will carry out the EPA against the assessment plans put together by the Trailblazer group.</a:t>
            </a:r>
            <a:endParaRPr lang="en-ZW" sz="1100" kern="120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200">
              <a:solidFill>
                <a:schemeClr val="tx1"/>
              </a:solidFill>
              <a:effectLst/>
              <a:ea typeface="+mn-ea"/>
              <a:cs typeface="+mn-cs"/>
            </a:endParaRPr>
          </a:p>
          <a:p>
            <a:r>
              <a:rPr lang="en-GB" sz="1200" kern="1200">
                <a:solidFill>
                  <a:schemeClr val="tx1"/>
                </a:solidFill>
                <a:effectLst/>
                <a:latin typeface="Arial" panose="020B0604020202020204" pitchFamily="34" charset="0"/>
                <a:ea typeface="+mn-ea"/>
                <a:cs typeface="+mn-cs"/>
              </a:rPr>
              <a:t>ILM also offers End-point Assessment through the City &amp; Guilds EPA team for the level 5 operations</a:t>
            </a:r>
            <a:r>
              <a:rPr lang="en-GB" sz="1200" kern="1200" baseline="0">
                <a:solidFill>
                  <a:schemeClr val="tx1"/>
                </a:solidFill>
                <a:effectLst/>
                <a:latin typeface="Arial" panose="020B0604020202020204" pitchFamily="34" charset="0"/>
                <a:ea typeface="+mn-ea"/>
                <a:cs typeface="+mn-cs"/>
              </a:rPr>
              <a:t>/Departmental Manager, the </a:t>
            </a:r>
            <a:r>
              <a:rPr lang="en-GB" sz="1200" kern="1200">
                <a:solidFill>
                  <a:schemeClr val="tx1"/>
                </a:solidFill>
                <a:effectLst/>
                <a:latin typeface="Arial" panose="020B0604020202020204" pitchFamily="34" charset="0"/>
                <a:ea typeface="+mn-ea"/>
                <a:cs typeface="+mn-cs"/>
              </a:rPr>
              <a:t>Chartered Manager Degree Apprenticeship standard and the Senior Leader Master’s Degree Apprenticeship standard.</a:t>
            </a:r>
          </a:p>
          <a:p>
            <a:r>
              <a:rPr lang="en-US" sz="1200" kern="1200">
                <a:solidFill>
                  <a:schemeClr val="tx1"/>
                </a:solidFill>
                <a:effectLst/>
                <a:latin typeface="Arial" panose="020B0604020202020204" pitchFamily="34" charset="0"/>
                <a:ea typeface="+mn-ea"/>
                <a:cs typeface="+mn-cs"/>
              </a:rPr>
              <a:t> </a:t>
            </a:r>
            <a:endParaRPr lang="en-GB" sz="1200" kern="1200">
              <a:solidFill>
                <a:schemeClr val="tx1"/>
              </a:solidFill>
              <a:effectLst/>
              <a:latin typeface="Arial" panose="020B0604020202020204" pitchFamily="34" charset="0"/>
              <a:ea typeface="+mn-ea"/>
              <a:cs typeface="+mn-cs"/>
            </a:endParaRPr>
          </a:p>
          <a:p>
            <a:r>
              <a:rPr lang="en-US" sz="1200" kern="1200">
                <a:solidFill>
                  <a:schemeClr val="tx1"/>
                </a:solidFill>
                <a:effectLst/>
                <a:latin typeface="Arial" panose="020B0604020202020204" pitchFamily="34" charset="0"/>
                <a:ea typeface="+mn-ea"/>
                <a:cs typeface="+mn-cs"/>
              </a:rPr>
              <a:t> </a:t>
            </a:r>
            <a:endParaRPr lang="en-GB" sz="1200" kern="1200">
              <a:solidFill>
                <a:schemeClr val="tx1"/>
              </a:solidFill>
              <a:effectLst/>
              <a:latin typeface="Arial" panose="020B0604020202020204" pitchFamily="34" charset="0"/>
              <a:ea typeface="+mn-ea"/>
              <a:cs typeface="+mn-cs"/>
            </a:endParaRPr>
          </a:p>
          <a:p>
            <a:endParaRPr lang="en-US"/>
          </a:p>
        </p:txBody>
      </p:sp>
      <p:sp>
        <p:nvSpPr>
          <p:cNvPr id="4" name="Slide Number Placeholder 3"/>
          <p:cNvSpPr>
            <a:spLocks noGrp="1"/>
          </p:cNvSpPr>
          <p:nvPr>
            <p:ph type="sldNum" sz="quarter" idx="10"/>
          </p:nvPr>
        </p:nvSpPr>
        <p:spPr/>
        <p:txBody>
          <a:bodyPr/>
          <a:lstStyle/>
          <a:p>
            <a:fld id="{2A7D86A2-4BF0-4F59-904A-5F42E79F7FF9}" type="slidenum">
              <a:rPr lang="en-US" smtClean="0"/>
              <a:t>5</a:t>
            </a:fld>
            <a:endParaRPr lang="en-US"/>
          </a:p>
        </p:txBody>
      </p:sp>
    </p:spTree>
    <p:extLst>
      <p:ext uri="{BB962C8B-B14F-4D97-AF65-F5344CB8AC3E}">
        <p14:creationId xmlns:p14="http://schemas.microsoft.com/office/powerpoint/2010/main" val="32728579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11D757A-4954-4067-B6D7-6A2E5570474C}" type="slidenum">
              <a:rPr lang="en-GB" smtClean="0"/>
              <a:t>34</a:t>
            </a:fld>
            <a:endParaRPr lang="en-GB"/>
          </a:p>
        </p:txBody>
      </p:sp>
    </p:spTree>
    <p:extLst>
      <p:ext uri="{BB962C8B-B14F-4D97-AF65-F5344CB8AC3E}">
        <p14:creationId xmlns:p14="http://schemas.microsoft.com/office/powerpoint/2010/main" val="557139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D86776C-5F8F-4920-80ED-BCC9957D7BBE}" type="slidenum">
              <a:rPr lang="en-GB" smtClean="0"/>
              <a:pPr/>
              <a:t>35</a:t>
            </a:fld>
            <a:endParaRPr lang="en-GB"/>
          </a:p>
        </p:txBody>
      </p:sp>
    </p:spTree>
    <p:extLst>
      <p:ext uri="{BB962C8B-B14F-4D97-AF65-F5344CB8AC3E}">
        <p14:creationId xmlns:p14="http://schemas.microsoft.com/office/powerpoint/2010/main" val="41985646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baseline="0"/>
          </a:p>
          <a:p>
            <a:pPr marL="1177466" indent="-573101">
              <a:buFont typeface="Arial" panose="020B0604020202020204" pitchFamily="34" charset="0"/>
              <a:buChar char="•"/>
            </a:pPr>
            <a:r>
              <a:rPr lang="en-GB" sz="1000"/>
              <a:t>One workbook per knowledge/skills unit (combined) covering each of the themes/topics within the qualification/apprenticeship standard.  10 workbooks for each qualification/level.</a:t>
            </a:r>
          </a:p>
          <a:p>
            <a:pPr marL="1177466" indent="-573101" defTabSz="916962">
              <a:buFont typeface="Arial" panose="020B0604020202020204" pitchFamily="34" charset="0"/>
              <a:buChar char="•"/>
              <a:defRPr/>
            </a:pPr>
            <a:r>
              <a:rPr lang="en-GB" sz="1000"/>
              <a:t>Primarily knowledge based with a ‘putting knowledge into action’ section.  Provides opportunity for skills learned to be transferred to the workplace.</a:t>
            </a:r>
          </a:p>
          <a:p>
            <a:pPr marL="1177466" indent="-573101">
              <a:buFont typeface="Arial" panose="020B0604020202020204" pitchFamily="34" charset="0"/>
              <a:buChar char="•"/>
            </a:pPr>
            <a:r>
              <a:rPr lang="en-GB" sz="1000"/>
              <a:t>Aid to qualification delivery rather than a resource that generated assessment evidence (in the first instance).</a:t>
            </a:r>
          </a:p>
          <a:p>
            <a:pPr marL="1177466" indent="-573101">
              <a:buFont typeface="Arial" panose="020B0604020202020204" pitchFamily="34" charset="0"/>
              <a:buChar char="•"/>
            </a:pPr>
            <a:r>
              <a:rPr lang="en-GB" sz="1000"/>
              <a:t>At L3 ILM’s digital content library videos embedded within Workbooks.</a:t>
            </a:r>
          </a:p>
          <a:p>
            <a:pPr marL="1177466" indent="-573101">
              <a:buFont typeface="Arial" panose="020B0604020202020204" pitchFamily="34" charset="0"/>
              <a:buChar char="•"/>
            </a:pPr>
            <a:r>
              <a:rPr lang="en-GB" sz="1000"/>
              <a:t>Writeable PDFs – can be saved and uploaded to LMS or ePortfolio.</a:t>
            </a:r>
          </a:p>
          <a:p>
            <a:pPr marL="1177466" indent="-573101">
              <a:buFont typeface="Arial" panose="020B0604020202020204" pitchFamily="34" charset="0"/>
              <a:buChar char="•"/>
            </a:pPr>
            <a:r>
              <a:rPr lang="en-GB" sz="1000"/>
              <a:t>Separate mapping document linking workbooks to qualifications.</a:t>
            </a:r>
          </a:p>
          <a:p>
            <a:endParaRPr lang="en-GB" sz="1000" b="0"/>
          </a:p>
        </p:txBody>
      </p:sp>
      <p:sp>
        <p:nvSpPr>
          <p:cNvPr id="4" name="Slide Number Placeholder 3"/>
          <p:cNvSpPr>
            <a:spLocks noGrp="1"/>
          </p:cNvSpPr>
          <p:nvPr>
            <p:ph type="sldNum" sz="quarter" idx="10"/>
          </p:nvPr>
        </p:nvSpPr>
        <p:spPr/>
        <p:txBody>
          <a:bodyPr/>
          <a:lstStyle/>
          <a:p>
            <a:fld id="{DD86776C-5F8F-4920-80ED-BCC9957D7BBE}" type="slidenum">
              <a:rPr lang="en-GB" smtClean="0"/>
              <a:pPr/>
              <a:t>36</a:t>
            </a:fld>
            <a:endParaRPr lang="en-GB"/>
          </a:p>
        </p:txBody>
      </p:sp>
    </p:spTree>
    <p:extLst>
      <p:ext uri="{BB962C8B-B14F-4D97-AF65-F5344CB8AC3E}">
        <p14:creationId xmlns:p14="http://schemas.microsoft.com/office/powerpoint/2010/main" val="26421875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baseline="0"/>
          </a:p>
          <a:p>
            <a:pPr marL="604365"/>
            <a:endParaRPr lang="en-GB" sz="1000"/>
          </a:p>
          <a:p>
            <a:endParaRPr lang="en-GB" sz="1000" b="0"/>
          </a:p>
        </p:txBody>
      </p:sp>
      <p:sp>
        <p:nvSpPr>
          <p:cNvPr id="4" name="Slide Number Placeholder 3"/>
          <p:cNvSpPr>
            <a:spLocks noGrp="1"/>
          </p:cNvSpPr>
          <p:nvPr>
            <p:ph type="sldNum" sz="quarter" idx="10"/>
          </p:nvPr>
        </p:nvSpPr>
        <p:spPr/>
        <p:txBody>
          <a:bodyPr/>
          <a:lstStyle/>
          <a:p>
            <a:fld id="{DD86776C-5F8F-4920-80ED-BCC9957D7BBE}" type="slidenum">
              <a:rPr lang="en-GB" smtClean="0"/>
              <a:pPr/>
              <a:t>37</a:t>
            </a:fld>
            <a:endParaRPr lang="en-GB"/>
          </a:p>
        </p:txBody>
      </p:sp>
    </p:spTree>
    <p:extLst>
      <p:ext uri="{BB962C8B-B14F-4D97-AF65-F5344CB8AC3E}">
        <p14:creationId xmlns:p14="http://schemas.microsoft.com/office/powerpoint/2010/main" val="31302614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11D757A-4954-4067-B6D7-6A2E5570474C}" type="slidenum">
              <a:rPr lang="en-GB" smtClean="0"/>
              <a:t>38</a:t>
            </a:fld>
            <a:endParaRPr lang="en-GB"/>
          </a:p>
        </p:txBody>
      </p:sp>
    </p:spTree>
    <p:extLst>
      <p:ext uri="{BB962C8B-B14F-4D97-AF65-F5344CB8AC3E}">
        <p14:creationId xmlns:p14="http://schemas.microsoft.com/office/powerpoint/2010/main" val="1076607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11D757A-4954-4067-B6D7-6A2E5570474C}" type="slidenum">
              <a:rPr lang="en-GB" smtClean="0"/>
              <a:t>6</a:t>
            </a:fld>
            <a:endParaRPr lang="en-GB"/>
          </a:p>
        </p:txBody>
      </p:sp>
    </p:spTree>
    <p:extLst>
      <p:ext uri="{BB962C8B-B14F-4D97-AF65-F5344CB8AC3E}">
        <p14:creationId xmlns:p14="http://schemas.microsoft.com/office/powerpoint/2010/main" val="2655717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There</a:t>
            </a:r>
            <a:r>
              <a:rPr lang="en-US" sz="1100" baseline="0"/>
              <a:t> are 3 main stages in the EPA process - these are the Gateway, the actual assessment and the certification. </a:t>
            </a:r>
          </a:p>
          <a:p>
            <a:endParaRPr lang="en-US" sz="110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At</a:t>
            </a:r>
            <a:r>
              <a:rPr lang="en-US" sz="1100" baseline="0"/>
              <a:t> t</a:t>
            </a:r>
            <a:r>
              <a:rPr lang="en-US" sz="1100"/>
              <a:t>he</a:t>
            </a:r>
            <a:r>
              <a:rPr lang="en-US" sz="1100" baseline="0"/>
              <a:t> Gateway the employer and the provider need to confirm that the apprentice is ready for EPA and that </a:t>
            </a:r>
            <a:r>
              <a:rPr lang="en-US" sz="1100"/>
              <a:t>all gateway requirements have been met (including achievement of any mandatory qualifications listed in the standard).</a:t>
            </a:r>
          </a:p>
          <a:p>
            <a:endParaRPr lang="en-US" sz="110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aseline="0"/>
              <a:t>There are a number of steps to undertake as part of each stage.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aseline="0"/>
              <a:t>For a full and detailed description of the process and the City &amp; Guilds / ILM EPA Terms and Conditions refer to the City &amp; Guilds Manual for the End-Point Assessment Service.  Available for download from the ILM and City &amp; Guilds website.  The EPA Manual can be accessed using the following link: </a:t>
            </a:r>
          </a:p>
          <a:p>
            <a:endParaRPr lang="en-US" sz="1100" baseline="0"/>
          </a:p>
          <a:p>
            <a:pPr marL="171450" indent="-171450">
              <a:buFontTx/>
              <a:buChar char="-"/>
            </a:pPr>
            <a:r>
              <a:rPr lang="en-US" sz="1000" baseline="0"/>
              <a:t>Opens manual directly - https://www.i-l-m.com/~/media/ilm%20website/documents/learning-development/epa/manual%20for%20the%20end%20point%20assessment%20service%20-%2029%20jan%2018%20final%20pdf.ashx </a:t>
            </a:r>
          </a:p>
          <a:p>
            <a:pPr marL="171450" indent="-171450">
              <a:buFontTx/>
              <a:buChar char="-"/>
            </a:pPr>
            <a:endParaRPr lang="en-US" sz="1000"/>
          </a:p>
          <a:p>
            <a:r>
              <a:rPr lang="en-US" sz="1000"/>
              <a:t>- Links to EPA page – Manual and other useful links at bottom</a:t>
            </a:r>
            <a:r>
              <a:rPr lang="en-US" sz="1000" baseline="0"/>
              <a:t> of the page - https://www.i-l-m.com/learning-and-development/management-apprenticeships/apprenticeships-for-training-providers/why-ilm-management-apprenticeships/end-point-assessment-explained#Getting-Started</a:t>
            </a:r>
            <a:endParaRPr lang="en-US"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1" kern="120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2A7D86A2-4BF0-4F59-904A-5F42E79F7FF9}" type="slidenum">
              <a:rPr lang="en-US" smtClean="0"/>
              <a:t>7</a:t>
            </a:fld>
            <a:endParaRPr lang="en-US"/>
          </a:p>
        </p:txBody>
      </p:sp>
    </p:spTree>
    <p:extLst>
      <p:ext uri="{BB962C8B-B14F-4D97-AF65-F5344CB8AC3E}">
        <p14:creationId xmlns:p14="http://schemas.microsoft.com/office/powerpoint/2010/main" val="4084954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kern="1200" baseline="0">
                <a:solidFill>
                  <a:schemeClr val="tx1"/>
                </a:solidFill>
                <a:latin typeface="Arial" panose="020B0604020202020204" pitchFamily="34" charset="0"/>
                <a:ea typeface="+mn-ea"/>
                <a:cs typeface="+mn-cs"/>
              </a:rPr>
              <a:t>Following the Gateway the </a:t>
            </a:r>
            <a:r>
              <a:rPr lang="en-GB" sz="1100" kern="1200">
                <a:solidFill>
                  <a:schemeClr val="tx1"/>
                </a:solidFill>
                <a:effectLst/>
                <a:ea typeface="+mn-ea"/>
                <a:cs typeface="+mn-cs"/>
              </a:rPr>
              <a:t>provider/employer</a:t>
            </a:r>
            <a:r>
              <a:rPr lang="en-GB" sz="1100" b="0" i="0" u="none" strike="noStrike" kern="1200" baseline="0">
                <a:solidFill>
                  <a:schemeClr val="tx1"/>
                </a:solidFill>
                <a:latin typeface="Arial" panose="020B0604020202020204" pitchFamily="34" charset="0"/>
                <a:ea typeface="+mn-ea"/>
                <a:cs typeface="+mn-cs"/>
              </a:rPr>
              <a:t> can make a Reservation for the EPA. This should take place approximately </a:t>
            </a:r>
            <a:r>
              <a:rPr lang="en-GB" sz="1100" b="1" i="0" u="none" strike="noStrike" kern="1200" baseline="0">
                <a:solidFill>
                  <a:schemeClr val="tx1"/>
                </a:solidFill>
                <a:latin typeface="Arial" panose="020B0604020202020204" pitchFamily="34" charset="0"/>
                <a:ea typeface="+mn-ea"/>
                <a:cs typeface="+mn-cs"/>
              </a:rPr>
              <a:t>90 days </a:t>
            </a:r>
            <a:r>
              <a:rPr lang="en-GB" sz="1100" b="1" kern="1200">
                <a:solidFill>
                  <a:schemeClr val="tx1"/>
                </a:solidFill>
                <a:effectLst/>
                <a:ea typeface="+mn-ea"/>
                <a:cs typeface="+mn-cs"/>
              </a:rPr>
              <a:t>prior</a:t>
            </a:r>
            <a:r>
              <a:rPr lang="en-GB" sz="1100" b="1" kern="1200" baseline="0">
                <a:solidFill>
                  <a:schemeClr val="tx1"/>
                </a:solidFill>
                <a:effectLst/>
                <a:ea typeface="+mn-ea"/>
                <a:cs typeface="+mn-cs"/>
              </a:rPr>
              <a:t> to EPA. </a:t>
            </a:r>
            <a:r>
              <a:rPr lang="en-GB" sz="1100" b="0" i="0" u="none" strike="noStrike" kern="1200" baseline="0">
                <a:solidFill>
                  <a:schemeClr val="tx1"/>
                </a:solidFill>
                <a:effectLst/>
                <a:latin typeface="Arial" panose="020B0604020202020204" pitchFamily="34" charset="0"/>
                <a:ea typeface="+mn-ea"/>
                <a:cs typeface="+mn-cs"/>
              </a:rPr>
              <a:t>T</a:t>
            </a:r>
            <a:r>
              <a:rPr lang="en-GB" sz="1100" b="0" i="0" u="none" strike="noStrike" kern="1200" baseline="0">
                <a:solidFill>
                  <a:schemeClr val="tx1"/>
                </a:solidFill>
                <a:latin typeface="Arial" panose="020B0604020202020204" pitchFamily="34" charset="0"/>
                <a:ea typeface="+mn-ea"/>
                <a:cs typeface="+mn-cs"/>
              </a:rPr>
              <a:t>he EPA Team will then contact you to discuss the range of potential EPA dates, relevant deadlines for Assessment Evidence and to confirm resourcing requirements. The EPA Team will aim to match an IEPA to this availability. </a:t>
            </a:r>
            <a:endParaRPr lang="en-GB" sz="1100" b="1" kern="120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accent3"/>
                </a:solidFill>
                <a:effectLst/>
                <a:ea typeface="+mn-ea"/>
                <a:cs typeface="+mn-cs"/>
              </a:rPr>
              <a:t>After the</a:t>
            </a:r>
            <a:r>
              <a:rPr lang="en-GB" sz="1100" b="1" kern="1200" baseline="0">
                <a:solidFill>
                  <a:schemeClr val="accent3"/>
                </a:solidFill>
                <a:effectLst/>
                <a:ea typeface="+mn-ea"/>
                <a:cs typeface="+mn-cs"/>
              </a:rPr>
              <a:t> reservation and a</a:t>
            </a:r>
            <a:r>
              <a:rPr lang="en-GB" sz="1100" b="1" kern="1200">
                <a:solidFill>
                  <a:schemeClr val="accent3"/>
                </a:solidFill>
                <a:effectLst/>
                <a:ea typeface="+mn-ea"/>
                <a:cs typeface="+mn-cs"/>
              </a:rPr>
              <a:t>t</a:t>
            </a:r>
            <a:r>
              <a:rPr lang="en-GB" sz="1100" b="1" kern="1200" baseline="0">
                <a:solidFill>
                  <a:schemeClr val="accent3"/>
                </a:solidFill>
                <a:effectLst/>
                <a:ea typeface="+mn-ea"/>
                <a:cs typeface="+mn-cs"/>
              </a:rPr>
              <a:t> least </a:t>
            </a:r>
            <a:r>
              <a:rPr lang="en-GB" sz="1100" b="1" kern="1200">
                <a:solidFill>
                  <a:schemeClr val="accent3"/>
                </a:solidFill>
                <a:effectLst/>
                <a:ea typeface="+mn-ea"/>
                <a:cs typeface="+mn-cs"/>
              </a:rPr>
              <a:t>2 weeks before EPA </a:t>
            </a:r>
            <a:r>
              <a:rPr lang="en-GB" sz="1100" kern="1200">
                <a:solidFill>
                  <a:schemeClr val="tx1"/>
                </a:solidFill>
                <a:effectLst/>
                <a:ea typeface="+mn-ea"/>
                <a:cs typeface="+mn-cs"/>
              </a:rPr>
              <a:t>you need to</a:t>
            </a:r>
            <a:r>
              <a:rPr lang="en-GB" sz="1100" kern="1200">
                <a:solidFill>
                  <a:schemeClr val="accent3"/>
                </a:solidFill>
                <a:effectLst/>
                <a:ea typeface="+mn-ea"/>
                <a:cs typeface="+mn-cs"/>
              </a:rPr>
              <a:t> upload</a:t>
            </a:r>
            <a:r>
              <a:rPr lang="en-GB" sz="1100" kern="1200" baseline="0">
                <a:solidFill>
                  <a:schemeClr val="accent3"/>
                </a:solidFill>
                <a:effectLst/>
                <a:ea typeface="+mn-ea"/>
                <a:cs typeface="+mn-cs"/>
              </a:rPr>
              <a:t> the portfolio evidence.  You must also book the knowledge test separately via Walled Garden.  This must be taken at least 1 week before the competency-based interview and professional discussion. The competency-based interview and professional discussion </a:t>
            </a:r>
            <a:r>
              <a:rPr lang="en-GB" sz="1100" b="0" i="0" u="none" strike="noStrike" kern="1200" baseline="0">
                <a:solidFill>
                  <a:schemeClr val="tx1"/>
                </a:solidFill>
                <a:latin typeface="Arial" panose="020B0604020202020204" pitchFamily="34" charset="0"/>
                <a:ea typeface="+mn-ea"/>
                <a:cs typeface="+mn-cs"/>
              </a:rPr>
              <a:t>will take place on the date and time pre-arranged by the EPA Team. they can take place on the same day or separate dates depending on availability and your preference.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i="0" u="none" strike="noStrike" kern="1200" baseline="0">
                <a:solidFill>
                  <a:schemeClr val="tx1"/>
                </a:solidFill>
                <a:effectLst/>
                <a:latin typeface="Arial" panose="020B0604020202020204" pitchFamily="34" charset="0"/>
                <a:ea typeface="+mn-ea"/>
                <a:cs typeface="+mn-cs"/>
              </a:rPr>
              <a:t>Please note </a:t>
            </a:r>
            <a:r>
              <a:rPr lang="en-GB" sz="1100" b="0" i="0" u="none" strike="noStrike" kern="1200" baseline="0">
                <a:solidFill>
                  <a:schemeClr val="tx1"/>
                </a:solidFill>
                <a:effectLst/>
                <a:latin typeface="Arial" panose="020B0604020202020204" pitchFamily="34" charset="0"/>
                <a:ea typeface="+mn-ea"/>
                <a:cs typeface="+mn-cs"/>
              </a:rPr>
              <a:t>– the apprentice should NOT take the evolve knowledge test before clearing gateway – if this happened the test will be void and will have to be taken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200" baseline="0">
              <a:solidFill>
                <a:schemeClr val="accent3"/>
              </a:solidFill>
              <a:effectLst/>
              <a:ea typeface="+mn-ea"/>
              <a:cs typeface="+mn-cs"/>
            </a:endParaRPr>
          </a:p>
        </p:txBody>
      </p:sp>
      <p:sp>
        <p:nvSpPr>
          <p:cNvPr id="4" name="Slide Number Placeholder 3"/>
          <p:cNvSpPr>
            <a:spLocks noGrp="1"/>
          </p:cNvSpPr>
          <p:nvPr>
            <p:ph type="sldNum" sz="quarter" idx="10"/>
          </p:nvPr>
        </p:nvSpPr>
        <p:spPr/>
        <p:txBody>
          <a:bodyPr/>
          <a:lstStyle/>
          <a:p>
            <a:fld id="{2A7D86A2-4BF0-4F59-904A-5F42E79F7FF9}" type="slidenum">
              <a:rPr lang="en-US" smtClean="0"/>
              <a:t>8</a:t>
            </a:fld>
            <a:endParaRPr lang="en-US"/>
          </a:p>
        </p:txBody>
      </p:sp>
    </p:spTree>
    <p:extLst>
      <p:ext uri="{BB962C8B-B14F-4D97-AF65-F5344CB8AC3E}">
        <p14:creationId xmlns:p14="http://schemas.microsoft.com/office/powerpoint/2010/main" val="1954404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D86A2-4BF0-4F59-904A-5F42E79F7FF9}" type="slidenum">
              <a:rPr lang="en-US" smtClean="0"/>
              <a:t>9</a:t>
            </a:fld>
            <a:endParaRPr lang="en-US"/>
          </a:p>
        </p:txBody>
      </p:sp>
    </p:spTree>
    <p:extLst>
      <p:ext uri="{BB962C8B-B14F-4D97-AF65-F5344CB8AC3E}">
        <p14:creationId xmlns:p14="http://schemas.microsoft.com/office/powerpoint/2010/main" val="3418515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D86A2-4BF0-4F59-904A-5F42E79F7FF9}" type="slidenum">
              <a:rPr lang="en-US" smtClean="0"/>
              <a:t>10</a:t>
            </a:fld>
            <a:endParaRPr lang="en-US"/>
          </a:p>
        </p:txBody>
      </p:sp>
    </p:spTree>
    <p:extLst>
      <p:ext uri="{BB962C8B-B14F-4D97-AF65-F5344CB8AC3E}">
        <p14:creationId xmlns:p14="http://schemas.microsoft.com/office/powerpoint/2010/main" val="2522256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100" b="0" i="0" u="none" strike="noStrike" kern="1200" baseline="0">
                <a:solidFill>
                  <a:schemeClr val="tx1"/>
                </a:solidFill>
                <a:latin typeface="Arial" panose="020B0604020202020204" pitchFamily="34" charset="0"/>
                <a:ea typeface="+mn-ea"/>
                <a:cs typeface="+mn-cs"/>
              </a:rPr>
              <a:t>For this standard the apprentice will be assessed in four ways to provide a clear indication of their knowledge, skills and behaviours. These methods are: </a:t>
            </a:r>
            <a:r>
              <a:rPr lang="en-GB" sz="1100" b="0" kern="1200">
                <a:solidFill>
                  <a:schemeClr val="bg1"/>
                </a:solidFill>
                <a:latin typeface="Arial" panose="020B0604020202020204" pitchFamily="34" charset="0"/>
                <a:ea typeface="+mn-ea"/>
                <a:cs typeface="+mn-cs"/>
              </a:rPr>
              <a:t>Knowledge Test using scenarios and questions,</a:t>
            </a:r>
            <a:r>
              <a:rPr lang="en-GB" sz="1100" b="0" kern="1200" baseline="0">
                <a:solidFill>
                  <a:schemeClr val="bg1"/>
                </a:solidFill>
                <a:latin typeface="Arial" panose="020B0604020202020204" pitchFamily="34" charset="0"/>
                <a:ea typeface="+mn-ea"/>
                <a:cs typeface="+mn-cs"/>
              </a:rPr>
              <a:t> s</a:t>
            </a:r>
            <a:r>
              <a:rPr lang="en-GB" sz="1100" b="0" kern="1200">
                <a:solidFill>
                  <a:schemeClr val="bg1"/>
                </a:solidFill>
                <a:latin typeface="Arial" panose="020B0604020202020204" pitchFamily="34" charset="0"/>
                <a:ea typeface="+mn-ea"/>
                <a:cs typeface="+mn-cs"/>
              </a:rPr>
              <a:t>tructured competency based interview, portfolio</a:t>
            </a:r>
            <a:r>
              <a:rPr lang="en-GB" sz="1100" b="0" kern="1200" baseline="0">
                <a:solidFill>
                  <a:schemeClr val="bg1"/>
                </a:solidFill>
                <a:latin typeface="Arial" panose="020B0604020202020204" pitchFamily="34" charset="0"/>
                <a:ea typeface="+mn-ea"/>
                <a:cs typeface="+mn-cs"/>
              </a:rPr>
              <a:t> of evidence and a professional discussion relating to CPD.</a:t>
            </a:r>
            <a:endParaRPr lang="en-GB" sz="1100" kern="120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kern="1200">
              <a:solidFill>
                <a:schemeClr val="tx1"/>
              </a:solidFill>
              <a:effectLst/>
              <a:ea typeface="+mn-ea"/>
              <a:cs typeface="+mn-cs"/>
            </a:endParaRPr>
          </a:p>
          <a:p>
            <a:r>
              <a:rPr lang="en-GB" sz="1100" b="0" i="0" u="none" strike="noStrike" kern="1200" baseline="0">
                <a:solidFill>
                  <a:schemeClr val="tx1"/>
                </a:solidFill>
                <a:latin typeface="Arial" panose="020B0604020202020204" pitchFamily="34" charset="0"/>
                <a:ea typeface="+mn-ea"/>
                <a:cs typeface="+mn-cs"/>
              </a:rPr>
              <a:t>All candidates must participate in all four elements of the End Point Assessment and achieve a minimum of 50% for each component. The components do not have equal weighting. The first two have higher weighting at 30% from the overall mark each; whereas the latter two carry 20% weighting. This means that a total of 30 marks are available for the knowledge test and </a:t>
            </a:r>
            <a:r>
              <a:rPr lang="en-GB" sz="1100" b="0" i="0" u="none" strike="noStrike" kern="1200" baseline="0">
                <a:solidFill>
                  <a:srgbClr val="FF0000"/>
                </a:solidFill>
                <a:latin typeface="Arial" panose="020B0604020202020204" pitchFamily="34" charset="0"/>
                <a:ea typeface="+mn-ea"/>
                <a:cs typeface="+mn-cs"/>
              </a:rPr>
              <a:t>the structured interview and </a:t>
            </a:r>
            <a:r>
              <a:rPr lang="en-GB" sz="1100" b="0" i="0" u="none" strike="noStrike" kern="1200" baseline="0">
                <a:solidFill>
                  <a:schemeClr val="tx1"/>
                </a:solidFill>
                <a:latin typeface="Arial" panose="020B0604020202020204" pitchFamily="34" charset="0"/>
                <a:ea typeface="+mn-ea"/>
                <a:cs typeface="+mn-cs"/>
              </a:rPr>
              <a:t>a total of 20 marks are available for each of the other methods. The apprentice will need to achieve at least 15 marks to pass the KT and structured interview and at least 10 marks to pass the other two components. </a:t>
            </a:r>
          </a:p>
          <a:p>
            <a:r>
              <a:rPr lang="en-GB" sz="1100" b="1" kern="1200">
                <a:solidFill>
                  <a:schemeClr val="tx1"/>
                </a:solidFill>
                <a:effectLst/>
                <a:ea typeface="+mn-ea"/>
                <a:cs typeface="+mn-cs"/>
              </a:rPr>
              <a:t> </a:t>
            </a:r>
            <a:endParaRPr lang="en-GB" sz="1100" kern="1200">
              <a:solidFill>
                <a:schemeClr val="tx1"/>
              </a:solidFill>
              <a:effectLst/>
              <a:ea typeface="+mn-ea"/>
              <a:cs typeface="+mn-cs"/>
            </a:endParaRPr>
          </a:p>
          <a:p>
            <a:r>
              <a:rPr lang="en-GB" sz="1000" kern="1200">
                <a:solidFill>
                  <a:schemeClr val="tx1"/>
                </a:solidFill>
                <a:effectLst/>
                <a:ea typeface="+mn-ea"/>
                <a:cs typeface="+mn-cs"/>
              </a:rPr>
              <a:t>Apprentices who fail the End Point Assessment will only have to repeat the assessment that was failed. An apprentice should not be allowed to re-sit until it is evident that further study has been undertaken and they are ready to resit the assessment. Apprentices will not be allowed to repeat assessments that have been passed in order to gain a higher mark.</a:t>
            </a:r>
          </a:p>
          <a:p>
            <a:endParaRPr lang="en-GB" sz="800" kern="1200">
              <a:solidFill>
                <a:schemeClr val="tx1"/>
              </a:solidFill>
              <a:effectLst/>
              <a:ea typeface="+mn-ea"/>
              <a:cs typeface="+mn-cs"/>
            </a:endParaRPr>
          </a:p>
          <a:p>
            <a:r>
              <a:rPr lang="en-GB" sz="1000" kern="1200">
                <a:solidFill>
                  <a:schemeClr val="tx1"/>
                </a:solidFill>
                <a:effectLst/>
                <a:ea typeface="+mn-ea"/>
                <a:cs typeface="+mn-cs"/>
              </a:rPr>
              <a:t>Although there are no restrictions in terms of re-sitting for this occupation, multiple assessment opportunities are not expected. You should be confident that the apprentice is ready to start the End Point Assessment with practice runs taking place before formal assessment.</a:t>
            </a:r>
          </a:p>
          <a:p>
            <a:endParaRPr lang="en-GB" sz="800" kern="1200">
              <a:solidFill>
                <a:schemeClr val="tx1"/>
              </a:solidFill>
              <a:effectLst/>
              <a:ea typeface="+mn-ea"/>
              <a:cs typeface="+mn-cs"/>
            </a:endParaRPr>
          </a:p>
          <a:p>
            <a:r>
              <a:rPr lang="en-GB" sz="1000" b="0" i="0" u="none" strike="noStrike" kern="1200" baseline="0">
                <a:solidFill>
                  <a:schemeClr val="tx1"/>
                </a:solidFill>
                <a:latin typeface="Arial" panose="020B0604020202020204" pitchFamily="34" charset="0"/>
                <a:ea typeface="+mn-ea"/>
                <a:cs typeface="+mn-cs"/>
              </a:rPr>
              <a:t>The assessment will be undertaken by the same IEPA which we appoint. </a:t>
            </a:r>
          </a:p>
          <a:p>
            <a:endParaRPr lang="en-GB" sz="1100" b="0" i="0" u="none" strike="noStrike" kern="1200" baseline="0">
              <a:solidFill>
                <a:schemeClr val="tx1"/>
              </a:solidFill>
              <a:latin typeface="Arial" panose="020B06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2A7D86A2-4BF0-4F59-904A-5F42E79F7FF9}" type="slidenum">
              <a:rPr lang="en-US" smtClean="0"/>
              <a:pPr/>
              <a:t>11</a:t>
            </a:fld>
            <a:endParaRPr lang="en-US"/>
          </a:p>
        </p:txBody>
      </p:sp>
    </p:spTree>
    <p:extLst>
      <p:ext uri="{BB962C8B-B14F-4D97-AF65-F5344CB8AC3E}">
        <p14:creationId xmlns:p14="http://schemas.microsoft.com/office/powerpoint/2010/main" val="4764163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B7FA5-9FCA-4C4F-9AFD-0CDA42481227}"/>
              </a:ext>
            </a:extLst>
          </p:cNvPr>
          <p:cNvSpPr>
            <a:spLocks noGrp="1"/>
          </p:cNvSpPr>
          <p:nvPr>
            <p:ph type="ctrTitle"/>
          </p:nvPr>
        </p:nvSpPr>
        <p:spPr>
          <a:xfrm>
            <a:off x="288000" y="576926"/>
            <a:ext cx="9144000" cy="1589702"/>
          </a:xfrm>
        </p:spPr>
        <p:txBody>
          <a:bodyPr lIns="0" tIns="0" rIns="0" bIns="0" anchor="b" anchorCtr="0">
            <a:normAutofit/>
          </a:bodyPr>
          <a:lstStyle>
            <a:lvl1pPr algn="l">
              <a:defRPr sz="3600" b="1"/>
            </a:lvl1pPr>
          </a:lstStyle>
          <a:p>
            <a:r>
              <a:rPr lang="en-US"/>
              <a:t>Click to edit Master title style</a:t>
            </a:r>
            <a:endParaRPr lang="en-GB"/>
          </a:p>
        </p:txBody>
      </p:sp>
      <p:sp>
        <p:nvSpPr>
          <p:cNvPr id="3" name="Subtitle 2">
            <a:extLst>
              <a:ext uri="{FF2B5EF4-FFF2-40B4-BE49-F238E27FC236}">
                <a16:creationId xmlns:a16="http://schemas.microsoft.com/office/drawing/2014/main" id="{3369F90C-A2CE-44E2-B89C-18143362B6EE}"/>
              </a:ext>
            </a:extLst>
          </p:cNvPr>
          <p:cNvSpPr>
            <a:spLocks noGrp="1"/>
          </p:cNvSpPr>
          <p:nvPr>
            <p:ph type="subTitle" idx="1"/>
          </p:nvPr>
        </p:nvSpPr>
        <p:spPr>
          <a:xfrm>
            <a:off x="288000" y="2476060"/>
            <a:ext cx="9144000" cy="534987"/>
          </a:xfrm>
        </p:spPr>
        <p:txBody>
          <a:bodyPr lIns="0" tIns="0" rIns="0" bIns="0">
            <a:normAutofit/>
          </a:bodyPr>
          <a:lstStyle>
            <a:lvl1pPr marL="0" indent="0" algn="l" defTabSz="914400" rtl="0" eaLnBrk="1" latinLnBrk="0" hangingPunct="1">
              <a:lnSpc>
                <a:spcPct val="90000"/>
              </a:lnSpc>
              <a:spcBef>
                <a:spcPct val="0"/>
              </a:spcBef>
              <a:buNone/>
              <a:defRPr lang="en-GB" sz="3200" b="0" kern="1200" dirty="0">
                <a:solidFill>
                  <a:schemeClr val="tx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189077E-1394-4F64-9C27-F004B7437F84}"/>
              </a:ext>
            </a:extLst>
          </p:cNvPr>
          <p:cNvSpPr>
            <a:spLocks noGrp="1"/>
          </p:cNvSpPr>
          <p:nvPr>
            <p:ph type="dt" sz="half" idx="10"/>
          </p:nvPr>
        </p:nvSpPr>
        <p:spPr>
          <a:xfrm>
            <a:off x="288000" y="3128040"/>
            <a:ext cx="2743200" cy="365125"/>
          </a:xfrm>
          <a:prstGeom prst="rect">
            <a:avLst/>
          </a:prstGeom>
        </p:spPr>
        <p:txBody>
          <a:bodyPr lIns="0" tIns="0" rIns="0" bIns="0"/>
          <a:lstStyle>
            <a:lvl1pPr>
              <a:defRPr sz="1800">
                <a:solidFill>
                  <a:schemeClr val="tx1"/>
                </a:solidFill>
                <a:latin typeface="Arial" panose="020B0604020202020204" pitchFamily="34" charset="0"/>
                <a:cs typeface="Arial" panose="020B0604020202020204" pitchFamily="34" charset="0"/>
              </a:defRPr>
            </a:lvl1pPr>
          </a:lstStyle>
          <a:p>
            <a:fld id="{4890CA00-B9F2-46FF-B36A-F4EE1E4BDF92}" type="datetime4">
              <a:rPr lang="en-GB" smtClean="0"/>
              <a:t>11 May 2020</a:t>
            </a:fld>
            <a:endParaRPr lang="en-GB"/>
          </a:p>
        </p:txBody>
      </p:sp>
      <p:sp>
        <p:nvSpPr>
          <p:cNvPr id="6" name="Slide Number Placeholder 5">
            <a:extLst>
              <a:ext uri="{FF2B5EF4-FFF2-40B4-BE49-F238E27FC236}">
                <a16:creationId xmlns:a16="http://schemas.microsoft.com/office/drawing/2014/main" id="{5A1E4174-2DE5-4168-969D-702F59F4EA8A}"/>
              </a:ext>
            </a:extLst>
          </p:cNvPr>
          <p:cNvSpPr>
            <a:spLocks noGrp="1"/>
          </p:cNvSpPr>
          <p:nvPr>
            <p:ph type="sldNum" sz="quarter" idx="12"/>
          </p:nvPr>
        </p:nvSpPr>
        <p:spPr/>
        <p:txBody>
          <a:bodyPr/>
          <a:lstStyle>
            <a:lvl1pPr algn="ctr">
              <a:defRPr/>
            </a:lvl1pPr>
          </a:lstStyle>
          <a:p>
            <a:fld id="{BFEB8C6D-5A13-4B6E-8B47-443F7CF06CA1}" type="slidenum">
              <a:rPr lang="en-GB" smtClean="0"/>
              <a:pPr/>
              <a:t>‹#›</a:t>
            </a:fld>
            <a:endParaRPr lang="en-GB"/>
          </a:p>
        </p:txBody>
      </p:sp>
      <p:pic>
        <p:nvPicPr>
          <p:cNvPr id="8" name="Picture 7">
            <a:extLst>
              <a:ext uri="{FF2B5EF4-FFF2-40B4-BE49-F238E27FC236}">
                <a16:creationId xmlns:a16="http://schemas.microsoft.com/office/drawing/2014/main" id="{2ABF9CCF-08C5-4EF9-8FF3-B2F5B508CA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05653" y="0"/>
            <a:ext cx="7083573" cy="6514240"/>
          </a:xfrm>
          <a:prstGeom prst="rect">
            <a:avLst/>
          </a:prstGeom>
        </p:spPr>
      </p:pic>
      <p:pic>
        <p:nvPicPr>
          <p:cNvPr id="10" name="Picture 9">
            <a:extLst>
              <a:ext uri="{FF2B5EF4-FFF2-40B4-BE49-F238E27FC236}">
                <a16:creationId xmlns:a16="http://schemas.microsoft.com/office/drawing/2014/main" id="{BCCD7348-83E5-45E9-9BED-71ACD7399A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5275" y="5968800"/>
            <a:ext cx="820807" cy="626400"/>
          </a:xfrm>
          <a:prstGeom prst="rect">
            <a:avLst/>
          </a:prstGeom>
        </p:spPr>
      </p:pic>
    </p:spTree>
    <p:extLst>
      <p:ext uri="{BB962C8B-B14F-4D97-AF65-F5344CB8AC3E}">
        <p14:creationId xmlns:p14="http://schemas.microsoft.com/office/powerpoint/2010/main" val="3939024257"/>
      </p:ext>
    </p:extLst>
  </p:cSld>
  <p:clrMapOvr>
    <a:masterClrMapping/>
  </p:clrMapOvr>
  <p:extLst>
    <p:ext uri="{DCECCB84-F9BA-43D5-87BE-67443E8EF086}">
      <p15:sldGuideLst xmlns:p15="http://schemas.microsoft.com/office/powerpoint/2012/main">
        <p15:guide id="1" pos="3840">
          <p15:clr>
            <a:srgbClr val="FBAE40"/>
          </p15:clr>
        </p15:guide>
        <p15:guide id="2" pos="18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Boxes + Ad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7999" y="997920"/>
            <a:ext cx="11019847" cy="714375"/>
          </a:xfrm>
        </p:spPr>
        <p:txBody>
          <a:bodyPr lIns="0" tIns="0" rIns="0" bIns="0" anchor="t" anchorCtr="0">
            <a:normAutofit/>
          </a:bodyPr>
          <a:lstStyle>
            <a:lvl1pPr>
              <a:defRPr sz="3000" b="1"/>
            </a:lvl1pPr>
          </a:lstStyle>
          <a:p>
            <a:r>
              <a:rPr lang="en-US"/>
              <a:t>Click to edit 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sp>
        <p:nvSpPr>
          <p:cNvPr id="4" name="Text Placeholder 3">
            <a:extLst>
              <a:ext uri="{FF2B5EF4-FFF2-40B4-BE49-F238E27FC236}">
                <a16:creationId xmlns:a16="http://schemas.microsoft.com/office/drawing/2014/main" id="{8EF84E4E-2F88-43A0-9754-1581D27593D8}"/>
              </a:ext>
            </a:extLst>
          </p:cNvPr>
          <p:cNvSpPr>
            <a:spLocks noGrp="1"/>
          </p:cNvSpPr>
          <p:nvPr>
            <p:ph type="body" sz="quarter" idx="13"/>
          </p:nvPr>
        </p:nvSpPr>
        <p:spPr>
          <a:xfrm>
            <a:off x="1263600" y="17064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sp>
        <p:nvSpPr>
          <p:cNvPr id="13" name="Text Placeholder 3">
            <a:extLst>
              <a:ext uri="{FF2B5EF4-FFF2-40B4-BE49-F238E27FC236}">
                <a16:creationId xmlns:a16="http://schemas.microsoft.com/office/drawing/2014/main" id="{E05439D3-D84E-4AB3-AC19-1026F932C75B}"/>
              </a:ext>
            </a:extLst>
          </p:cNvPr>
          <p:cNvSpPr>
            <a:spLocks noGrp="1"/>
          </p:cNvSpPr>
          <p:nvPr>
            <p:ph type="body" sz="quarter" idx="15"/>
          </p:nvPr>
        </p:nvSpPr>
        <p:spPr>
          <a:xfrm>
            <a:off x="9079200" y="17064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sp>
        <p:nvSpPr>
          <p:cNvPr id="14" name="Text Placeholder 3">
            <a:extLst>
              <a:ext uri="{FF2B5EF4-FFF2-40B4-BE49-F238E27FC236}">
                <a16:creationId xmlns:a16="http://schemas.microsoft.com/office/drawing/2014/main" id="{1C3A3745-1711-4667-914E-D5ADA3AFD369}"/>
              </a:ext>
            </a:extLst>
          </p:cNvPr>
          <p:cNvSpPr>
            <a:spLocks noGrp="1"/>
          </p:cNvSpPr>
          <p:nvPr>
            <p:ph type="body" sz="quarter" idx="16"/>
          </p:nvPr>
        </p:nvSpPr>
        <p:spPr>
          <a:xfrm>
            <a:off x="5169600" y="17064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sp>
        <p:nvSpPr>
          <p:cNvPr id="15" name="Text Placeholder 3">
            <a:extLst>
              <a:ext uri="{FF2B5EF4-FFF2-40B4-BE49-F238E27FC236}">
                <a16:creationId xmlns:a16="http://schemas.microsoft.com/office/drawing/2014/main" id="{DEA974C4-DBA8-4975-96C5-38696318D872}"/>
              </a:ext>
            </a:extLst>
          </p:cNvPr>
          <p:cNvSpPr>
            <a:spLocks noGrp="1"/>
          </p:cNvSpPr>
          <p:nvPr>
            <p:ph type="body" sz="quarter" idx="17"/>
          </p:nvPr>
        </p:nvSpPr>
        <p:spPr>
          <a:xfrm>
            <a:off x="1263600" y="41400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sp>
        <p:nvSpPr>
          <p:cNvPr id="16" name="Text Placeholder 3">
            <a:extLst>
              <a:ext uri="{FF2B5EF4-FFF2-40B4-BE49-F238E27FC236}">
                <a16:creationId xmlns:a16="http://schemas.microsoft.com/office/drawing/2014/main" id="{E2BFFE15-9AC4-4772-970E-2E2EE8A52CCC}"/>
              </a:ext>
            </a:extLst>
          </p:cNvPr>
          <p:cNvSpPr>
            <a:spLocks noGrp="1"/>
          </p:cNvSpPr>
          <p:nvPr>
            <p:ph type="body" sz="quarter" idx="18"/>
          </p:nvPr>
        </p:nvSpPr>
        <p:spPr>
          <a:xfrm>
            <a:off x="9079200" y="41400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sp>
        <p:nvSpPr>
          <p:cNvPr id="17" name="Text Placeholder 3">
            <a:extLst>
              <a:ext uri="{FF2B5EF4-FFF2-40B4-BE49-F238E27FC236}">
                <a16:creationId xmlns:a16="http://schemas.microsoft.com/office/drawing/2014/main" id="{51B983B2-AC59-4178-89E5-FD1850A15A10}"/>
              </a:ext>
            </a:extLst>
          </p:cNvPr>
          <p:cNvSpPr>
            <a:spLocks noGrp="1"/>
          </p:cNvSpPr>
          <p:nvPr>
            <p:ph type="body" sz="quarter" idx="19"/>
          </p:nvPr>
        </p:nvSpPr>
        <p:spPr>
          <a:xfrm>
            <a:off x="5169600" y="41400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pic>
        <p:nvPicPr>
          <p:cNvPr id="18" name="Picture 17">
            <a:extLst>
              <a:ext uri="{FF2B5EF4-FFF2-40B4-BE49-F238E27FC236}">
                <a16:creationId xmlns:a16="http://schemas.microsoft.com/office/drawing/2014/main" id="{FC722F03-E0C0-9F41-9878-A3D78A3546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6520" y="1516"/>
            <a:ext cx="2175479" cy="2105302"/>
          </a:xfrm>
          <a:prstGeom prst="rect">
            <a:avLst/>
          </a:prstGeom>
        </p:spPr>
      </p:pic>
      <p:pic>
        <p:nvPicPr>
          <p:cNvPr id="19" name="Picture 18">
            <a:extLst>
              <a:ext uri="{FF2B5EF4-FFF2-40B4-BE49-F238E27FC236}">
                <a16:creationId xmlns:a16="http://schemas.microsoft.com/office/drawing/2014/main" id="{D5F7979C-7DDF-A342-B029-591EAFCD76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5275" y="5968800"/>
            <a:ext cx="820807" cy="626400"/>
          </a:xfrm>
          <a:prstGeom prst="rect">
            <a:avLst/>
          </a:prstGeom>
        </p:spPr>
      </p:pic>
      <p:sp>
        <p:nvSpPr>
          <p:cNvPr id="2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21"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5FB02E41-1090-48E1-B3C4-B44ACB73F67A}" type="datetime4">
              <a:rPr lang="en-GB" smtClean="0"/>
              <a:t>11 May 2020</a:t>
            </a:fld>
            <a:endParaRPr lang="en-GB"/>
          </a:p>
        </p:txBody>
      </p:sp>
    </p:spTree>
    <p:extLst>
      <p:ext uri="{BB962C8B-B14F-4D97-AF65-F5344CB8AC3E}">
        <p14:creationId xmlns:p14="http://schemas.microsoft.com/office/powerpoint/2010/main" val="13116721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Boxes + Fixe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7999" y="997920"/>
            <a:ext cx="11117569" cy="714375"/>
          </a:xfrm>
        </p:spPr>
        <p:txBody>
          <a:bodyPr lIns="0" tIns="0" rIns="0" bIns="0" anchor="t" anchorCtr="0">
            <a:normAutofit/>
          </a:bodyPr>
          <a:lstStyle>
            <a:lvl1pPr>
              <a:defRPr sz="3000" b="1"/>
            </a:lvl1pPr>
          </a:lstStyle>
          <a:p>
            <a:r>
              <a:rPr lang="en-US"/>
              <a:t>Click to edit 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sp>
        <p:nvSpPr>
          <p:cNvPr id="4" name="Text Placeholder 3">
            <a:extLst>
              <a:ext uri="{FF2B5EF4-FFF2-40B4-BE49-F238E27FC236}">
                <a16:creationId xmlns:a16="http://schemas.microsoft.com/office/drawing/2014/main" id="{8EF84E4E-2F88-43A0-9754-1581D27593D8}"/>
              </a:ext>
            </a:extLst>
          </p:cNvPr>
          <p:cNvSpPr>
            <a:spLocks noGrp="1"/>
          </p:cNvSpPr>
          <p:nvPr>
            <p:ph type="body" sz="quarter" idx="13"/>
          </p:nvPr>
        </p:nvSpPr>
        <p:spPr>
          <a:xfrm>
            <a:off x="1263600" y="17064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sp>
        <p:nvSpPr>
          <p:cNvPr id="13" name="Text Placeholder 3">
            <a:extLst>
              <a:ext uri="{FF2B5EF4-FFF2-40B4-BE49-F238E27FC236}">
                <a16:creationId xmlns:a16="http://schemas.microsoft.com/office/drawing/2014/main" id="{E05439D3-D84E-4AB3-AC19-1026F932C75B}"/>
              </a:ext>
            </a:extLst>
          </p:cNvPr>
          <p:cNvSpPr>
            <a:spLocks noGrp="1"/>
          </p:cNvSpPr>
          <p:nvPr>
            <p:ph type="body" sz="quarter" idx="15"/>
          </p:nvPr>
        </p:nvSpPr>
        <p:spPr>
          <a:xfrm>
            <a:off x="9079200" y="17064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sp>
        <p:nvSpPr>
          <p:cNvPr id="14" name="Text Placeholder 3">
            <a:extLst>
              <a:ext uri="{FF2B5EF4-FFF2-40B4-BE49-F238E27FC236}">
                <a16:creationId xmlns:a16="http://schemas.microsoft.com/office/drawing/2014/main" id="{1C3A3745-1711-4667-914E-D5ADA3AFD369}"/>
              </a:ext>
            </a:extLst>
          </p:cNvPr>
          <p:cNvSpPr>
            <a:spLocks noGrp="1"/>
          </p:cNvSpPr>
          <p:nvPr>
            <p:ph type="body" sz="quarter" idx="16"/>
          </p:nvPr>
        </p:nvSpPr>
        <p:spPr>
          <a:xfrm>
            <a:off x="5169600" y="17064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sp>
        <p:nvSpPr>
          <p:cNvPr id="15" name="Text Placeholder 3">
            <a:extLst>
              <a:ext uri="{FF2B5EF4-FFF2-40B4-BE49-F238E27FC236}">
                <a16:creationId xmlns:a16="http://schemas.microsoft.com/office/drawing/2014/main" id="{DEA974C4-DBA8-4975-96C5-38696318D872}"/>
              </a:ext>
            </a:extLst>
          </p:cNvPr>
          <p:cNvSpPr>
            <a:spLocks noGrp="1"/>
          </p:cNvSpPr>
          <p:nvPr>
            <p:ph type="body" sz="quarter" idx="17"/>
          </p:nvPr>
        </p:nvSpPr>
        <p:spPr>
          <a:xfrm>
            <a:off x="1263600" y="41400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sp>
        <p:nvSpPr>
          <p:cNvPr id="16" name="Text Placeholder 3">
            <a:extLst>
              <a:ext uri="{FF2B5EF4-FFF2-40B4-BE49-F238E27FC236}">
                <a16:creationId xmlns:a16="http://schemas.microsoft.com/office/drawing/2014/main" id="{E2BFFE15-9AC4-4772-970E-2E2EE8A52CCC}"/>
              </a:ext>
            </a:extLst>
          </p:cNvPr>
          <p:cNvSpPr>
            <a:spLocks noGrp="1"/>
          </p:cNvSpPr>
          <p:nvPr>
            <p:ph type="body" sz="quarter" idx="18"/>
          </p:nvPr>
        </p:nvSpPr>
        <p:spPr>
          <a:xfrm>
            <a:off x="9079200" y="41400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sp>
        <p:nvSpPr>
          <p:cNvPr id="17" name="Text Placeholder 3">
            <a:extLst>
              <a:ext uri="{FF2B5EF4-FFF2-40B4-BE49-F238E27FC236}">
                <a16:creationId xmlns:a16="http://schemas.microsoft.com/office/drawing/2014/main" id="{51B983B2-AC59-4178-89E5-FD1850A15A10}"/>
              </a:ext>
            </a:extLst>
          </p:cNvPr>
          <p:cNvSpPr>
            <a:spLocks noGrp="1"/>
          </p:cNvSpPr>
          <p:nvPr>
            <p:ph type="body" sz="quarter" idx="19"/>
          </p:nvPr>
        </p:nvSpPr>
        <p:spPr>
          <a:xfrm>
            <a:off x="5169600" y="41400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pic>
        <p:nvPicPr>
          <p:cNvPr id="24" name="Picture 23">
            <a:extLst>
              <a:ext uri="{FF2B5EF4-FFF2-40B4-BE49-F238E27FC236}">
                <a16:creationId xmlns:a16="http://schemas.microsoft.com/office/drawing/2014/main" id="{72687629-03D5-DF47-B064-4D3768A7B3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6520" y="1516"/>
            <a:ext cx="2175479" cy="2105302"/>
          </a:xfrm>
          <a:prstGeom prst="rect">
            <a:avLst/>
          </a:prstGeom>
        </p:spPr>
      </p:pic>
      <p:pic>
        <p:nvPicPr>
          <p:cNvPr id="25" name="Picture 24">
            <a:extLst>
              <a:ext uri="{FF2B5EF4-FFF2-40B4-BE49-F238E27FC236}">
                <a16:creationId xmlns:a16="http://schemas.microsoft.com/office/drawing/2014/main" id="{72F83935-1F02-1541-B826-9E3E0F0A86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5275" y="5968800"/>
            <a:ext cx="820807" cy="626400"/>
          </a:xfrm>
          <a:prstGeom prst="rect">
            <a:avLst/>
          </a:prstGeom>
        </p:spPr>
      </p:pic>
      <p:sp>
        <p:nvSpPr>
          <p:cNvPr id="26"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27"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2CACE0FF-11F2-452A-B0CF-05302BE8DFD5}" type="datetime4">
              <a:rPr lang="en-GB" smtClean="0"/>
              <a:t>11 May 2020</a:t>
            </a:fld>
            <a:endParaRPr lang="en-GB"/>
          </a:p>
        </p:txBody>
      </p:sp>
      <p:grpSp>
        <p:nvGrpSpPr>
          <p:cNvPr id="28" name="Group 1022">
            <a:extLst>
              <a:ext uri="{FF2B5EF4-FFF2-40B4-BE49-F238E27FC236}">
                <a16:creationId xmlns:a16="http://schemas.microsoft.com/office/drawing/2014/main" id="{34EE28C0-82E1-4C7B-B2ED-F1CBDC6D1336}"/>
              </a:ext>
            </a:extLst>
          </p:cNvPr>
          <p:cNvGrpSpPr>
            <a:grpSpLocks noChangeAspect="1"/>
          </p:cNvGrpSpPr>
          <p:nvPr userDrawn="1"/>
        </p:nvGrpSpPr>
        <p:grpSpPr bwMode="auto">
          <a:xfrm>
            <a:off x="339209" y="1706400"/>
            <a:ext cx="677940" cy="834120"/>
            <a:chOff x="4229" y="1861"/>
            <a:chExt cx="1363" cy="1677"/>
          </a:xfrm>
          <a:solidFill>
            <a:schemeClr val="accent1"/>
          </a:solidFill>
        </p:grpSpPr>
        <p:sp>
          <p:nvSpPr>
            <p:cNvPr id="29" name="Freeform 1023">
              <a:extLst>
                <a:ext uri="{FF2B5EF4-FFF2-40B4-BE49-F238E27FC236}">
                  <a16:creationId xmlns:a16="http://schemas.microsoft.com/office/drawing/2014/main" id="{5E7F8BE6-7E54-4841-875F-765E7A056868}"/>
                </a:ext>
              </a:extLst>
            </p:cNvPr>
            <p:cNvSpPr>
              <a:spLocks/>
            </p:cNvSpPr>
            <p:nvPr/>
          </p:nvSpPr>
          <p:spPr bwMode="auto">
            <a:xfrm>
              <a:off x="4692" y="1861"/>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1024">
              <a:extLst>
                <a:ext uri="{FF2B5EF4-FFF2-40B4-BE49-F238E27FC236}">
                  <a16:creationId xmlns:a16="http://schemas.microsoft.com/office/drawing/2014/main" id="{837A3185-784C-4F42-A6B8-0095DD57E4ED}"/>
                </a:ext>
              </a:extLst>
            </p:cNvPr>
            <p:cNvSpPr>
              <a:spLocks/>
            </p:cNvSpPr>
            <p:nvPr/>
          </p:nvSpPr>
          <p:spPr bwMode="auto">
            <a:xfrm>
              <a:off x="4692" y="1861"/>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025">
              <a:extLst>
                <a:ext uri="{FF2B5EF4-FFF2-40B4-BE49-F238E27FC236}">
                  <a16:creationId xmlns:a16="http://schemas.microsoft.com/office/drawing/2014/main" id="{27F7434E-4C64-410A-AE23-4B459BFCDFA5}"/>
                </a:ext>
              </a:extLst>
            </p:cNvPr>
            <p:cNvSpPr>
              <a:spLocks/>
            </p:cNvSpPr>
            <p:nvPr/>
          </p:nvSpPr>
          <p:spPr bwMode="auto">
            <a:xfrm>
              <a:off x="4846" y="1861"/>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1026">
              <a:extLst>
                <a:ext uri="{FF2B5EF4-FFF2-40B4-BE49-F238E27FC236}">
                  <a16:creationId xmlns:a16="http://schemas.microsoft.com/office/drawing/2014/main" id="{3542FDCF-06FB-4FD5-8D35-4AC0FEAF2729}"/>
                </a:ext>
              </a:extLst>
            </p:cNvPr>
            <p:cNvSpPr>
              <a:spLocks/>
            </p:cNvSpPr>
            <p:nvPr/>
          </p:nvSpPr>
          <p:spPr bwMode="auto">
            <a:xfrm>
              <a:off x="4846" y="1861"/>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027">
              <a:extLst>
                <a:ext uri="{FF2B5EF4-FFF2-40B4-BE49-F238E27FC236}">
                  <a16:creationId xmlns:a16="http://schemas.microsoft.com/office/drawing/2014/main" id="{CD5299C4-6D76-41C0-8713-530498D830EE}"/>
                </a:ext>
              </a:extLst>
            </p:cNvPr>
            <p:cNvSpPr>
              <a:spLocks/>
            </p:cNvSpPr>
            <p:nvPr/>
          </p:nvSpPr>
          <p:spPr bwMode="auto">
            <a:xfrm>
              <a:off x="5001" y="1861"/>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1028">
              <a:extLst>
                <a:ext uri="{FF2B5EF4-FFF2-40B4-BE49-F238E27FC236}">
                  <a16:creationId xmlns:a16="http://schemas.microsoft.com/office/drawing/2014/main" id="{E148327C-D5E1-4BE6-BB3A-BDEE9A56238C}"/>
                </a:ext>
              </a:extLst>
            </p:cNvPr>
            <p:cNvSpPr>
              <a:spLocks/>
            </p:cNvSpPr>
            <p:nvPr/>
          </p:nvSpPr>
          <p:spPr bwMode="auto">
            <a:xfrm>
              <a:off x="5001" y="1861"/>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1029">
              <a:extLst>
                <a:ext uri="{FF2B5EF4-FFF2-40B4-BE49-F238E27FC236}">
                  <a16:creationId xmlns:a16="http://schemas.microsoft.com/office/drawing/2014/main" id="{1313EAA9-2C01-44C5-B924-0A943D6E15DC}"/>
                </a:ext>
              </a:extLst>
            </p:cNvPr>
            <p:cNvSpPr>
              <a:spLocks/>
            </p:cNvSpPr>
            <p:nvPr/>
          </p:nvSpPr>
          <p:spPr bwMode="auto">
            <a:xfrm>
              <a:off x="4229" y="3408"/>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1030">
              <a:extLst>
                <a:ext uri="{FF2B5EF4-FFF2-40B4-BE49-F238E27FC236}">
                  <a16:creationId xmlns:a16="http://schemas.microsoft.com/office/drawing/2014/main" id="{C9C99C94-8199-4AE2-B0FC-448C88C5B487}"/>
                </a:ext>
              </a:extLst>
            </p:cNvPr>
            <p:cNvSpPr>
              <a:spLocks/>
            </p:cNvSpPr>
            <p:nvPr/>
          </p:nvSpPr>
          <p:spPr bwMode="auto">
            <a:xfrm>
              <a:off x="4229" y="3408"/>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1031">
              <a:extLst>
                <a:ext uri="{FF2B5EF4-FFF2-40B4-BE49-F238E27FC236}">
                  <a16:creationId xmlns:a16="http://schemas.microsoft.com/office/drawing/2014/main" id="{C6A92686-EA5E-40EE-B99A-1728A5F6D712}"/>
                </a:ext>
              </a:extLst>
            </p:cNvPr>
            <p:cNvSpPr>
              <a:spLocks/>
            </p:cNvSpPr>
            <p:nvPr/>
          </p:nvSpPr>
          <p:spPr bwMode="auto">
            <a:xfrm>
              <a:off x="4383" y="3408"/>
              <a:ext cx="129" cy="130"/>
            </a:xfrm>
            <a:custGeom>
              <a:avLst/>
              <a:gdLst>
                <a:gd name="T0" fmla="*/ 66 w 129"/>
                <a:gd name="T1" fmla="*/ 0 h 130"/>
                <a:gd name="T2" fmla="*/ 66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6 w 129"/>
                <a:gd name="T37" fmla="*/ 130 h 130"/>
                <a:gd name="T38" fmla="*/ 66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4"/>
                  </a:lnTo>
                  <a:lnTo>
                    <a:pt x="101" y="10"/>
                  </a:lnTo>
                  <a:lnTo>
                    <a:pt x="111" y="18"/>
                  </a:lnTo>
                  <a:lnTo>
                    <a:pt x="119" y="28"/>
                  </a:lnTo>
                  <a:lnTo>
                    <a:pt x="125" y="40"/>
                  </a:lnTo>
                  <a:lnTo>
                    <a:pt x="129" y="52"/>
                  </a:lnTo>
                  <a:lnTo>
                    <a:pt x="129" y="64"/>
                  </a:lnTo>
                  <a:lnTo>
                    <a:pt x="129" y="64"/>
                  </a:lnTo>
                  <a:lnTo>
                    <a:pt x="129" y="78"/>
                  </a:lnTo>
                  <a:lnTo>
                    <a:pt x="125" y="90"/>
                  </a:lnTo>
                  <a:lnTo>
                    <a:pt x="119" y="100"/>
                  </a:lnTo>
                  <a:lnTo>
                    <a:pt x="111" y="110"/>
                  </a:lnTo>
                  <a:lnTo>
                    <a:pt x="101" y="118"/>
                  </a:lnTo>
                  <a:lnTo>
                    <a:pt x="89" y="124"/>
                  </a:lnTo>
                  <a:lnTo>
                    <a:pt x="77"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1032">
              <a:extLst>
                <a:ext uri="{FF2B5EF4-FFF2-40B4-BE49-F238E27FC236}">
                  <a16:creationId xmlns:a16="http://schemas.microsoft.com/office/drawing/2014/main" id="{5661B4C9-81A0-4DB0-B790-6A6A2A125A35}"/>
                </a:ext>
              </a:extLst>
            </p:cNvPr>
            <p:cNvSpPr>
              <a:spLocks/>
            </p:cNvSpPr>
            <p:nvPr/>
          </p:nvSpPr>
          <p:spPr bwMode="auto">
            <a:xfrm>
              <a:off x="4383" y="3408"/>
              <a:ext cx="129" cy="130"/>
            </a:xfrm>
            <a:custGeom>
              <a:avLst/>
              <a:gdLst>
                <a:gd name="T0" fmla="*/ 66 w 129"/>
                <a:gd name="T1" fmla="*/ 0 h 130"/>
                <a:gd name="T2" fmla="*/ 66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6 w 129"/>
                <a:gd name="T37" fmla="*/ 130 h 130"/>
                <a:gd name="T38" fmla="*/ 66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4"/>
                  </a:lnTo>
                  <a:lnTo>
                    <a:pt x="101" y="10"/>
                  </a:lnTo>
                  <a:lnTo>
                    <a:pt x="111" y="18"/>
                  </a:lnTo>
                  <a:lnTo>
                    <a:pt x="119" y="28"/>
                  </a:lnTo>
                  <a:lnTo>
                    <a:pt x="125" y="40"/>
                  </a:lnTo>
                  <a:lnTo>
                    <a:pt x="129" y="52"/>
                  </a:lnTo>
                  <a:lnTo>
                    <a:pt x="129" y="64"/>
                  </a:lnTo>
                  <a:lnTo>
                    <a:pt x="129" y="64"/>
                  </a:lnTo>
                  <a:lnTo>
                    <a:pt x="129" y="78"/>
                  </a:lnTo>
                  <a:lnTo>
                    <a:pt x="125" y="90"/>
                  </a:lnTo>
                  <a:lnTo>
                    <a:pt x="119" y="100"/>
                  </a:lnTo>
                  <a:lnTo>
                    <a:pt x="111" y="110"/>
                  </a:lnTo>
                  <a:lnTo>
                    <a:pt x="101" y="118"/>
                  </a:lnTo>
                  <a:lnTo>
                    <a:pt x="89" y="124"/>
                  </a:lnTo>
                  <a:lnTo>
                    <a:pt x="77"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1033">
              <a:extLst>
                <a:ext uri="{FF2B5EF4-FFF2-40B4-BE49-F238E27FC236}">
                  <a16:creationId xmlns:a16="http://schemas.microsoft.com/office/drawing/2014/main" id="{C62BE6D7-9F4E-4076-BA24-6FC580ED8E08}"/>
                </a:ext>
              </a:extLst>
            </p:cNvPr>
            <p:cNvSpPr>
              <a:spLocks/>
            </p:cNvSpPr>
            <p:nvPr/>
          </p:nvSpPr>
          <p:spPr bwMode="auto">
            <a:xfrm>
              <a:off x="4538" y="340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1034">
              <a:extLst>
                <a:ext uri="{FF2B5EF4-FFF2-40B4-BE49-F238E27FC236}">
                  <a16:creationId xmlns:a16="http://schemas.microsoft.com/office/drawing/2014/main" id="{97B95B9F-4177-4ADF-BA18-BB11AE41A1AE}"/>
                </a:ext>
              </a:extLst>
            </p:cNvPr>
            <p:cNvSpPr>
              <a:spLocks/>
            </p:cNvSpPr>
            <p:nvPr/>
          </p:nvSpPr>
          <p:spPr bwMode="auto">
            <a:xfrm>
              <a:off x="4538" y="340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1035">
              <a:extLst>
                <a:ext uri="{FF2B5EF4-FFF2-40B4-BE49-F238E27FC236}">
                  <a16:creationId xmlns:a16="http://schemas.microsoft.com/office/drawing/2014/main" id="{2586EE39-C717-4B87-883F-F4F1CA226005}"/>
                </a:ext>
              </a:extLst>
            </p:cNvPr>
            <p:cNvSpPr>
              <a:spLocks/>
            </p:cNvSpPr>
            <p:nvPr/>
          </p:nvSpPr>
          <p:spPr bwMode="auto">
            <a:xfrm>
              <a:off x="4692" y="3408"/>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1036">
              <a:extLst>
                <a:ext uri="{FF2B5EF4-FFF2-40B4-BE49-F238E27FC236}">
                  <a16:creationId xmlns:a16="http://schemas.microsoft.com/office/drawing/2014/main" id="{20871D37-0997-42C7-B78A-1C7664F5F2B0}"/>
                </a:ext>
              </a:extLst>
            </p:cNvPr>
            <p:cNvSpPr>
              <a:spLocks/>
            </p:cNvSpPr>
            <p:nvPr/>
          </p:nvSpPr>
          <p:spPr bwMode="auto">
            <a:xfrm>
              <a:off x="4692" y="3408"/>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1037">
              <a:extLst>
                <a:ext uri="{FF2B5EF4-FFF2-40B4-BE49-F238E27FC236}">
                  <a16:creationId xmlns:a16="http://schemas.microsoft.com/office/drawing/2014/main" id="{1CB58AF4-6619-451F-A796-8BFFD5CE6329}"/>
                </a:ext>
              </a:extLst>
            </p:cNvPr>
            <p:cNvSpPr>
              <a:spLocks/>
            </p:cNvSpPr>
            <p:nvPr/>
          </p:nvSpPr>
          <p:spPr bwMode="auto">
            <a:xfrm>
              <a:off x="4846" y="3408"/>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1038">
              <a:extLst>
                <a:ext uri="{FF2B5EF4-FFF2-40B4-BE49-F238E27FC236}">
                  <a16:creationId xmlns:a16="http://schemas.microsoft.com/office/drawing/2014/main" id="{A9CABAF7-8B30-42A0-8559-4A5EC6A5E107}"/>
                </a:ext>
              </a:extLst>
            </p:cNvPr>
            <p:cNvSpPr>
              <a:spLocks/>
            </p:cNvSpPr>
            <p:nvPr/>
          </p:nvSpPr>
          <p:spPr bwMode="auto">
            <a:xfrm>
              <a:off x="4846" y="3408"/>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1039">
              <a:extLst>
                <a:ext uri="{FF2B5EF4-FFF2-40B4-BE49-F238E27FC236}">
                  <a16:creationId xmlns:a16="http://schemas.microsoft.com/office/drawing/2014/main" id="{2CB3E417-4AB1-4532-ADD1-A28600168D42}"/>
                </a:ext>
              </a:extLst>
            </p:cNvPr>
            <p:cNvSpPr>
              <a:spLocks/>
            </p:cNvSpPr>
            <p:nvPr/>
          </p:nvSpPr>
          <p:spPr bwMode="auto">
            <a:xfrm>
              <a:off x="5001" y="340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1040">
              <a:extLst>
                <a:ext uri="{FF2B5EF4-FFF2-40B4-BE49-F238E27FC236}">
                  <a16:creationId xmlns:a16="http://schemas.microsoft.com/office/drawing/2014/main" id="{9990C8CB-FE19-4C56-A321-26709F6EF9D8}"/>
                </a:ext>
              </a:extLst>
            </p:cNvPr>
            <p:cNvSpPr>
              <a:spLocks/>
            </p:cNvSpPr>
            <p:nvPr/>
          </p:nvSpPr>
          <p:spPr bwMode="auto">
            <a:xfrm>
              <a:off x="5001" y="340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1041">
              <a:extLst>
                <a:ext uri="{FF2B5EF4-FFF2-40B4-BE49-F238E27FC236}">
                  <a16:creationId xmlns:a16="http://schemas.microsoft.com/office/drawing/2014/main" id="{F3155D53-2373-490D-83BA-BF4B259026BF}"/>
                </a:ext>
              </a:extLst>
            </p:cNvPr>
            <p:cNvSpPr>
              <a:spLocks/>
            </p:cNvSpPr>
            <p:nvPr/>
          </p:nvSpPr>
          <p:spPr bwMode="auto">
            <a:xfrm>
              <a:off x="5155" y="340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1042">
              <a:extLst>
                <a:ext uri="{FF2B5EF4-FFF2-40B4-BE49-F238E27FC236}">
                  <a16:creationId xmlns:a16="http://schemas.microsoft.com/office/drawing/2014/main" id="{F648F30C-83F6-48EB-9C15-AD2E3106FA7A}"/>
                </a:ext>
              </a:extLst>
            </p:cNvPr>
            <p:cNvSpPr>
              <a:spLocks/>
            </p:cNvSpPr>
            <p:nvPr/>
          </p:nvSpPr>
          <p:spPr bwMode="auto">
            <a:xfrm>
              <a:off x="5155" y="340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1043">
              <a:extLst>
                <a:ext uri="{FF2B5EF4-FFF2-40B4-BE49-F238E27FC236}">
                  <a16:creationId xmlns:a16="http://schemas.microsoft.com/office/drawing/2014/main" id="{9D88879D-1E81-4101-A66B-457F5C975FF8}"/>
                </a:ext>
              </a:extLst>
            </p:cNvPr>
            <p:cNvSpPr>
              <a:spLocks/>
            </p:cNvSpPr>
            <p:nvPr/>
          </p:nvSpPr>
          <p:spPr bwMode="auto">
            <a:xfrm>
              <a:off x="5309" y="3408"/>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3 w 129"/>
                <a:gd name="T15" fmla="*/ 40 h 130"/>
                <a:gd name="T16" fmla="*/ 127 w 129"/>
                <a:gd name="T17" fmla="*/ 52 h 130"/>
                <a:gd name="T18" fmla="*/ 129 w 129"/>
                <a:gd name="T19" fmla="*/ 64 h 130"/>
                <a:gd name="T20" fmla="*/ 129 w 129"/>
                <a:gd name="T21" fmla="*/ 64 h 130"/>
                <a:gd name="T22" fmla="*/ 127 w 129"/>
                <a:gd name="T23" fmla="*/ 78 h 130"/>
                <a:gd name="T24" fmla="*/ 123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3" y="40"/>
                  </a:lnTo>
                  <a:lnTo>
                    <a:pt x="127" y="52"/>
                  </a:lnTo>
                  <a:lnTo>
                    <a:pt x="129" y="64"/>
                  </a:lnTo>
                  <a:lnTo>
                    <a:pt x="129" y="64"/>
                  </a:lnTo>
                  <a:lnTo>
                    <a:pt x="127" y="78"/>
                  </a:lnTo>
                  <a:lnTo>
                    <a:pt x="123"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1044">
              <a:extLst>
                <a:ext uri="{FF2B5EF4-FFF2-40B4-BE49-F238E27FC236}">
                  <a16:creationId xmlns:a16="http://schemas.microsoft.com/office/drawing/2014/main" id="{6C6B9EFA-8C0A-45DF-B4DC-82AD18B19A10}"/>
                </a:ext>
              </a:extLst>
            </p:cNvPr>
            <p:cNvSpPr>
              <a:spLocks/>
            </p:cNvSpPr>
            <p:nvPr/>
          </p:nvSpPr>
          <p:spPr bwMode="auto">
            <a:xfrm>
              <a:off x="5309" y="3408"/>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3 w 129"/>
                <a:gd name="T15" fmla="*/ 40 h 130"/>
                <a:gd name="T16" fmla="*/ 127 w 129"/>
                <a:gd name="T17" fmla="*/ 52 h 130"/>
                <a:gd name="T18" fmla="*/ 129 w 129"/>
                <a:gd name="T19" fmla="*/ 64 h 130"/>
                <a:gd name="T20" fmla="*/ 129 w 129"/>
                <a:gd name="T21" fmla="*/ 64 h 130"/>
                <a:gd name="T22" fmla="*/ 127 w 129"/>
                <a:gd name="T23" fmla="*/ 78 h 130"/>
                <a:gd name="T24" fmla="*/ 123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3" y="40"/>
                  </a:lnTo>
                  <a:lnTo>
                    <a:pt x="127" y="52"/>
                  </a:lnTo>
                  <a:lnTo>
                    <a:pt x="129" y="64"/>
                  </a:lnTo>
                  <a:lnTo>
                    <a:pt x="129" y="64"/>
                  </a:lnTo>
                  <a:lnTo>
                    <a:pt x="127" y="78"/>
                  </a:lnTo>
                  <a:lnTo>
                    <a:pt x="123"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1045">
              <a:extLst>
                <a:ext uri="{FF2B5EF4-FFF2-40B4-BE49-F238E27FC236}">
                  <a16:creationId xmlns:a16="http://schemas.microsoft.com/office/drawing/2014/main" id="{AEEF97AB-EAF7-4CA2-976B-9CC812BCCA09}"/>
                </a:ext>
              </a:extLst>
            </p:cNvPr>
            <p:cNvSpPr>
              <a:spLocks/>
            </p:cNvSpPr>
            <p:nvPr/>
          </p:nvSpPr>
          <p:spPr bwMode="auto">
            <a:xfrm>
              <a:off x="5464" y="3408"/>
              <a:ext cx="128" cy="130"/>
            </a:xfrm>
            <a:custGeom>
              <a:avLst/>
              <a:gdLst>
                <a:gd name="T0" fmla="*/ 64 w 128"/>
                <a:gd name="T1" fmla="*/ 0 h 130"/>
                <a:gd name="T2" fmla="*/ 64 w 128"/>
                <a:gd name="T3" fmla="*/ 0 h 130"/>
                <a:gd name="T4" fmla="*/ 76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1046">
              <a:extLst>
                <a:ext uri="{FF2B5EF4-FFF2-40B4-BE49-F238E27FC236}">
                  <a16:creationId xmlns:a16="http://schemas.microsoft.com/office/drawing/2014/main" id="{13121FC6-6481-4380-A323-E01FFBF17EAA}"/>
                </a:ext>
              </a:extLst>
            </p:cNvPr>
            <p:cNvSpPr>
              <a:spLocks/>
            </p:cNvSpPr>
            <p:nvPr/>
          </p:nvSpPr>
          <p:spPr bwMode="auto">
            <a:xfrm>
              <a:off x="5464" y="3408"/>
              <a:ext cx="128" cy="130"/>
            </a:xfrm>
            <a:custGeom>
              <a:avLst/>
              <a:gdLst>
                <a:gd name="T0" fmla="*/ 64 w 128"/>
                <a:gd name="T1" fmla="*/ 0 h 130"/>
                <a:gd name="T2" fmla="*/ 64 w 128"/>
                <a:gd name="T3" fmla="*/ 0 h 130"/>
                <a:gd name="T4" fmla="*/ 76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1047">
              <a:extLst>
                <a:ext uri="{FF2B5EF4-FFF2-40B4-BE49-F238E27FC236}">
                  <a16:creationId xmlns:a16="http://schemas.microsoft.com/office/drawing/2014/main" id="{5FC09044-F22A-442F-AFB4-1212761D6F5A}"/>
                </a:ext>
              </a:extLst>
            </p:cNvPr>
            <p:cNvSpPr>
              <a:spLocks/>
            </p:cNvSpPr>
            <p:nvPr/>
          </p:nvSpPr>
          <p:spPr bwMode="auto">
            <a:xfrm>
              <a:off x="4229" y="3254"/>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6" y="128"/>
                  </a:lnTo>
                  <a:lnTo>
                    <a:pt x="66"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1048">
              <a:extLst>
                <a:ext uri="{FF2B5EF4-FFF2-40B4-BE49-F238E27FC236}">
                  <a16:creationId xmlns:a16="http://schemas.microsoft.com/office/drawing/2014/main" id="{8EF9FEC6-21F2-4667-B626-8AC7B49287A5}"/>
                </a:ext>
              </a:extLst>
            </p:cNvPr>
            <p:cNvSpPr>
              <a:spLocks/>
            </p:cNvSpPr>
            <p:nvPr/>
          </p:nvSpPr>
          <p:spPr bwMode="auto">
            <a:xfrm>
              <a:off x="4229" y="3254"/>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6" y="128"/>
                  </a:lnTo>
                  <a:lnTo>
                    <a:pt x="66"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1049">
              <a:extLst>
                <a:ext uri="{FF2B5EF4-FFF2-40B4-BE49-F238E27FC236}">
                  <a16:creationId xmlns:a16="http://schemas.microsoft.com/office/drawing/2014/main" id="{A1024559-04AD-45B5-B905-308E44C98713}"/>
                </a:ext>
              </a:extLst>
            </p:cNvPr>
            <p:cNvSpPr>
              <a:spLocks/>
            </p:cNvSpPr>
            <p:nvPr/>
          </p:nvSpPr>
          <p:spPr bwMode="auto">
            <a:xfrm>
              <a:off x="4383" y="3254"/>
              <a:ext cx="129" cy="128"/>
            </a:xfrm>
            <a:custGeom>
              <a:avLst/>
              <a:gdLst>
                <a:gd name="T0" fmla="*/ 66 w 129"/>
                <a:gd name="T1" fmla="*/ 0 h 128"/>
                <a:gd name="T2" fmla="*/ 66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9 w 129"/>
                <a:gd name="T17" fmla="*/ 50 h 128"/>
                <a:gd name="T18" fmla="*/ 129 w 129"/>
                <a:gd name="T19" fmla="*/ 64 h 128"/>
                <a:gd name="T20" fmla="*/ 129 w 129"/>
                <a:gd name="T21" fmla="*/ 64 h 128"/>
                <a:gd name="T22" fmla="*/ 129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6 w 129"/>
                <a:gd name="T37" fmla="*/ 128 h 128"/>
                <a:gd name="T38" fmla="*/ 66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6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6" y="0"/>
                  </a:moveTo>
                  <a:lnTo>
                    <a:pt x="66" y="0"/>
                  </a:lnTo>
                  <a:lnTo>
                    <a:pt x="77" y="0"/>
                  </a:lnTo>
                  <a:lnTo>
                    <a:pt x="89" y="4"/>
                  </a:lnTo>
                  <a:lnTo>
                    <a:pt x="101" y="10"/>
                  </a:lnTo>
                  <a:lnTo>
                    <a:pt x="111" y="18"/>
                  </a:lnTo>
                  <a:lnTo>
                    <a:pt x="119" y="28"/>
                  </a:lnTo>
                  <a:lnTo>
                    <a:pt x="125" y="38"/>
                  </a:lnTo>
                  <a:lnTo>
                    <a:pt x="129" y="50"/>
                  </a:lnTo>
                  <a:lnTo>
                    <a:pt x="129" y="64"/>
                  </a:lnTo>
                  <a:lnTo>
                    <a:pt x="129" y="64"/>
                  </a:lnTo>
                  <a:lnTo>
                    <a:pt x="129" y="78"/>
                  </a:lnTo>
                  <a:lnTo>
                    <a:pt x="125" y="90"/>
                  </a:lnTo>
                  <a:lnTo>
                    <a:pt x="119" y="100"/>
                  </a:lnTo>
                  <a:lnTo>
                    <a:pt x="111" y="110"/>
                  </a:lnTo>
                  <a:lnTo>
                    <a:pt x="101" y="118"/>
                  </a:lnTo>
                  <a:lnTo>
                    <a:pt x="89" y="124"/>
                  </a:lnTo>
                  <a:lnTo>
                    <a:pt x="77"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1050">
              <a:extLst>
                <a:ext uri="{FF2B5EF4-FFF2-40B4-BE49-F238E27FC236}">
                  <a16:creationId xmlns:a16="http://schemas.microsoft.com/office/drawing/2014/main" id="{AEB69D49-FB51-4BDE-8D8C-58D03ABC281B}"/>
                </a:ext>
              </a:extLst>
            </p:cNvPr>
            <p:cNvSpPr>
              <a:spLocks/>
            </p:cNvSpPr>
            <p:nvPr/>
          </p:nvSpPr>
          <p:spPr bwMode="auto">
            <a:xfrm>
              <a:off x="4383" y="3254"/>
              <a:ext cx="129" cy="128"/>
            </a:xfrm>
            <a:custGeom>
              <a:avLst/>
              <a:gdLst>
                <a:gd name="T0" fmla="*/ 66 w 129"/>
                <a:gd name="T1" fmla="*/ 0 h 128"/>
                <a:gd name="T2" fmla="*/ 66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9 w 129"/>
                <a:gd name="T17" fmla="*/ 50 h 128"/>
                <a:gd name="T18" fmla="*/ 129 w 129"/>
                <a:gd name="T19" fmla="*/ 64 h 128"/>
                <a:gd name="T20" fmla="*/ 129 w 129"/>
                <a:gd name="T21" fmla="*/ 64 h 128"/>
                <a:gd name="T22" fmla="*/ 129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6 w 129"/>
                <a:gd name="T37" fmla="*/ 128 h 128"/>
                <a:gd name="T38" fmla="*/ 66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6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6" y="0"/>
                  </a:moveTo>
                  <a:lnTo>
                    <a:pt x="66" y="0"/>
                  </a:lnTo>
                  <a:lnTo>
                    <a:pt x="77" y="0"/>
                  </a:lnTo>
                  <a:lnTo>
                    <a:pt x="89" y="4"/>
                  </a:lnTo>
                  <a:lnTo>
                    <a:pt x="101" y="10"/>
                  </a:lnTo>
                  <a:lnTo>
                    <a:pt x="111" y="18"/>
                  </a:lnTo>
                  <a:lnTo>
                    <a:pt x="119" y="28"/>
                  </a:lnTo>
                  <a:lnTo>
                    <a:pt x="125" y="38"/>
                  </a:lnTo>
                  <a:lnTo>
                    <a:pt x="129" y="50"/>
                  </a:lnTo>
                  <a:lnTo>
                    <a:pt x="129" y="64"/>
                  </a:lnTo>
                  <a:lnTo>
                    <a:pt x="129" y="64"/>
                  </a:lnTo>
                  <a:lnTo>
                    <a:pt x="129" y="78"/>
                  </a:lnTo>
                  <a:lnTo>
                    <a:pt x="125" y="90"/>
                  </a:lnTo>
                  <a:lnTo>
                    <a:pt x="119" y="100"/>
                  </a:lnTo>
                  <a:lnTo>
                    <a:pt x="111" y="110"/>
                  </a:lnTo>
                  <a:lnTo>
                    <a:pt x="101" y="118"/>
                  </a:lnTo>
                  <a:lnTo>
                    <a:pt x="89" y="124"/>
                  </a:lnTo>
                  <a:lnTo>
                    <a:pt x="77"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1051">
              <a:extLst>
                <a:ext uri="{FF2B5EF4-FFF2-40B4-BE49-F238E27FC236}">
                  <a16:creationId xmlns:a16="http://schemas.microsoft.com/office/drawing/2014/main" id="{65DABF5B-4F8C-43F0-B1E2-592C6F55E859}"/>
                </a:ext>
              </a:extLst>
            </p:cNvPr>
            <p:cNvSpPr>
              <a:spLocks/>
            </p:cNvSpPr>
            <p:nvPr/>
          </p:nvSpPr>
          <p:spPr bwMode="auto">
            <a:xfrm>
              <a:off x="4538" y="325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1052">
              <a:extLst>
                <a:ext uri="{FF2B5EF4-FFF2-40B4-BE49-F238E27FC236}">
                  <a16:creationId xmlns:a16="http://schemas.microsoft.com/office/drawing/2014/main" id="{A50B979B-5769-488F-B903-F7E0058B29CF}"/>
                </a:ext>
              </a:extLst>
            </p:cNvPr>
            <p:cNvSpPr>
              <a:spLocks/>
            </p:cNvSpPr>
            <p:nvPr/>
          </p:nvSpPr>
          <p:spPr bwMode="auto">
            <a:xfrm>
              <a:off x="4538" y="325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053">
              <a:extLst>
                <a:ext uri="{FF2B5EF4-FFF2-40B4-BE49-F238E27FC236}">
                  <a16:creationId xmlns:a16="http://schemas.microsoft.com/office/drawing/2014/main" id="{46898902-9AD2-4EA3-9BDD-F2E086FC9492}"/>
                </a:ext>
              </a:extLst>
            </p:cNvPr>
            <p:cNvSpPr>
              <a:spLocks/>
            </p:cNvSpPr>
            <p:nvPr/>
          </p:nvSpPr>
          <p:spPr bwMode="auto">
            <a:xfrm>
              <a:off x="4692" y="3254"/>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1054">
              <a:extLst>
                <a:ext uri="{FF2B5EF4-FFF2-40B4-BE49-F238E27FC236}">
                  <a16:creationId xmlns:a16="http://schemas.microsoft.com/office/drawing/2014/main" id="{ACD44B4E-BC3F-4C7D-A55E-C10C22B672E3}"/>
                </a:ext>
              </a:extLst>
            </p:cNvPr>
            <p:cNvSpPr>
              <a:spLocks/>
            </p:cNvSpPr>
            <p:nvPr/>
          </p:nvSpPr>
          <p:spPr bwMode="auto">
            <a:xfrm>
              <a:off x="4692" y="3254"/>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055">
              <a:extLst>
                <a:ext uri="{FF2B5EF4-FFF2-40B4-BE49-F238E27FC236}">
                  <a16:creationId xmlns:a16="http://schemas.microsoft.com/office/drawing/2014/main" id="{206738B1-4A4F-4BC6-AF78-CD11E4D89384}"/>
                </a:ext>
              </a:extLst>
            </p:cNvPr>
            <p:cNvSpPr>
              <a:spLocks/>
            </p:cNvSpPr>
            <p:nvPr/>
          </p:nvSpPr>
          <p:spPr bwMode="auto">
            <a:xfrm>
              <a:off x="4846" y="3254"/>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7 w 129"/>
                <a:gd name="T17" fmla="*/ 50 h 128"/>
                <a:gd name="T18" fmla="*/ 129 w 129"/>
                <a:gd name="T19" fmla="*/ 64 h 128"/>
                <a:gd name="T20" fmla="*/ 129 w 129"/>
                <a:gd name="T21" fmla="*/ 64 h 128"/>
                <a:gd name="T22" fmla="*/ 127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38"/>
                  </a:lnTo>
                  <a:lnTo>
                    <a:pt x="127" y="50"/>
                  </a:lnTo>
                  <a:lnTo>
                    <a:pt x="129" y="64"/>
                  </a:lnTo>
                  <a:lnTo>
                    <a:pt x="129" y="64"/>
                  </a:lnTo>
                  <a:lnTo>
                    <a:pt x="127" y="78"/>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1056">
              <a:extLst>
                <a:ext uri="{FF2B5EF4-FFF2-40B4-BE49-F238E27FC236}">
                  <a16:creationId xmlns:a16="http://schemas.microsoft.com/office/drawing/2014/main" id="{B3DCA488-A346-4A15-9371-55560C510A4D}"/>
                </a:ext>
              </a:extLst>
            </p:cNvPr>
            <p:cNvSpPr>
              <a:spLocks/>
            </p:cNvSpPr>
            <p:nvPr/>
          </p:nvSpPr>
          <p:spPr bwMode="auto">
            <a:xfrm>
              <a:off x="4846" y="3254"/>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7 w 129"/>
                <a:gd name="T17" fmla="*/ 50 h 128"/>
                <a:gd name="T18" fmla="*/ 129 w 129"/>
                <a:gd name="T19" fmla="*/ 64 h 128"/>
                <a:gd name="T20" fmla="*/ 129 w 129"/>
                <a:gd name="T21" fmla="*/ 64 h 128"/>
                <a:gd name="T22" fmla="*/ 127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38"/>
                  </a:lnTo>
                  <a:lnTo>
                    <a:pt x="127" y="50"/>
                  </a:lnTo>
                  <a:lnTo>
                    <a:pt x="129" y="64"/>
                  </a:lnTo>
                  <a:lnTo>
                    <a:pt x="129" y="64"/>
                  </a:lnTo>
                  <a:lnTo>
                    <a:pt x="127" y="78"/>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1057">
              <a:extLst>
                <a:ext uri="{FF2B5EF4-FFF2-40B4-BE49-F238E27FC236}">
                  <a16:creationId xmlns:a16="http://schemas.microsoft.com/office/drawing/2014/main" id="{F73B564F-C91D-429F-92E9-3D4861C8D0DC}"/>
                </a:ext>
              </a:extLst>
            </p:cNvPr>
            <p:cNvSpPr>
              <a:spLocks/>
            </p:cNvSpPr>
            <p:nvPr/>
          </p:nvSpPr>
          <p:spPr bwMode="auto">
            <a:xfrm>
              <a:off x="5001" y="32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1058">
              <a:extLst>
                <a:ext uri="{FF2B5EF4-FFF2-40B4-BE49-F238E27FC236}">
                  <a16:creationId xmlns:a16="http://schemas.microsoft.com/office/drawing/2014/main" id="{1460E170-817F-4822-B32D-C3B885A193C7}"/>
                </a:ext>
              </a:extLst>
            </p:cNvPr>
            <p:cNvSpPr>
              <a:spLocks/>
            </p:cNvSpPr>
            <p:nvPr/>
          </p:nvSpPr>
          <p:spPr bwMode="auto">
            <a:xfrm>
              <a:off x="5001" y="32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1059">
              <a:extLst>
                <a:ext uri="{FF2B5EF4-FFF2-40B4-BE49-F238E27FC236}">
                  <a16:creationId xmlns:a16="http://schemas.microsoft.com/office/drawing/2014/main" id="{5F9C07E1-BBEC-4F35-B558-9651F74A4D1F}"/>
                </a:ext>
              </a:extLst>
            </p:cNvPr>
            <p:cNvSpPr>
              <a:spLocks/>
            </p:cNvSpPr>
            <p:nvPr/>
          </p:nvSpPr>
          <p:spPr bwMode="auto">
            <a:xfrm>
              <a:off x="5155" y="325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1060">
              <a:extLst>
                <a:ext uri="{FF2B5EF4-FFF2-40B4-BE49-F238E27FC236}">
                  <a16:creationId xmlns:a16="http://schemas.microsoft.com/office/drawing/2014/main" id="{F6EAFE2E-E59C-47F4-8ED0-09C5D3CF726B}"/>
                </a:ext>
              </a:extLst>
            </p:cNvPr>
            <p:cNvSpPr>
              <a:spLocks/>
            </p:cNvSpPr>
            <p:nvPr/>
          </p:nvSpPr>
          <p:spPr bwMode="auto">
            <a:xfrm>
              <a:off x="5155" y="325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1061">
              <a:extLst>
                <a:ext uri="{FF2B5EF4-FFF2-40B4-BE49-F238E27FC236}">
                  <a16:creationId xmlns:a16="http://schemas.microsoft.com/office/drawing/2014/main" id="{828661C7-CD0D-4E64-A240-17F8CDBE1013}"/>
                </a:ext>
              </a:extLst>
            </p:cNvPr>
            <p:cNvSpPr>
              <a:spLocks/>
            </p:cNvSpPr>
            <p:nvPr/>
          </p:nvSpPr>
          <p:spPr bwMode="auto">
            <a:xfrm>
              <a:off x="5309" y="3254"/>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3 w 129"/>
                <a:gd name="T15" fmla="*/ 38 h 128"/>
                <a:gd name="T16" fmla="*/ 127 w 129"/>
                <a:gd name="T17" fmla="*/ 50 h 128"/>
                <a:gd name="T18" fmla="*/ 129 w 129"/>
                <a:gd name="T19" fmla="*/ 64 h 128"/>
                <a:gd name="T20" fmla="*/ 129 w 129"/>
                <a:gd name="T21" fmla="*/ 64 h 128"/>
                <a:gd name="T22" fmla="*/ 127 w 129"/>
                <a:gd name="T23" fmla="*/ 78 h 128"/>
                <a:gd name="T24" fmla="*/ 123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3" y="38"/>
                  </a:lnTo>
                  <a:lnTo>
                    <a:pt x="127" y="50"/>
                  </a:lnTo>
                  <a:lnTo>
                    <a:pt x="129" y="64"/>
                  </a:lnTo>
                  <a:lnTo>
                    <a:pt x="129" y="64"/>
                  </a:lnTo>
                  <a:lnTo>
                    <a:pt x="127" y="78"/>
                  </a:lnTo>
                  <a:lnTo>
                    <a:pt x="123"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1062">
              <a:extLst>
                <a:ext uri="{FF2B5EF4-FFF2-40B4-BE49-F238E27FC236}">
                  <a16:creationId xmlns:a16="http://schemas.microsoft.com/office/drawing/2014/main" id="{E101E6F3-B932-419B-8B6B-02C09FAEA739}"/>
                </a:ext>
              </a:extLst>
            </p:cNvPr>
            <p:cNvSpPr>
              <a:spLocks/>
            </p:cNvSpPr>
            <p:nvPr/>
          </p:nvSpPr>
          <p:spPr bwMode="auto">
            <a:xfrm>
              <a:off x="5309" y="3254"/>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3 w 129"/>
                <a:gd name="T15" fmla="*/ 38 h 128"/>
                <a:gd name="T16" fmla="*/ 127 w 129"/>
                <a:gd name="T17" fmla="*/ 50 h 128"/>
                <a:gd name="T18" fmla="*/ 129 w 129"/>
                <a:gd name="T19" fmla="*/ 64 h 128"/>
                <a:gd name="T20" fmla="*/ 129 w 129"/>
                <a:gd name="T21" fmla="*/ 64 h 128"/>
                <a:gd name="T22" fmla="*/ 127 w 129"/>
                <a:gd name="T23" fmla="*/ 78 h 128"/>
                <a:gd name="T24" fmla="*/ 123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3" y="38"/>
                  </a:lnTo>
                  <a:lnTo>
                    <a:pt x="127" y="50"/>
                  </a:lnTo>
                  <a:lnTo>
                    <a:pt x="129" y="64"/>
                  </a:lnTo>
                  <a:lnTo>
                    <a:pt x="129" y="64"/>
                  </a:lnTo>
                  <a:lnTo>
                    <a:pt x="127" y="78"/>
                  </a:lnTo>
                  <a:lnTo>
                    <a:pt x="123"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1063">
              <a:extLst>
                <a:ext uri="{FF2B5EF4-FFF2-40B4-BE49-F238E27FC236}">
                  <a16:creationId xmlns:a16="http://schemas.microsoft.com/office/drawing/2014/main" id="{F2C655B0-2A1B-48BE-B807-9F94FEFA365B}"/>
                </a:ext>
              </a:extLst>
            </p:cNvPr>
            <p:cNvSpPr>
              <a:spLocks/>
            </p:cNvSpPr>
            <p:nvPr/>
          </p:nvSpPr>
          <p:spPr bwMode="auto">
            <a:xfrm>
              <a:off x="5464" y="3254"/>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1064">
              <a:extLst>
                <a:ext uri="{FF2B5EF4-FFF2-40B4-BE49-F238E27FC236}">
                  <a16:creationId xmlns:a16="http://schemas.microsoft.com/office/drawing/2014/main" id="{3179EDBD-FAAB-4FE0-805A-523D2165208A}"/>
                </a:ext>
              </a:extLst>
            </p:cNvPr>
            <p:cNvSpPr>
              <a:spLocks/>
            </p:cNvSpPr>
            <p:nvPr/>
          </p:nvSpPr>
          <p:spPr bwMode="auto">
            <a:xfrm>
              <a:off x="5464" y="3254"/>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1065">
              <a:extLst>
                <a:ext uri="{FF2B5EF4-FFF2-40B4-BE49-F238E27FC236}">
                  <a16:creationId xmlns:a16="http://schemas.microsoft.com/office/drawing/2014/main" id="{C22D097C-CDBF-4389-858D-33382A69F11C}"/>
                </a:ext>
              </a:extLst>
            </p:cNvPr>
            <p:cNvSpPr>
              <a:spLocks/>
            </p:cNvSpPr>
            <p:nvPr/>
          </p:nvSpPr>
          <p:spPr bwMode="auto">
            <a:xfrm>
              <a:off x="4229" y="3098"/>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28"/>
                  </a:lnTo>
                  <a:lnTo>
                    <a:pt x="66" y="130"/>
                  </a:lnTo>
                  <a:lnTo>
                    <a:pt x="66" y="130"/>
                  </a:lnTo>
                  <a:lnTo>
                    <a:pt x="52" y="128"/>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1066">
              <a:extLst>
                <a:ext uri="{FF2B5EF4-FFF2-40B4-BE49-F238E27FC236}">
                  <a16:creationId xmlns:a16="http://schemas.microsoft.com/office/drawing/2014/main" id="{EBB645F6-B993-4F76-A9C4-D572808A4CF4}"/>
                </a:ext>
              </a:extLst>
            </p:cNvPr>
            <p:cNvSpPr>
              <a:spLocks/>
            </p:cNvSpPr>
            <p:nvPr/>
          </p:nvSpPr>
          <p:spPr bwMode="auto">
            <a:xfrm>
              <a:off x="4229" y="3098"/>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28"/>
                  </a:lnTo>
                  <a:lnTo>
                    <a:pt x="66" y="130"/>
                  </a:lnTo>
                  <a:lnTo>
                    <a:pt x="66" y="130"/>
                  </a:lnTo>
                  <a:lnTo>
                    <a:pt x="52" y="128"/>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1067">
              <a:extLst>
                <a:ext uri="{FF2B5EF4-FFF2-40B4-BE49-F238E27FC236}">
                  <a16:creationId xmlns:a16="http://schemas.microsoft.com/office/drawing/2014/main" id="{DDD70C02-8C92-4CA3-8CA6-18758DA674A1}"/>
                </a:ext>
              </a:extLst>
            </p:cNvPr>
            <p:cNvSpPr>
              <a:spLocks/>
            </p:cNvSpPr>
            <p:nvPr/>
          </p:nvSpPr>
          <p:spPr bwMode="auto">
            <a:xfrm>
              <a:off x="4383" y="3098"/>
              <a:ext cx="129" cy="130"/>
            </a:xfrm>
            <a:custGeom>
              <a:avLst/>
              <a:gdLst>
                <a:gd name="T0" fmla="*/ 66 w 129"/>
                <a:gd name="T1" fmla="*/ 0 h 130"/>
                <a:gd name="T2" fmla="*/ 66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9 w 129"/>
                <a:gd name="T17" fmla="*/ 52 h 130"/>
                <a:gd name="T18" fmla="*/ 129 w 129"/>
                <a:gd name="T19" fmla="*/ 66 h 130"/>
                <a:gd name="T20" fmla="*/ 129 w 129"/>
                <a:gd name="T21" fmla="*/ 66 h 130"/>
                <a:gd name="T22" fmla="*/ 129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6 w 129"/>
                <a:gd name="T37" fmla="*/ 130 h 130"/>
                <a:gd name="T38" fmla="*/ 66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6"/>
                  </a:lnTo>
                  <a:lnTo>
                    <a:pt x="101" y="12"/>
                  </a:lnTo>
                  <a:lnTo>
                    <a:pt x="111" y="20"/>
                  </a:lnTo>
                  <a:lnTo>
                    <a:pt x="119" y="30"/>
                  </a:lnTo>
                  <a:lnTo>
                    <a:pt x="125" y="40"/>
                  </a:lnTo>
                  <a:lnTo>
                    <a:pt x="129" y="52"/>
                  </a:lnTo>
                  <a:lnTo>
                    <a:pt x="129" y="66"/>
                  </a:lnTo>
                  <a:lnTo>
                    <a:pt x="129" y="66"/>
                  </a:lnTo>
                  <a:lnTo>
                    <a:pt x="129" y="78"/>
                  </a:lnTo>
                  <a:lnTo>
                    <a:pt x="125" y="90"/>
                  </a:lnTo>
                  <a:lnTo>
                    <a:pt x="119" y="102"/>
                  </a:lnTo>
                  <a:lnTo>
                    <a:pt x="111" y="112"/>
                  </a:lnTo>
                  <a:lnTo>
                    <a:pt x="101" y="120"/>
                  </a:lnTo>
                  <a:lnTo>
                    <a:pt x="89" y="126"/>
                  </a:lnTo>
                  <a:lnTo>
                    <a:pt x="77" y="128"/>
                  </a:lnTo>
                  <a:lnTo>
                    <a:pt x="66" y="130"/>
                  </a:lnTo>
                  <a:lnTo>
                    <a:pt x="66"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1068">
              <a:extLst>
                <a:ext uri="{FF2B5EF4-FFF2-40B4-BE49-F238E27FC236}">
                  <a16:creationId xmlns:a16="http://schemas.microsoft.com/office/drawing/2014/main" id="{5E90BBDC-8605-4B1D-8A2D-2A4D90646E19}"/>
                </a:ext>
              </a:extLst>
            </p:cNvPr>
            <p:cNvSpPr>
              <a:spLocks/>
            </p:cNvSpPr>
            <p:nvPr/>
          </p:nvSpPr>
          <p:spPr bwMode="auto">
            <a:xfrm>
              <a:off x="4383" y="3098"/>
              <a:ext cx="129" cy="130"/>
            </a:xfrm>
            <a:custGeom>
              <a:avLst/>
              <a:gdLst>
                <a:gd name="T0" fmla="*/ 66 w 129"/>
                <a:gd name="T1" fmla="*/ 0 h 130"/>
                <a:gd name="T2" fmla="*/ 66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9 w 129"/>
                <a:gd name="T17" fmla="*/ 52 h 130"/>
                <a:gd name="T18" fmla="*/ 129 w 129"/>
                <a:gd name="T19" fmla="*/ 66 h 130"/>
                <a:gd name="T20" fmla="*/ 129 w 129"/>
                <a:gd name="T21" fmla="*/ 66 h 130"/>
                <a:gd name="T22" fmla="*/ 129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6 w 129"/>
                <a:gd name="T37" fmla="*/ 130 h 130"/>
                <a:gd name="T38" fmla="*/ 66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6"/>
                  </a:lnTo>
                  <a:lnTo>
                    <a:pt x="101" y="12"/>
                  </a:lnTo>
                  <a:lnTo>
                    <a:pt x="111" y="20"/>
                  </a:lnTo>
                  <a:lnTo>
                    <a:pt x="119" y="30"/>
                  </a:lnTo>
                  <a:lnTo>
                    <a:pt x="125" y="40"/>
                  </a:lnTo>
                  <a:lnTo>
                    <a:pt x="129" y="52"/>
                  </a:lnTo>
                  <a:lnTo>
                    <a:pt x="129" y="66"/>
                  </a:lnTo>
                  <a:lnTo>
                    <a:pt x="129" y="66"/>
                  </a:lnTo>
                  <a:lnTo>
                    <a:pt x="129" y="78"/>
                  </a:lnTo>
                  <a:lnTo>
                    <a:pt x="125" y="90"/>
                  </a:lnTo>
                  <a:lnTo>
                    <a:pt x="119" y="102"/>
                  </a:lnTo>
                  <a:lnTo>
                    <a:pt x="111" y="112"/>
                  </a:lnTo>
                  <a:lnTo>
                    <a:pt x="101" y="120"/>
                  </a:lnTo>
                  <a:lnTo>
                    <a:pt x="89" y="126"/>
                  </a:lnTo>
                  <a:lnTo>
                    <a:pt x="77" y="128"/>
                  </a:lnTo>
                  <a:lnTo>
                    <a:pt x="66" y="130"/>
                  </a:lnTo>
                  <a:lnTo>
                    <a:pt x="66"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1069">
              <a:extLst>
                <a:ext uri="{FF2B5EF4-FFF2-40B4-BE49-F238E27FC236}">
                  <a16:creationId xmlns:a16="http://schemas.microsoft.com/office/drawing/2014/main" id="{CCF2A5DC-11C4-42BF-8C7B-471D6C07114E}"/>
                </a:ext>
              </a:extLst>
            </p:cNvPr>
            <p:cNvSpPr>
              <a:spLocks/>
            </p:cNvSpPr>
            <p:nvPr/>
          </p:nvSpPr>
          <p:spPr bwMode="auto">
            <a:xfrm>
              <a:off x="4538" y="309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1070">
              <a:extLst>
                <a:ext uri="{FF2B5EF4-FFF2-40B4-BE49-F238E27FC236}">
                  <a16:creationId xmlns:a16="http://schemas.microsoft.com/office/drawing/2014/main" id="{FCBCC766-A024-43CD-B12B-A960F3FBFA88}"/>
                </a:ext>
              </a:extLst>
            </p:cNvPr>
            <p:cNvSpPr>
              <a:spLocks/>
            </p:cNvSpPr>
            <p:nvPr/>
          </p:nvSpPr>
          <p:spPr bwMode="auto">
            <a:xfrm>
              <a:off x="4538" y="309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1071">
              <a:extLst>
                <a:ext uri="{FF2B5EF4-FFF2-40B4-BE49-F238E27FC236}">
                  <a16:creationId xmlns:a16="http://schemas.microsoft.com/office/drawing/2014/main" id="{B7D10A10-4D0A-42A1-9818-BF9021C60CE0}"/>
                </a:ext>
              </a:extLst>
            </p:cNvPr>
            <p:cNvSpPr>
              <a:spLocks/>
            </p:cNvSpPr>
            <p:nvPr/>
          </p:nvSpPr>
          <p:spPr bwMode="auto">
            <a:xfrm>
              <a:off x="4692" y="3098"/>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28"/>
                  </a:lnTo>
                  <a:lnTo>
                    <a:pt x="64" y="130"/>
                  </a:lnTo>
                  <a:lnTo>
                    <a:pt x="64" y="130"/>
                  </a:lnTo>
                  <a:lnTo>
                    <a:pt x="52" y="128"/>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1072">
              <a:extLst>
                <a:ext uri="{FF2B5EF4-FFF2-40B4-BE49-F238E27FC236}">
                  <a16:creationId xmlns:a16="http://schemas.microsoft.com/office/drawing/2014/main" id="{8A26E167-F993-4941-BEDC-23ED1A9B514C}"/>
                </a:ext>
              </a:extLst>
            </p:cNvPr>
            <p:cNvSpPr>
              <a:spLocks/>
            </p:cNvSpPr>
            <p:nvPr/>
          </p:nvSpPr>
          <p:spPr bwMode="auto">
            <a:xfrm>
              <a:off x="4692" y="3098"/>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28"/>
                  </a:lnTo>
                  <a:lnTo>
                    <a:pt x="64" y="130"/>
                  </a:lnTo>
                  <a:lnTo>
                    <a:pt x="64" y="130"/>
                  </a:lnTo>
                  <a:lnTo>
                    <a:pt x="52" y="128"/>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Freeform 1073">
              <a:extLst>
                <a:ext uri="{FF2B5EF4-FFF2-40B4-BE49-F238E27FC236}">
                  <a16:creationId xmlns:a16="http://schemas.microsoft.com/office/drawing/2014/main" id="{B246760E-CEC4-4319-9226-9CC05D89401F}"/>
                </a:ext>
              </a:extLst>
            </p:cNvPr>
            <p:cNvSpPr>
              <a:spLocks/>
            </p:cNvSpPr>
            <p:nvPr/>
          </p:nvSpPr>
          <p:spPr bwMode="auto">
            <a:xfrm>
              <a:off x="4846" y="3098"/>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5 w 129"/>
                <a:gd name="T37" fmla="*/ 130 h 130"/>
                <a:gd name="T38" fmla="*/ 65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6"/>
                  </a:lnTo>
                  <a:lnTo>
                    <a:pt x="77" y="128"/>
                  </a:lnTo>
                  <a:lnTo>
                    <a:pt x="65" y="130"/>
                  </a:lnTo>
                  <a:lnTo>
                    <a:pt x="65"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1074">
              <a:extLst>
                <a:ext uri="{FF2B5EF4-FFF2-40B4-BE49-F238E27FC236}">
                  <a16:creationId xmlns:a16="http://schemas.microsoft.com/office/drawing/2014/main" id="{601C1BF2-40FD-4636-A7FB-5B5C4BAD7660}"/>
                </a:ext>
              </a:extLst>
            </p:cNvPr>
            <p:cNvSpPr>
              <a:spLocks/>
            </p:cNvSpPr>
            <p:nvPr/>
          </p:nvSpPr>
          <p:spPr bwMode="auto">
            <a:xfrm>
              <a:off x="4846" y="3098"/>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5 w 129"/>
                <a:gd name="T37" fmla="*/ 130 h 130"/>
                <a:gd name="T38" fmla="*/ 65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6"/>
                  </a:lnTo>
                  <a:lnTo>
                    <a:pt x="77" y="128"/>
                  </a:lnTo>
                  <a:lnTo>
                    <a:pt x="65" y="130"/>
                  </a:lnTo>
                  <a:lnTo>
                    <a:pt x="65"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1075">
              <a:extLst>
                <a:ext uri="{FF2B5EF4-FFF2-40B4-BE49-F238E27FC236}">
                  <a16:creationId xmlns:a16="http://schemas.microsoft.com/office/drawing/2014/main" id="{DDBED164-F9C8-4520-BFBD-DBE614EF00EB}"/>
                </a:ext>
              </a:extLst>
            </p:cNvPr>
            <p:cNvSpPr>
              <a:spLocks/>
            </p:cNvSpPr>
            <p:nvPr/>
          </p:nvSpPr>
          <p:spPr bwMode="auto">
            <a:xfrm>
              <a:off x="5001" y="3098"/>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28 h 130"/>
                <a:gd name="T36" fmla="*/ 64 w 128"/>
                <a:gd name="T37" fmla="*/ 130 h 130"/>
                <a:gd name="T38" fmla="*/ 64 w 128"/>
                <a:gd name="T39" fmla="*/ 130 h 130"/>
                <a:gd name="T40" fmla="*/ 52 w 128"/>
                <a:gd name="T41" fmla="*/ 128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28"/>
                  </a:lnTo>
                  <a:lnTo>
                    <a:pt x="64" y="130"/>
                  </a:lnTo>
                  <a:lnTo>
                    <a:pt x="64" y="130"/>
                  </a:lnTo>
                  <a:lnTo>
                    <a:pt x="52" y="128"/>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1076">
              <a:extLst>
                <a:ext uri="{FF2B5EF4-FFF2-40B4-BE49-F238E27FC236}">
                  <a16:creationId xmlns:a16="http://schemas.microsoft.com/office/drawing/2014/main" id="{CE029B8E-B19F-4FEA-A471-7B09BBD2F866}"/>
                </a:ext>
              </a:extLst>
            </p:cNvPr>
            <p:cNvSpPr>
              <a:spLocks/>
            </p:cNvSpPr>
            <p:nvPr/>
          </p:nvSpPr>
          <p:spPr bwMode="auto">
            <a:xfrm>
              <a:off x="5001" y="3098"/>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28 h 130"/>
                <a:gd name="T36" fmla="*/ 64 w 128"/>
                <a:gd name="T37" fmla="*/ 130 h 130"/>
                <a:gd name="T38" fmla="*/ 64 w 128"/>
                <a:gd name="T39" fmla="*/ 130 h 130"/>
                <a:gd name="T40" fmla="*/ 52 w 128"/>
                <a:gd name="T41" fmla="*/ 128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28"/>
                  </a:lnTo>
                  <a:lnTo>
                    <a:pt x="64" y="130"/>
                  </a:lnTo>
                  <a:lnTo>
                    <a:pt x="64" y="130"/>
                  </a:lnTo>
                  <a:lnTo>
                    <a:pt x="52" y="128"/>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1077">
              <a:extLst>
                <a:ext uri="{FF2B5EF4-FFF2-40B4-BE49-F238E27FC236}">
                  <a16:creationId xmlns:a16="http://schemas.microsoft.com/office/drawing/2014/main" id="{73C80F8B-8C73-4F5B-A52C-1AFFB74E176C}"/>
                </a:ext>
              </a:extLst>
            </p:cNvPr>
            <p:cNvSpPr>
              <a:spLocks/>
            </p:cNvSpPr>
            <p:nvPr/>
          </p:nvSpPr>
          <p:spPr bwMode="auto">
            <a:xfrm>
              <a:off x="5155" y="309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1078">
              <a:extLst>
                <a:ext uri="{FF2B5EF4-FFF2-40B4-BE49-F238E27FC236}">
                  <a16:creationId xmlns:a16="http://schemas.microsoft.com/office/drawing/2014/main" id="{B26E1F8E-D523-4658-B5B7-E71362BBCC25}"/>
                </a:ext>
              </a:extLst>
            </p:cNvPr>
            <p:cNvSpPr>
              <a:spLocks/>
            </p:cNvSpPr>
            <p:nvPr/>
          </p:nvSpPr>
          <p:spPr bwMode="auto">
            <a:xfrm>
              <a:off x="5155" y="309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1079">
              <a:extLst>
                <a:ext uri="{FF2B5EF4-FFF2-40B4-BE49-F238E27FC236}">
                  <a16:creationId xmlns:a16="http://schemas.microsoft.com/office/drawing/2014/main" id="{29C019DF-F4CD-4A73-8DD7-DFCAB9E7CF7F}"/>
                </a:ext>
              </a:extLst>
            </p:cNvPr>
            <p:cNvSpPr>
              <a:spLocks/>
            </p:cNvSpPr>
            <p:nvPr/>
          </p:nvSpPr>
          <p:spPr bwMode="auto">
            <a:xfrm>
              <a:off x="5309" y="3098"/>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3 w 129"/>
                <a:gd name="T15" fmla="*/ 40 h 130"/>
                <a:gd name="T16" fmla="*/ 127 w 129"/>
                <a:gd name="T17" fmla="*/ 52 h 130"/>
                <a:gd name="T18" fmla="*/ 129 w 129"/>
                <a:gd name="T19" fmla="*/ 66 h 130"/>
                <a:gd name="T20" fmla="*/ 129 w 129"/>
                <a:gd name="T21" fmla="*/ 66 h 130"/>
                <a:gd name="T22" fmla="*/ 127 w 129"/>
                <a:gd name="T23" fmla="*/ 78 h 130"/>
                <a:gd name="T24" fmla="*/ 123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5 w 129"/>
                <a:gd name="T37" fmla="*/ 130 h 130"/>
                <a:gd name="T38" fmla="*/ 65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3" y="40"/>
                  </a:lnTo>
                  <a:lnTo>
                    <a:pt x="127" y="52"/>
                  </a:lnTo>
                  <a:lnTo>
                    <a:pt x="129" y="66"/>
                  </a:lnTo>
                  <a:lnTo>
                    <a:pt x="129" y="66"/>
                  </a:lnTo>
                  <a:lnTo>
                    <a:pt x="127" y="78"/>
                  </a:lnTo>
                  <a:lnTo>
                    <a:pt x="123" y="90"/>
                  </a:lnTo>
                  <a:lnTo>
                    <a:pt x="119" y="102"/>
                  </a:lnTo>
                  <a:lnTo>
                    <a:pt x="111" y="112"/>
                  </a:lnTo>
                  <a:lnTo>
                    <a:pt x="101" y="120"/>
                  </a:lnTo>
                  <a:lnTo>
                    <a:pt x="89" y="126"/>
                  </a:lnTo>
                  <a:lnTo>
                    <a:pt x="77" y="128"/>
                  </a:lnTo>
                  <a:lnTo>
                    <a:pt x="65" y="130"/>
                  </a:lnTo>
                  <a:lnTo>
                    <a:pt x="65"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1080">
              <a:extLst>
                <a:ext uri="{FF2B5EF4-FFF2-40B4-BE49-F238E27FC236}">
                  <a16:creationId xmlns:a16="http://schemas.microsoft.com/office/drawing/2014/main" id="{8A63C427-8952-4358-A8C1-36989D144D56}"/>
                </a:ext>
              </a:extLst>
            </p:cNvPr>
            <p:cNvSpPr>
              <a:spLocks/>
            </p:cNvSpPr>
            <p:nvPr/>
          </p:nvSpPr>
          <p:spPr bwMode="auto">
            <a:xfrm>
              <a:off x="5309" y="3098"/>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3 w 129"/>
                <a:gd name="T15" fmla="*/ 40 h 130"/>
                <a:gd name="T16" fmla="*/ 127 w 129"/>
                <a:gd name="T17" fmla="*/ 52 h 130"/>
                <a:gd name="T18" fmla="*/ 129 w 129"/>
                <a:gd name="T19" fmla="*/ 66 h 130"/>
                <a:gd name="T20" fmla="*/ 129 w 129"/>
                <a:gd name="T21" fmla="*/ 66 h 130"/>
                <a:gd name="T22" fmla="*/ 127 w 129"/>
                <a:gd name="T23" fmla="*/ 78 h 130"/>
                <a:gd name="T24" fmla="*/ 123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5 w 129"/>
                <a:gd name="T37" fmla="*/ 130 h 130"/>
                <a:gd name="T38" fmla="*/ 65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3" y="40"/>
                  </a:lnTo>
                  <a:lnTo>
                    <a:pt x="127" y="52"/>
                  </a:lnTo>
                  <a:lnTo>
                    <a:pt x="129" y="66"/>
                  </a:lnTo>
                  <a:lnTo>
                    <a:pt x="129" y="66"/>
                  </a:lnTo>
                  <a:lnTo>
                    <a:pt x="127" y="78"/>
                  </a:lnTo>
                  <a:lnTo>
                    <a:pt x="123" y="90"/>
                  </a:lnTo>
                  <a:lnTo>
                    <a:pt x="119" y="102"/>
                  </a:lnTo>
                  <a:lnTo>
                    <a:pt x="111" y="112"/>
                  </a:lnTo>
                  <a:lnTo>
                    <a:pt x="101" y="120"/>
                  </a:lnTo>
                  <a:lnTo>
                    <a:pt x="89" y="126"/>
                  </a:lnTo>
                  <a:lnTo>
                    <a:pt x="77" y="128"/>
                  </a:lnTo>
                  <a:lnTo>
                    <a:pt x="65" y="130"/>
                  </a:lnTo>
                  <a:lnTo>
                    <a:pt x="65"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1081">
              <a:extLst>
                <a:ext uri="{FF2B5EF4-FFF2-40B4-BE49-F238E27FC236}">
                  <a16:creationId xmlns:a16="http://schemas.microsoft.com/office/drawing/2014/main" id="{6E302568-1AB7-4CFC-8626-A946DDCE9801}"/>
                </a:ext>
              </a:extLst>
            </p:cNvPr>
            <p:cNvSpPr>
              <a:spLocks/>
            </p:cNvSpPr>
            <p:nvPr/>
          </p:nvSpPr>
          <p:spPr bwMode="auto">
            <a:xfrm>
              <a:off x="5464" y="3098"/>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6 w 128"/>
                <a:gd name="T35" fmla="*/ 128 h 130"/>
                <a:gd name="T36" fmla="*/ 64 w 128"/>
                <a:gd name="T37" fmla="*/ 130 h 130"/>
                <a:gd name="T38" fmla="*/ 64 w 128"/>
                <a:gd name="T39" fmla="*/ 130 h 130"/>
                <a:gd name="T40" fmla="*/ 50 w 128"/>
                <a:gd name="T41" fmla="*/ 128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6" y="128"/>
                  </a:lnTo>
                  <a:lnTo>
                    <a:pt x="64" y="130"/>
                  </a:lnTo>
                  <a:lnTo>
                    <a:pt x="64" y="130"/>
                  </a:lnTo>
                  <a:lnTo>
                    <a:pt x="50" y="128"/>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1082">
              <a:extLst>
                <a:ext uri="{FF2B5EF4-FFF2-40B4-BE49-F238E27FC236}">
                  <a16:creationId xmlns:a16="http://schemas.microsoft.com/office/drawing/2014/main" id="{18279EBF-6337-408A-9064-1BE3121C4E4F}"/>
                </a:ext>
              </a:extLst>
            </p:cNvPr>
            <p:cNvSpPr>
              <a:spLocks/>
            </p:cNvSpPr>
            <p:nvPr/>
          </p:nvSpPr>
          <p:spPr bwMode="auto">
            <a:xfrm>
              <a:off x="5464" y="3098"/>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6 w 128"/>
                <a:gd name="T35" fmla="*/ 128 h 130"/>
                <a:gd name="T36" fmla="*/ 64 w 128"/>
                <a:gd name="T37" fmla="*/ 130 h 130"/>
                <a:gd name="T38" fmla="*/ 64 w 128"/>
                <a:gd name="T39" fmla="*/ 130 h 130"/>
                <a:gd name="T40" fmla="*/ 50 w 128"/>
                <a:gd name="T41" fmla="*/ 128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6" y="128"/>
                  </a:lnTo>
                  <a:lnTo>
                    <a:pt x="64" y="130"/>
                  </a:lnTo>
                  <a:lnTo>
                    <a:pt x="64" y="130"/>
                  </a:lnTo>
                  <a:lnTo>
                    <a:pt x="50" y="128"/>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1083">
              <a:extLst>
                <a:ext uri="{FF2B5EF4-FFF2-40B4-BE49-F238E27FC236}">
                  <a16:creationId xmlns:a16="http://schemas.microsoft.com/office/drawing/2014/main" id="{E9EA9939-4DF4-4BCA-83A0-2440B5DB0CC9}"/>
                </a:ext>
              </a:extLst>
            </p:cNvPr>
            <p:cNvSpPr>
              <a:spLocks/>
            </p:cNvSpPr>
            <p:nvPr/>
          </p:nvSpPr>
          <p:spPr bwMode="auto">
            <a:xfrm>
              <a:off x="4383" y="2944"/>
              <a:ext cx="129" cy="130"/>
            </a:xfrm>
            <a:custGeom>
              <a:avLst/>
              <a:gdLst>
                <a:gd name="T0" fmla="*/ 66 w 129"/>
                <a:gd name="T1" fmla="*/ 0 h 130"/>
                <a:gd name="T2" fmla="*/ 66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6 w 129"/>
                <a:gd name="T37" fmla="*/ 130 h 130"/>
                <a:gd name="T38" fmla="*/ 66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6"/>
                  </a:lnTo>
                  <a:lnTo>
                    <a:pt x="101" y="12"/>
                  </a:lnTo>
                  <a:lnTo>
                    <a:pt x="111" y="20"/>
                  </a:lnTo>
                  <a:lnTo>
                    <a:pt x="119" y="28"/>
                  </a:lnTo>
                  <a:lnTo>
                    <a:pt x="125" y="40"/>
                  </a:lnTo>
                  <a:lnTo>
                    <a:pt x="129" y="52"/>
                  </a:lnTo>
                  <a:lnTo>
                    <a:pt x="129" y="64"/>
                  </a:lnTo>
                  <a:lnTo>
                    <a:pt x="129" y="64"/>
                  </a:lnTo>
                  <a:lnTo>
                    <a:pt x="129" y="78"/>
                  </a:lnTo>
                  <a:lnTo>
                    <a:pt x="125" y="90"/>
                  </a:lnTo>
                  <a:lnTo>
                    <a:pt x="119" y="102"/>
                  </a:lnTo>
                  <a:lnTo>
                    <a:pt x="111" y="110"/>
                  </a:lnTo>
                  <a:lnTo>
                    <a:pt x="101" y="118"/>
                  </a:lnTo>
                  <a:lnTo>
                    <a:pt x="89" y="124"/>
                  </a:lnTo>
                  <a:lnTo>
                    <a:pt x="77"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1084">
              <a:extLst>
                <a:ext uri="{FF2B5EF4-FFF2-40B4-BE49-F238E27FC236}">
                  <a16:creationId xmlns:a16="http://schemas.microsoft.com/office/drawing/2014/main" id="{EE5DFD6C-755E-44BA-8CC2-6A55D9BAA53D}"/>
                </a:ext>
              </a:extLst>
            </p:cNvPr>
            <p:cNvSpPr>
              <a:spLocks/>
            </p:cNvSpPr>
            <p:nvPr/>
          </p:nvSpPr>
          <p:spPr bwMode="auto">
            <a:xfrm>
              <a:off x="4383" y="2944"/>
              <a:ext cx="129" cy="130"/>
            </a:xfrm>
            <a:custGeom>
              <a:avLst/>
              <a:gdLst>
                <a:gd name="T0" fmla="*/ 66 w 129"/>
                <a:gd name="T1" fmla="*/ 0 h 130"/>
                <a:gd name="T2" fmla="*/ 66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6 w 129"/>
                <a:gd name="T37" fmla="*/ 130 h 130"/>
                <a:gd name="T38" fmla="*/ 66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6"/>
                  </a:lnTo>
                  <a:lnTo>
                    <a:pt x="101" y="12"/>
                  </a:lnTo>
                  <a:lnTo>
                    <a:pt x="111" y="20"/>
                  </a:lnTo>
                  <a:lnTo>
                    <a:pt x="119" y="28"/>
                  </a:lnTo>
                  <a:lnTo>
                    <a:pt x="125" y="40"/>
                  </a:lnTo>
                  <a:lnTo>
                    <a:pt x="129" y="52"/>
                  </a:lnTo>
                  <a:lnTo>
                    <a:pt x="129" y="64"/>
                  </a:lnTo>
                  <a:lnTo>
                    <a:pt x="129" y="64"/>
                  </a:lnTo>
                  <a:lnTo>
                    <a:pt x="129" y="78"/>
                  </a:lnTo>
                  <a:lnTo>
                    <a:pt x="125" y="90"/>
                  </a:lnTo>
                  <a:lnTo>
                    <a:pt x="119" y="102"/>
                  </a:lnTo>
                  <a:lnTo>
                    <a:pt x="111" y="110"/>
                  </a:lnTo>
                  <a:lnTo>
                    <a:pt x="101" y="118"/>
                  </a:lnTo>
                  <a:lnTo>
                    <a:pt x="89" y="124"/>
                  </a:lnTo>
                  <a:lnTo>
                    <a:pt x="77"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1085">
              <a:extLst>
                <a:ext uri="{FF2B5EF4-FFF2-40B4-BE49-F238E27FC236}">
                  <a16:creationId xmlns:a16="http://schemas.microsoft.com/office/drawing/2014/main" id="{E77FFDFD-6815-4556-A757-7B248FD74B8C}"/>
                </a:ext>
              </a:extLst>
            </p:cNvPr>
            <p:cNvSpPr>
              <a:spLocks/>
            </p:cNvSpPr>
            <p:nvPr/>
          </p:nvSpPr>
          <p:spPr bwMode="auto">
            <a:xfrm>
              <a:off x="4538" y="294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Freeform 1086">
              <a:extLst>
                <a:ext uri="{FF2B5EF4-FFF2-40B4-BE49-F238E27FC236}">
                  <a16:creationId xmlns:a16="http://schemas.microsoft.com/office/drawing/2014/main" id="{6141F504-60F0-4E0C-B64B-0C65D51BB224}"/>
                </a:ext>
              </a:extLst>
            </p:cNvPr>
            <p:cNvSpPr>
              <a:spLocks/>
            </p:cNvSpPr>
            <p:nvPr/>
          </p:nvSpPr>
          <p:spPr bwMode="auto">
            <a:xfrm>
              <a:off x="4538" y="294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 name="Freeform 1087">
              <a:extLst>
                <a:ext uri="{FF2B5EF4-FFF2-40B4-BE49-F238E27FC236}">
                  <a16:creationId xmlns:a16="http://schemas.microsoft.com/office/drawing/2014/main" id="{5E085AB2-9D5F-4AE2-91B5-48BE978C43C8}"/>
                </a:ext>
              </a:extLst>
            </p:cNvPr>
            <p:cNvSpPr>
              <a:spLocks/>
            </p:cNvSpPr>
            <p:nvPr/>
          </p:nvSpPr>
          <p:spPr bwMode="auto">
            <a:xfrm>
              <a:off x="4692" y="2944"/>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1088">
              <a:extLst>
                <a:ext uri="{FF2B5EF4-FFF2-40B4-BE49-F238E27FC236}">
                  <a16:creationId xmlns:a16="http://schemas.microsoft.com/office/drawing/2014/main" id="{38C06CED-62BB-4A09-B444-9332B8873F78}"/>
                </a:ext>
              </a:extLst>
            </p:cNvPr>
            <p:cNvSpPr>
              <a:spLocks/>
            </p:cNvSpPr>
            <p:nvPr/>
          </p:nvSpPr>
          <p:spPr bwMode="auto">
            <a:xfrm>
              <a:off x="4692" y="2944"/>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Freeform 1089">
              <a:extLst>
                <a:ext uri="{FF2B5EF4-FFF2-40B4-BE49-F238E27FC236}">
                  <a16:creationId xmlns:a16="http://schemas.microsoft.com/office/drawing/2014/main" id="{E450FC33-1DBF-410B-A752-84AED7F52E9A}"/>
                </a:ext>
              </a:extLst>
            </p:cNvPr>
            <p:cNvSpPr>
              <a:spLocks/>
            </p:cNvSpPr>
            <p:nvPr/>
          </p:nvSpPr>
          <p:spPr bwMode="auto">
            <a:xfrm>
              <a:off x="4846" y="2944"/>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4"/>
                  </a:lnTo>
                  <a:lnTo>
                    <a:pt x="129" y="64"/>
                  </a:lnTo>
                  <a:lnTo>
                    <a:pt x="127" y="78"/>
                  </a:lnTo>
                  <a:lnTo>
                    <a:pt x="125"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1090">
              <a:extLst>
                <a:ext uri="{FF2B5EF4-FFF2-40B4-BE49-F238E27FC236}">
                  <a16:creationId xmlns:a16="http://schemas.microsoft.com/office/drawing/2014/main" id="{5AF8579D-2A41-4486-BE3F-21FC4850679E}"/>
                </a:ext>
              </a:extLst>
            </p:cNvPr>
            <p:cNvSpPr>
              <a:spLocks/>
            </p:cNvSpPr>
            <p:nvPr/>
          </p:nvSpPr>
          <p:spPr bwMode="auto">
            <a:xfrm>
              <a:off x="4846" y="2944"/>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4"/>
                  </a:lnTo>
                  <a:lnTo>
                    <a:pt x="129" y="64"/>
                  </a:lnTo>
                  <a:lnTo>
                    <a:pt x="127" y="78"/>
                  </a:lnTo>
                  <a:lnTo>
                    <a:pt x="125"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1091">
              <a:extLst>
                <a:ext uri="{FF2B5EF4-FFF2-40B4-BE49-F238E27FC236}">
                  <a16:creationId xmlns:a16="http://schemas.microsoft.com/office/drawing/2014/main" id="{A2EF95DF-CFAD-4D5B-9A1E-52F1B3279AF3}"/>
                </a:ext>
              </a:extLst>
            </p:cNvPr>
            <p:cNvSpPr>
              <a:spLocks/>
            </p:cNvSpPr>
            <p:nvPr/>
          </p:nvSpPr>
          <p:spPr bwMode="auto">
            <a:xfrm>
              <a:off x="5001" y="2944"/>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1092">
              <a:extLst>
                <a:ext uri="{FF2B5EF4-FFF2-40B4-BE49-F238E27FC236}">
                  <a16:creationId xmlns:a16="http://schemas.microsoft.com/office/drawing/2014/main" id="{D044DD58-8928-4F56-931F-100C75F99BF8}"/>
                </a:ext>
              </a:extLst>
            </p:cNvPr>
            <p:cNvSpPr>
              <a:spLocks/>
            </p:cNvSpPr>
            <p:nvPr/>
          </p:nvSpPr>
          <p:spPr bwMode="auto">
            <a:xfrm>
              <a:off x="5001" y="2944"/>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1093">
              <a:extLst>
                <a:ext uri="{FF2B5EF4-FFF2-40B4-BE49-F238E27FC236}">
                  <a16:creationId xmlns:a16="http://schemas.microsoft.com/office/drawing/2014/main" id="{CD80BC7D-EB81-440E-8336-F167FBFFD063}"/>
                </a:ext>
              </a:extLst>
            </p:cNvPr>
            <p:cNvSpPr>
              <a:spLocks/>
            </p:cNvSpPr>
            <p:nvPr/>
          </p:nvSpPr>
          <p:spPr bwMode="auto">
            <a:xfrm>
              <a:off x="5155" y="294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1094">
              <a:extLst>
                <a:ext uri="{FF2B5EF4-FFF2-40B4-BE49-F238E27FC236}">
                  <a16:creationId xmlns:a16="http://schemas.microsoft.com/office/drawing/2014/main" id="{9DAB267D-C77B-44B9-9280-442D29DED60C}"/>
                </a:ext>
              </a:extLst>
            </p:cNvPr>
            <p:cNvSpPr>
              <a:spLocks/>
            </p:cNvSpPr>
            <p:nvPr/>
          </p:nvSpPr>
          <p:spPr bwMode="auto">
            <a:xfrm>
              <a:off x="5155" y="294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1095">
              <a:extLst>
                <a:ext uri="{FF2B5EF4-FFF2-40B4-BE49-F238E27FC236}">
                  <a16:creationId xmlns:a16="http://schemas.microsoft.com/office/drawing/2014/main" id="{B372197D-6138-4883-8F51-16DC560FBCE2}"/>
                </a:ext>
              </a:extLst>
            </p:cNvPr>
            <p:cNvSpPr>
              <a:spLocks/>
            </p:cNvSpPr>
            <p:nvPr/>
          </p:nvSpPr>
          <p:spPr bwMode="auto">
            <a:xfrm>
              <a:off x="5309" y="2944"/>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3 w 129"/>
                <a:gd name="T15" fmla="*/ 40 h 130"/>
                <a:gd name="T16" fmla="*/ 127 w 129"/>
                <a:gd name="T17" fmla="*/ 52 h 130"/>
                <a:gd name="T18" fmla="*/ 129 w 129"/>
                <a:gd name="T19" fmla="*/ 64 h 130"/>
                <a:gd name="T20" fmla="*/ 129 w 129"/>
                <a:gd name="T21" fmla="*/ 64 h 130"/>
                <a:gd name="T22" fmla="*/ 127 w 129"/>
                <a:gd name="T23" fmla="*/ 78 h 130"/>
                <a:gd name="T24" fmla="*/ 123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3" y="40"/>
                  </a:lnTo>
                  <a:lnTo>
                    <a:pt x="127" y="52"/>
                  </a:lnTo>
                  <a:lnTo>
                    <a:pt x="129" y="64"/>
                  </a:lnTo>
                  <a:lnTo>
                    <a:pt x="129" y="64"/>
                  </a:lnTo>
                  <a:lnTo>
                    <a:pt x="127" y="78"/>
                  </a:lnTo>
                  <a:lnTo>
                    <a:pt x="123"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1096">
              <a:extLst>
                <a:ext uri="{FF2B5EF4-FFF2-40B4-BE49-F238E27FC236}">
                  <a16:creationId xmlns:a16="http://schemas.microsoft.com/office/drawing/2014/main" id="{375E6B9D-2DCB-40A6-ABE5-B7A4A2A848A1}"/>
                </a:ext>
              </a:extLst>
            </p:cNvPr>
            <p:cNvSpPr>
              <a:spLocks/>
            </p:cNvSpPr>
            <p:nvPr/>
          </p:nvSpPr>
          <p:spPr bwMode="auto">
            <a:xfrm>
              <a:off x="5309" y="2944"/>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3 w 129"/>
                <a:gd name="T15" fmla="*/ 40 h 130"/>
                <a:gd name="T16" fmla="*/ 127 w 129"/>
                <a:gd name="T17" fmla="*/ 52 h 130"/>
                <a:gd name="T18" fmla="*/ 129 w 129"/>
                <a:gd name="T19" fmla="*/ 64 h 130"/>
                <a:gd name="T20" fmla="*/ 129 w 129"/>
                <a:gd name="T21" fmla="*/ 64 h 130"/>
                <a:gd name="T22" fmla="*/ 127 w 129"/>
                <a:gd name="T23" fmla="*/ 78 h 130"/>
                <a:gd name="T24" fmla="*/ 123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3" y="40"/>
                  </a:lnTo>
                  <a:lnTo>
                    <a:pt x="127" y="52"/>
                  </a:lnTo>
                  <a:lnTo>
                    <a:pt x="129" y="64"/>
                  </a:lnTo>
                  <a:lnTo>
                    <a:pt x="129" y="64"/>
                  </a:lnTo>
                  <a:lnTo>
                    <a:pt x="127" y="78"/>
                  </a:lnTo>
                  <a:lnTo>
                    <a:pt x="123"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1097">
              <a:extLst>
                <a:ext uri="{FF2B5EF4-FFF2-40B4-BE49-F238E27FC236}">
                  <a16:creationId xmlns:a16="http://schemas.microsoft.com/office/drawing/2014/main" id="{D70B01B7-2D42-4718-A77D-51D8CCAC3150}"/>
                </a:ext>
              </a:extLst>
            </p:cNvPr>
            <p:cNvSpPr>
              <a:spLocks/>
            </p:cNvSpPr>
            <p:nvPr/>
          </p:nvSpPr>
          <p:spPr bwMode="auto">
            <a:xfrm>
              <a:off x="4538" y="2790"/>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2 h 128"/>
                <a:gd name="T60" fmla="*/ 4 w 130"/>
                <a:gd name="T61" fmla="*/ 40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1098">
              <a:extLst>
                <a:ext uri="{FF2B5EF4-FFF2-40B4-BE49-F238E27FC236}">
                  <a16:creationId xmlns:a16="http://schemas.microsoft.com/office/drawing/2014/main" id="{58E1CFE5-CFEB-47F6-92A6-BE7F65E03F3F}"/>
                </a:ext>
              </a:extLst>
            </p:cNvPr>
            <p:cNvSpPr>
              <a:spLocks/>
            </p:cNvSpPr>
            <p:nvPr/>
          </p:nvSpPr>
          <p:spPr bwMode="auto">
            <a:xfrm>
              <a:off x="4538" y="2790"/>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2 h 128"/>
                <a:gd name="T60" fmla="*/ 4 w 130"/>
                <a:gd name="T61" fmla="*/ 40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Freeform 1099">
              <a:extLst>
                <a:ext uri="{FF2B5EF4-FFF2-40B4-BE49-F238E27FC236}">
                  <a16:creationId xmlns:a16="http://schemas.microsoft.com/office/drawing/2014/main" id="{38766FF8-A268-4C2C-A98D-388A84300EF8}"/>
                </a:ext>
              </a:extLst>
            </p:cNvPr>
            <p:cNvSpPr>
              <a:spLocks/>
            </p:cNvSpPr>
            <p:nvPr/>
          </p:nvSpPr>
          <p:spPr bwMode="auto">
            <a:xfrm>
              <a:off x="4692" y="2790"/>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1100">
              <a:extLst>
                <a:ext uri="{FF2B5EF4-FFF2-40B4-BE49-F238E27FC236}">
                  <a16:creationId xmlns:a16="http://schemas.microsoft.com/office/drawing/2014/main" id="{5A4B5010-07B2-4C52-A6F5-BC672F51E854}"/>
                </a:ext>
              </a:extLst>
            </p:cNvPr>
            <p:cNvSpPr>
              <a:spLocks/>
            </p:cNvSpPr>
            <p:nvPr/>
          </p:nvSpPr>
          <p:spPr bwMode="auto">
            <a:xfrm>
              <a:off x="4692" y="2790"/>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Freeform 1101">
              <a:extLst>
                <a:ext uri="{FF2B5EF4-FFF2-40B4-BE49-F238E27FC236}">
                  <a16:creationId xmlns:a16="http://schemas.microsoft.com/office/drawing/2014/main" id="{F74B4AA6-2F3A-45A8-8CE6-8DE814FC0564}"/>
                </a:ext>
              </a:extLst>
            </p:cNvPr>
            <p:cNvSpPr>
              <a:spLocks/>
            </p:cNvSpPr>
            <p:nvPr/>
          </p:nvSpPr>
          <p:spPr bwMode="auto">
            <a:xfrm>
              <a:off x="4846" y="2790"/>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40 h 128"/>
                <a:gd name="T16" fmla="*/ 127 w 129"/>
                <a:gd name="T17" fmla="*/ 52 h 128"/>
                <a:gd name="T18" fmla="*/ 129 w 129"/>
                <a:gd name="T19" fmla="*/ 64 h 128"/>
                <a:gd name="T20" fmla="*/ 129 w 129"/>
                <a:gd name="T21" fmla="*/ 64 h 128"/>
                <a:gd name="T22" fmla="*/ 127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2 h 128"/>
                <a:gd name="T60" fmla="*/ 6 w 129"/>
                <a:gd name="T61" fmla="*/ 40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1102">
              <a:extLst>
                <a:ext uri="{FF2B5EF4-FFF2-40B4-BE49-F238E27FC236}">
                  <a16:creationId xmlns:a16="http://schemas.microsoft.com/office/drawing/2014/main" id="{072842CB-53C7-4C22-86BD-5B8E346F7D60}"/>
                </a:ext>
              </a:extLst>
            </p:cNvPr>
            <p:cNvSpPr>
              <a:spLocks/>
            </p:cNvSpPr>
            <p:nvPr/>
          </p:nvSpPr>
          <p:spPr bwMode="auto">
            <a:xfrm>
              <a:off x="4846" y="2790"/>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40 h 128"/>
                <a:gd name="T16" fmla="*/ 127 w 129"/>
                <a:gd name="T17" fmla="*/ 52 h 128"/>
                <a:gd name="T18" fmla="*/ 129 w 129"/>
                <a:gd name="T19" fmla="*/ 64 h 128"/>
                <a:gd name="T20" fmla="*/ 129 w 129"/>
                <a:gd name="T21" fmla="*/ 64 h 128"/>
                <a:gd name="T22" fmla="*/ 127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2 h 128"/>
                <a:gd name="T60" fmla="*/ 6 w 129"/>
                <a:gd name="T61" fmla="*/ 40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1103">
              <a:extLst>
                <a:ext uri="{FF2B5EF4-FFF2-40B4-BE49-F238E27FC236}">
                  <a16:creationId xmlns:a16="http://schemas.microsoft.com/office/drawing/2014/main" id="{6542266D-66AF-480F-92ED-FF122DA39B72}"/>
                </a:ext>
              </a:extLst>
            </p:cNvPr>
            <p:cNvSpPr>
              <a:spLocks/>
            </p:cNvSpPr>
            <p:nvPr/>
          </p:nvSpPr>
          <p:spPr bwMode="auto">
            <a:xfrm>
              <a:off x="5001" y="2790"/>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1104">
              <a:extLst>
                <a:ext uri="{FF2B5EF4-FFF2-40B4-BE49-F238E27FC236}">
                  <a16:creationId xmlns:a16="http://schemas.microsoft.com/office/drawing/2014/main" id="{F1D96A3C-3B59-40A6-8051-E55D13FD508A}"/>
                </a:ext>
              </a:extLst>
            </p:cNvPr>
            <p:cNvSpPr>
              <a:spLocks/>
            </p:cNvSpPr>
            <p:nvPr/>
          </p:nvSpPr>
          <p:spPr bwMode="auto">
            <a:xfrm>
              <a:off x="5001" y="2790"/>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 name="Freeform 1105">
              <a:extLst>
                <a:ext uri="{FF2B5EF4-FFF2-40B4-BE49-F238E27FC236}">
                  <a16:creationId xmlns:a16="http://schemas.microsoft.com/office/drawing/2014/main" id="{B72EE246-B3DE-44C2-B54B-C3BFED0221B4}"/>
                </a:ext>
              </a:extLst>
            </p:cNvPr>
            <p:cNvSpPr>
              <a:spLocks/>
            </p:cNvSpPr>
            <p:nvPr/>
          </p:nvSpPr>
          <p:spPr bwMode="auto">
            <a:xfrm>
              <a:off x="5155" y="2790"/>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Freeform 1106">
              <a:extLst>
                <a:ext uri="{FF2B5EF4-FFF2-40B4-BE49-F238E27FC236}">
                  <a16:creationId xmlns:a16="http://schemas.microsoft.com/office/drawing/2014/main" id="{62CB8A49-4233-43BC-A032-34B88A8C0242}"/>
                </a:ext>
              </a:extLst>
            </p:cNvPr>
            <p:cNvSpPr>
              <a:spLocks/>
            </p:cNvSpPr>
            <p:nvPr/>
          </p:nvSpPr>
          <p:spPr bwMode="auto">
            <a:xfrm>
              <a:off x="5155" y="2790"/>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1107">
              <a:extLst>
                <a:ext uri="{FF2B5EF4-FFF2-40B4-BE49-F238E27FC236}">
                  <a16:creationId xmlns:a16="http://schemas.microsoft.com/office/drawing/2014/main" id="{3203A2DB-4E54-4854-99D6-95F821232411}"/>
                </a:ext>
              </a:extLst>
            </p:cNvPr>
            <p:cNvSpPr>
              <a:spLocks/>
            </p:cNvSpPr>
            <p:nvPr/>
          </p:nvSpPr>
          <p:spPr bwMode="auto">
            <a:xfrm>
              <a:off x="4692" y="2479"/>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1108">
              <a:extLst>
                <a:ext uri="{FF2B5EF4-FFF2-40B4-BE49-F238E27FC236}">
                  <a16:creationId xmlns:a16="http://schemas.microsoft.com/office/drawing/2014/main" id="{CE0AB200-5FFC-43C0-B126-5B8F7B872AD3}"/>
                </a:ext>
              </a:extLst>
            </p:cNvPr>
            <p:cNvSpPr>
              <a:spLocks/>
            </p:cNvSpPr>
            <p:nvPr/>
          </p:nvSpPr>
          <p:spPr bwMode="auto">
            <a:xfrm>
              <a:off x="4692" y="2479"/>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1109">
              <a:extLst>
                <a:ext uri="{FF2B5EF4-FFF2-40B4-BE49-F238E27FC236}">
                  <a16:creationId xmlns:a16="http://schemas.microsoft.com/office/drawing/2014/main" id="{1429BBB7-9D03-42ED-8EC1-1067831D5821}"/>
                </a:ext>
              </a:extLst>
            </p:cNvPr>
            <p:cNvSpPr>
              <a:spLocks/>
            </p:cNvSpPr>
            <p:nvPr/>
          </p:nvSpPr>
          <p:spPr bwMode="auto">
            <a:xfrm>
              <a:off x="4846" y="2479"/>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6"/>
                  </a:lnTo>
                  <a:lnTo>
                    <a:pt x="129" y="66"/>
                  </a:lnTo>
                  <a:lnTo>
                    <a:pt x="127" y="78"/>
                  </a:lnTo>
                  <a:lnTo>
                    <a:pt x="125"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Freeform 1110">
              <a:extLst>
                <a:ext uri="{FF2B5EF4-FFF2-40B4-BE49-F238E27FC236}">
                  <a16:creationId xmlns:a16="http://schemas.microsoft.com/office/drawing/2014/main" id="{F118DC8F-7ED7-4B53-BB28-5C4F4DA1C94E}"/>
                </a:ext>
              </a:extLst>
            </p:cNvPr>
            <p:cNvSpPr>
              <a:spLocks/>
            </p:cNvSpPr>
            <p:nvPr/>
          </p:nvSpPr>
          <p:spPr bwMode="auto">
            <a:xfrm>
              <a:off x="4846" y="2479"/>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6"/>
                  </a:lnTo>
                  <a:lnTo>
                    <a:pt x="129" y="66"/>
                  </a:lnTo>
                  <a:lnTo>
                    <a:pt x="127" y="78"/>
                  </a:lnTo>
                  <a:lnTo>
                    <a:pt x="125"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1111">
              <a:extLst>
                <a:ext uri="{FF2B5EF4-FFF2-40B4-BE49-F238E27FC236}">
                  <a16:creationId xmlns:a16="http://schemas.microsoft.com/office/drawing/2014/main" id="{C97A9B95-EA97-4EE0-8056-394D9DC419ED}"/>
                </a:ext>
              </a:extLst>
            </p:cNvPr>
            <p:cNvSpPr>
              <a:spLocks/>
            </p:cNvSpPr>
            <p:nvPr/>
          </p:nvSpPr>
          <p:spPr bwMode="auto">
            <a:xfrm>
              <a:off x="5001" y="2479"/>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Freeform 1112">
              <a:extLst>
                <a:ext uri="{FF2B5EF4-FFF2-40B4-BE49-F238E27FC236}">
                  <a16:creationId xmlns:a16="http://schemas.microsoft.com/office/drawing/2014/main" id="{48FE6F69-5124-4CF0-94C5-0C1520CB84C2}"/>
                </a:ext>
              </a:extLst>
            </p:cNvPr>
            <p:cNvSpPr>
              <a:spLocks/>
            </p:cNvSpPr>
            <p:nvPr/>
          </p:nvSpPr>
          <p:spPr bwMode="auto">
            <a:xfrm>
              <a:off x="5001" y="2479"/>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9" name="Freeform 1113">
              <a:extLst>
                <a:ext uri="{FF2B5EF4-FFF2-40B4-BE49-F238E27FC236}">
                  <a16:creationId xmlns:a16="http://schemas.microsoft.com/office/drawing/2014/main" id="{46D393FD-FE4A-4D77-80E0-7386979876CB}"/>
                </a:ext>
              </a:extLst>
            </p:cNvPr>
            <p:cNvSpPr>
              <a:spLocks/>
            </p:cNvSpPr>
            <p:nvPr/>
          </p:nvSpPr>
          <p:spPr bwMode="auto">
            <a:xfrm>
              <a:off x="4538" y="2325"/>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0" name="Freeform 1114">
              <a:extLst>
                <a:ext uri="{FF2B5EF4-FFF2-40B4-BE49-F238E27FC236}">
                  <a16:creationId xmlns:a16="http://schemas.microsoft.com/office/drawing/2014/main" id="{EAFF35B9-AE75-49E6-BC9A-8288971FEBC2}"/>
                </a:ext>
              </a:extLst>
            </p:cNvPr>
            <p:cNvSpPr>
              <a:spLocks/>
            </p:cNvSpPr>
            <p:nvPr/>
          </p:nvSpPr>
          <p:spPr bwMode="auto">
            <a:xfrm>
              <a:off x="4538" y="2325"/>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1115">
              <a:extLst>
                <a:ext uri="{FF2B5EF4-FFF2-40B4-BE49-F238E27FC236}">
                  <a16:creationId xmlns:a16="http://schemas.microsoft.com/office/drawing/2014/main" id="{7311BE11-3233-462F-82AE-6974E9708477}"/>
                </a:ext>
              </a:extLst>
            </p:cNvPr>
            <p:cNvSpPr>
              <a:spLocks/>
            </p:cNvSpPr>
            <p:nvPr/>
          </p:nvSpPr>
          <p:spPr bwMode="auto">
            <a:xfrm>
              <a:off x="4692" y="2325"/>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2" name="Freeform 1116">
              <a:extLst>
                <a:ext uri="{FF2B5EF4-FFF2-40B4-BE49-F238E27FC236}">
                  <a16:creationId xmlns:a16="http://schemas.microsoft.com/office/drawing/2014/main" id="{9A79A708-37B9-4289-9EED-57B7BB0D3091}"/>
                </a:ext>
              </a:extLst>
            </p:cNvPr>
            <p:cNvSpPr>
              <a:spLocks/>
            </p:cNvSpPr>
            <p:nvPr/>
          </p:nvSpPr>
          <p:spPr bwMode="auto">
            <a:xfrm>
              <a:off x="4692" y="2325"/>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Freeform 1117">
              <a:extLst>
                <a:ext uri="{FF2B5EF4-FFF2-40B4-BE49-F238E27FC236}">
                  <a16:creationId xmlns:a16="http://schemas.microsoft.com/office/drawing/2014/main" id="{06B719D5-4610-40D7-A4A5-5714C636CC04}"/>
                </a:ext>
              </a:extLst>
            </p:cNvPr>
            <p:cNvSpPr>
              <a:spLocks/>
            </p:cNvSpPr>
            <p:nvPr/>
          </p:nvSpPr>
          <p:spPr bwMode="auto">
            <a:xfrm>
              <a:off x="4846" y="2325"/>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Freeform 1118">
              <a:extLst>
                <a:ext uri="{FF2B5EF4-FFF2-40B4-BE49-F238E27FC236}">
                  <a16:creationId xmlns:a16="http://schemas.microsoft.com/office/drawing/2014/main" id="{716B0FC9-7C21-4A38-B2E0-DB9EB7EBA68A}"/>
                </a:ext>
              </a:extLst>
            </p:cNvPr>
            <p:cNvSpPr>
              <a:spLocks/>
            </p:cNvSpPr>
            <p:nvPr/>
          </p:nvSpPr>
          <p:spPr bwMode="auto">
            <a:xfrm>
              <a:off x="4846" y="2325"/>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5" name="Freeform 1119">
              <a:extLst>
                <a:ext uri="{FF2B5EF4-FFF2-40B4-BE49-F238E27FC236}">
                  <a16:creationId xmlns:a16="http://schemas.microsoft.com/office/drawing/2014/main" id="{7D14D0D0-CB54-4F5F-B396-01E2A334AE2A}"/>
                </a:ext>
              </a:extLst>
            </p:cNvPr>
            <p:cNvSpPr>
              <a:spLocks/>
            </p:cNvSpPr>
            <p:nvPr/>
          </p:nvSpPr>
          <p:spPr bwMode="auto">
            <a:xfrm>
              <a:off x="5001" y="2325"/>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6" name="Freeform 1120">
              <a:extLst>
                <a:ext uri="{FF2B5EF4-FFF2-40B4-BE49-F238E27FC236}">
                  <a16:creationId xmlns:a16="http://schemas.microsoft.com/office/drawing/2014/main" id="{F7B3B442-48CF-4FCD-87B1-FCD540182324}"/>
                </a:ext>
              </a:extLst>
            </p:cNvPr>
            <p:cNvSpPr>
              <a:spLocks/>
            </p:cNvSpPr>
            <p:nvPr/>
          </p:nvSpPr>
          <p:spPr bwMode="auto">
            <a:xfrm>
              <a:off x="5001" y="2325"/>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7" name="Freeform 1121">
              <a:extLst>
                <a:ext uri="{FF2B5EF4-FFF2-40B4-BE49-F238E27FC236}">
                  <a16:creationId xmlns:a16="http://schemas.microsoft.com/office/drawing/2014/main" id="{A51B792B-DEA5-4DC3-B1D1-2AEE94DF3F4E}"/>
                </a:ext>
              </a:extLst>
            </p:cNvPr>
            <p:cNvSpPr>
              <a:spLocks/>
            </p:cNvSpPr>
            <p:nvPr/>
          </p:nvSpPr>
          <p:spPr bwMode="auto">
            <a:xfrm>
              <a:off x="5155" y="2325"/>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8" name="Freeform 1122">
              <a:extLst>
                <a:ext uri="{FF2B5EF4-FFF2-40B4-BE49-F238E27FC236}">
                  <a16:creationId xmlns:a16="http://schemas.microsoft.com/office/drawing/2014/main" id="{1364EC93-0DEB-454A-A17B-97DF493D598F}"/>
                </a:ext>
              </a:extLst>
            </p:cNvPr>
            <p:cNvSpPr>
              <a:spLocks/>
            </p:cNvSpPr>
            <p:nvPr/>
          </p:nvSpPr>
          <p:spPr bwMode="auto">
            <a:xfrm>
              <a:off x="5155" y="2325"/>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9" name="Freeform 1123">
              <a:extLst>
                <a:ext uri="{FF2B5EF4-FFF2-40B4-BE49-F238E27FC236}">
                  <a16:creationId xmlns:a16="http://schemas.microsoft.com/office/drawing/2014/main" id="{017365FE-8478-4FCD-B908-010F89EABCBC}"/>
                </a:ext>
              </a:extLst>
            </p:cNvPr>
            <p:cNvSpPr>
              <a:spLocks/>
            </p:cNvSpPr>
            <p:nvPr/>
          </p:nvSpPr>
          <p:spPr bwMode="auto">
            <a:xfrm>
              <a:off x="4538" y="217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6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Freeform 1124">
              <a:extLst>
                <a:ext uri="{FF2B5EF4-FFF2-40B4-BE49-F238E27FC236}">
                  <a16:creationId xmlns:a16="http://schemas.microsoft.com/office/drawing/2014/main" id="{E7AFE666-D4E9-4E34-9C76-E5E37219D706}"/>
                </a:ext>
              </a:extLst>
            </p:cNvPr>
            <p:cNvSpPr>
              <a:spLocks/>
            </p:cNvSpPr>
            <p:nvPr/>
          </p:nvSpPr>
          <p:spPr bwMode="auto">
            <a:xfrm>
              <a:off x="4538" y="217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6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Freeform 1125">
              <a:extLst>
                <a:ext uri="{FF2B5EF4-FFF2-40B4-BE49-F238E27FC236}">
                  <a16:creationId xmlns:a16="http://schemas.microsoft.com/office/drawing/2014/main" id="{0027DCD4-9DF5-4AE9-B730-5E1EFFF186D3}"/>
                </a:ext>
              </a:extLst>
            </p:cNvPr>
            <p:cNvSpPr>
              <a:spLocks/>
            </p:cNvSpPr>
            <p:nvPr/>
          </p:nvSpPr>
          <p:spPr bwMode="auto">
            <a:xfrm>
              <a:off x="4692" y="2171"/>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6"/>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6"/>
                  </a:lnTo>
                  <a:lnTo>
                    <a:pt x="0" y="64"/>
                  </a:lnTo>
                  <a:lnTo>
                    <a:pt x="0" y="64"/>
                  </a:lnTo>
                  <a:lnTo>
                    <a:pt x="2" y="50"/>
                  </a:lnTo>
                  <a:lnTo>
                    <a:pt x="6" y="38"/>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Freeform 1126">
              <a:extLst>
                <a:ext uri="{FF2B5EF4-FFF2-40B4-BE49-F238E27FC236}">
                  <a16:creationId xmlns:a16="http://schemas.microsoft.com/office/drawing/2014/main" id="{901FD664-D1ED-41AA-93B5-2AC811F37D13}"/>
                </a:ext>
              </a:extLst>
            </p:cNvPr>
            <p:cNvSpPr>
              <a:spLocks/>
            </p:cNvSpPr>
            <p:nvPr/>
          </p:nvSpPr>
          <p:spPr bwMode="auto">
            <a:xfrm>
              <a:off x="4692" y="2171"/>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6"/>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6"/>
                  </a:lnTo>
                  <a:lnTo>
                    <a:pt x="0" y="64"/>
                  </a:lnTo>
                  <a:lnTo>
                    <a:pt x="0" y="64"/>
                  </a:lnTo>
                  <a:lnTo>
                    <a:pt x="2" y="50"/>
                  </a:lnTo>
                  <a:lnTo>
                    <a:pt x="6" y="38"/>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3" name="Freeform 1127">
              <a:extLst>
                <a:ext uri="{FF2B5EF4-FFF2-40B4-BE49-F238E27FC236}">
                  <a16:creationId xmlns:a16="http://schemas.microsoft.com/office/drawing/2014/main" id="{EC7C861D-C829-4D0A-A30A-F14C44B50462}"/>
                </a:ext>
              </a:extLst>
            </p:cNvPr>
            <p:cNvSpPr>
              <a:spLocks/>
            </p:cNvSpPr>
            <p:nvPr/>
          </p:nvSpPr>
          <p:spPr bwMode="auto">
            <a:xfrm>
              <a:off x="4846" y="2171"/>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7 w 129"/>
                <a:gd name="T17" fmla="*/ 50 h 128"/>
                <a:gd name="T18" fmla="*/ 129 w 129"/>
                <a:gd name="T19" fmla="*/ 64 h 128"/>
                <a:gd name="T20" fmla="*/ 129 w 129"/>
                <a:gd name="T21" fmla="*/ 64 h 128"/>
                <a:gd name="T22" fmla="*/ 127 w 129"/>
                <a:gd name="T23" fmla="*/ 76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6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38"/>
                  </a:lnTo>
                  <a:lnTo>
                    <a:pt x="127" y="50"/>
                  </a:lnTo>
                  <a:lnTo>
                    <a:pt x="129" y="64"/>
                  </a:lnTo>
                  <a:lnTo>
                    <a:pt x="129" y="64"/>
                  </a:lnTo>
                  <a:lnTo>
                    <a:pt x="127" y="76"/>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6"/>
                  </a:lnTo>
                  <a:lnTo>
                    <a:pt x="0" y="64"/>
                  </a:lnTo>
                  <a:lnTo>
                    <a:pt x="0" y="64"/>
                  </a:lnTo>
                  <a:lnTo>
                    <a:pt x="2" y="50"/>
                  </a:lnTo>
                  <a:lnTo>
                    <a:pt x="6" y="38"/>
                  </a:lnTo>
                  <a:lnTo>
                    <a:pt x="12" y="28"/>
                  </a:lnTo>
                  <a:lnTo>
                    <a:pt x="20" y="18"/>
                  </a:lnTo>
                  <a:lnTo>
                    <a:pt x="30" y="10"/>
                  </a:lnTo>
                  <a:lnTo>
                    <a:pt x="40" y="4"/>
                  </a:lnTo>
                  <a:lnTo>
                    <a:pt x="52"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 name="Freeform 1128">
              <a:extLst>
                <a:ext uri="{FF2B5EF4-FFF2-40B4-BE49-F238E27FC236}">
                  <a16:creationId xmlns:a16="http://schemas.microsoft.com/office/drawing/2014/main" id="{CA92EC02-CDAF-4DC0-A56F-F498E06A7A5C}"/>
                </a:ext>
              </a:extLst>
            </p:cNvPr>
            <p:cNvSpPr>
              <a:spLocks/>
            </p:cNvSpPr>
            <p:nvPr/>
          </p:nvSpPr>
          <p:spPr bwMode="auto">
            <a:xfrm>
              <a:off x="4846" y="2171"/>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7 w 129"/>
                <a:gd name="T17" fmla="*/ 50 h 128"/>
                <a:gd name="T18" fmla="*/ 129 w 129"/>
                <a:gd name="T19" fmla="*/ 64 h 128"/>
                <a:gd name="T20" fmla="*/ 129 w 129"/>
                <a:gd name="T21" fmla="*/ 64 h 128"/>
                <a:gd name="T22" fmla="*/ 127 w 129"/>
                <a:gd name="T23" fmla="*/ 76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6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38"/>
                  </a:lnTo>
                  <a:lnTo>
                    <a:pt x="127" y="50"/>
                  </a:lnTo>
                  <a:lnTo>
                    <a:pt x="129" y="64"/>
                  </a:lnTo>
                  <a:lnTo>
                    <a:pt x="129" y="64"/>
                  </a:lnTo>
                  <a:lnTo>
                    <a:pt x="127" y="76"/>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6"/>
                  </a:lnTo>
                  <a:lnTo>
                    <a:pt x="0" y="64"/>
                  </a:lnTo>
                  <a:lnTo>
                    <a:pt x="0" y="64"/>
                  </a:lnTo>
                  <a:lnTo>
                    <a:pt x="2" y="50"/>
                  </a:lnTo>
                  <a:lnTo>
                    <a:pt x="6" y="38"/>
                  </a:lnTo>
                  <a:lnTo>
                    <a:pt x="12" y="28"/>
                  </a:lnTo>
                  <a:lnTo>
                    <a:pt x="20" y="18"/>
                  </a:lnTo>
                  <a:lnTo>
                    <a:pt x="30" y="10"/>
                  </a:lnTo>
                  <a:lnTo>
                    <a:pt x="40" y="4"/>
                  </a:lnTo>
                  <a:lnTo>
                    <a:pt x="52"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 name="Freeform 1129">
              <a:extLst>
                <a:ext uri="{FF2B5EF4-FFF2-40B4-BE49-F238E27FC236}">
                  <a16:creationId xmlns:a16="http://schemas.microsoft.com/office/drawing/2014/main" id="{4444DF46-E8BF-4C22-B89B-2E6EF69F6B8A}"/>
                </a:ext>
              </a:extLst>
            </p:cNvPr>
            <p:cNvSpPr>
              <a:spLocks/>
            </p:cNvSpPr>
            <p:nvPr/>
          </p:nvSpPr>
          <p:spPr bwMode="auto">
            <a:xfrm>
              <a:off x="5001" y="217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6" name="Freeform 1130">
              <a:extLst>
                <a:ext uri="{FF2B5EF4-FFF2-40B4-BE49-F238E27FC236}">
                  <a16:creationId xmlns:a16="http://schemas.microsoft.com/office/drawing/2014/main" id="{96C68B0F-7B86-4DCE-B870-5D8DC9D2C90B}"/>
                </a:ext>
              </a:extLst>
            </p:cNvPr>
            <p:cNvSpPr>
              <a:spLocks/>
            </p:cNvSpPr>
            <p:nvPr/>
          </p:nvSpPr>
          <p:spPr bwMode="auto">
            <a:xfrm>
              <a:off x="5001" y="217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7" name="Freeform 1131">
              <a:extLst>
                <a:ext uri="{FF2B5EF4-FFF2-40B4-BE49-F238E27FC236}">
                  <a16:creationId xmlns:a16="http://schemas.microsoft.com/office/drawing/2014/main" id="{4DD33D51-E997-4F5E-B3AB-B57161D3EEFC}"/>
                </a:ext>
              </a:extLst>
            </p:cNvPr>
            <p:cNvSpPr>
              <a:spLocks/>
            </p:cNvSpPr>
            <p:nvPr/>
          </p:nvSpPr>
          <p:spPr bwMode="auto">
            <a:xfrm>
              <a:off x="5155" y="217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8" name="Freeform 1132">
              <a:extLst>
                <a:ext uri="{FF2B5EF4-FFF2-40B4-BE49-F238E27FC236}">
                  <a16:creationId xmlns:a16="http://schemas.microsoft.com/office/drawing/2014/main" id="{ADEE80DA-5A48-4B1C-8852-4763B18FF1DD}"/>
                </a:ext>
              </a:extLst>
            </p:cNvPr>
            <p:cNvSpPr>
              <a:spLocks/>
            </p:cNvSpPr>
            <p:nvPr/>
          </p:nvSpPr>
          <p:spPr bwMode="auto">
            <a:xfrm>
              <a:off x="5155" y="217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Freeform 1133">
              <a:extLst>
                <a:ext uri="{FF2B5EF4-FFF2-40B4-BE49-F238E27FC236}">
                  <a16:creationId xmlns:a16="http://schemas.microsoft.com/office/drawing/2014/main" id="{1F72AA69-AB81-4AEB-BCB7-05F078C89DDD}"/>
                </a:ext>
              </a:extLst>
            </p:cNvPr>
            <p:cNvSpPr>
              <a:spLocks/>
            </p:cNvSpPr>
            <p:nvPr/>
          </p:nvSpPr>
          <p:spPr bwMode="auto">
            <a:xfrm>
              <a:off x="4538" y="201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Freeform 1134">
              <a:extLst>
                <a:ext uri="{FF2B5EF4-FFF2-40B4-BE49-F238E27FC236}">
                  <a16:creationId xmlns:a16="http://schemas.microsoft.com/office/drawing/2014/main" id="{B1EB9F2B-DD29-4E9B-949C-0D49E7A02C82}"/>
                </a:ext>
              </a:extLst>
            </p:cNvPr>
            <p:cNvSpPr>
              <a:spLocks/>
            </p:cNvSpPr>
            <p:nvPr/>
          </p:nvSpPr>
          <p:spPr bwMode="auto">
            <a:xfrm>
              <a:off x="4538" y="201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Freeform 1135">
              <a:extLst>
                <a:ext uri="{FF2B5EF4-FFF2-40B4-BE49-F238E27FC236}">
                  <a16:creationId xmlns:a16="http://schemas.microsoft.com/office/drawing/2014/main" id="{AA6CAA4D-A5DF-4D2F-92A2-CFF730D7A027}"/>
                </a:ext>
              </a:extLst>
            </p:cNvPr>
            <p:cNvSpPr>
              <a:spLocks/>
            </p:cNvSpPr>
            <p:nvPr/>
          </p:nvSpPr>
          <p:spPr bwMode="auto">
            <a:xfrm>
              <a:off x="4692" y="2015"/>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4"/>
                  </a:lnTo>
                  <a:lnTo>
                    <a:pt x="78" y="128"/>
                  </a:lnTo>
                  <a:lnTo>
                    <a:pt x="64" y="130"/>
                  </a:lnTo>
                  <a:lnTo>
                    <a:pt x="64" y="130"/>
                  </a:lnTo>
                  <a:lnTo>
                    <a:pt x="52" y="128"/>
                  </a:lnTo>
                  <a:lnTo>
                    <a:pt x="40" y="124"/>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Freeform 1136">
              <a:extLst>
                <a:ext uri="{FF2B5EF4-FFF2-40B4-BE49-F238E27FC236}">
                  <a16:creationId xmlns:a16="http://schemas.microsoft.com/office/drawing/2014/main" id="{30CC17C5-58E6-45F2-A232-892B029A7780}"/>
                </a:ext>
              </a:extLst>
            </p:cNvPr>
            <p:cNvSpPr>
              <a:spLocks/>
            </p:cNvSpPr>
            <p:nvPr/>
          </p:nvSpPr>
          <p:spPr bwMode="auto">
            <a:xfrm>
              <a:off x="4692" y="2015"/>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4"/>
                  </a:lnTo>
                  <a:lnTo>
                    <a:pt x="78" y="128"/>
                  </a:lnTo>
                  <a:lnTo>
                    <a:pt x="64" y="130"/>
                  </a:lnTo>
                  <a:lnTo>
                    <a:pt x="64" y="130"/>
                  </a:lnTo>
                  <a:lnTo>
                    <a:pt x="52" y="128"/>
                  </a:lnTo>
                  <a:lnTo>
                    <a:pt x="40" y="124"/>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Freeform 1137">
              <a:extLst>
                <a:ext uri="{FF2B5EF4-FFF2-40B4-BE49-F238E27FC236}">
                  <a16:creationId xmlns:a16="http://schemas.microsoft.com/office/drawing/2014/main" id="{25973E06-5A18-460A-AA3E-3746E58EBD28}"/>
                </a:ext>
              </a:extLst>
            </p:cNvPr>
            <p:cNvSpPr>
              <a:spLocks/>
            </p:cNvSpPr>
            <p:nvPr/>
          </p:nvSpPr>
          <p:spPr bwMode="auto">
            <a:xfrm>
              <a:off x="4846" y="2015"/>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4"/>
                  </a:lnTo>
                  <a:lnTo>
                    <a:pt x="77" y="128"/>
                  </a:lnTo>
                  <a:lnTo>
                    <a:pt x="65" y="130"/>
                  </a:lnTo>
                  <a:lnTo>
                    <a:pt x="65" y="130"/>
                  </a:lnTo>
                  <a:lnTo>
                    <a:pt x="52" y="128"/>
                  </a:lnTo>
                  <a:lnTo>
                    <a:pt x="40" y="124"/>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Freeform 1138">
              <a:extLst>
                <a:ext uri="{FF2B5EF4-FFF2-40B4-BE49-F238E27FC236}">
                  <a16:creationId xmlns:a16="http://schemas.microsoft.com/office/drawing/2014/main" id="{18EE1337-CCF6-445F-82D6-BCD8DEBCDBCC}"/>
                </a:ext>
              </a:extLst>
            </p:cNvPr>
            <p:cNvSpPr>
              <a:spLocks/>
            </p:cNvSpPr>
            <p:nvPr/>
          </p:nvSpPr>
          <p:spPr bwMode="auto">
            <a:xfrm>
              <a:off x="4846" y="2015"/>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4"/>
                  </a:lnTo>
                  <a:lnTo>
                    <a:pt x="77" y="128"/>
                  </a:lnTo>
                  <a:lnTo>
                    <a:pt x="65" y="130"/>
                  </a:lnTo>
                  <a:lnTo>
                    <a:pt x="65" y="130"/>
                  </a:lnTo>
                  <a:lnTo>
                    <a:pt x="52" y="128"/>
                  </a:lnTo>
                  <a:lnTo>
                    <a:pt x="40" y="124"/>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5" name="Freeform 1139">
              <a:extLst>
                <a:ext uri="{FF2B5EF4-FFF2-40B4-BE49-F238E27FC236}">
                  <a16:creationId xmlns:a16="http://schemas.microsoft.com/office/drawing/2014/main" id="{1BF9A590-4484-4581-85AB-348E32B4098E}"/>
                </a:ext>
              </a:extLst>
            </p:cNvPr>
            <p:cNvSpPr>
              <a:spLocks/>
            </p:cNvSpPr>
            <p:nvPr/>
          </p:nvSpPr>
          <p:spPr bwMode="auto">
            <a:xfrm>
              <a:off x="5001" y="2015"/>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8" y="128"/>
                  </a:lnTo>
                  <a:lnTo>
                    <a:pt x="64" y="130"/>
                  </a:lnTo>
                  <a:lnTo>
                    <a:pt x="64" y="130"/>
                  </a:lnTo>
                  <a:lnTo>
                    <a:pt x="52" y="128"/>
                  </a:lnTo>
                  <a:lnTo>
                    <a:pt x="38"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Freeform 1140">
              <a:extLst>
                <a:ext uri="{FF2B5EF4-FFF2-40B4-BE49-F238E27FC236}">
                  <a16:creationId xmlns:a16="http://schemas.microsoft.com/office/drawing/2014/main" id="{88C97F8D-7964-4512-A9F7-C11825838620}"/>
                </a:ext>
              </a:extLst>
            </p:cNvPr>
            <p:cNvSpPr>
              <a:spLocks/>
            </p:cNvSpPr>
            <p:nvPr/>
          </p:nvSpPr>
          <p:spPr bwMode="auto">
            <a:xfrm>
              <a:off x="5001" y="2015"/>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8" y="128"/>
                  </a:lnTo>
                  <a:lnTo>
                    <a:pt x="64" y="130"/>
                  </a:lnTo>
                  <a:lnTo>
                    <a:pt x="64" y="130"/>
                  </a:lnTo>
                  <a:lnTo>
                    <a:pt x="52" y="128"/>
                  </a:lnTo>
                  <a:lnTo>
                    <a:pt x="38"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7" name="Freeform 1141">
              <a:extLst>
                <a:ext uri="{FF2B5EF4-FFF2-40B4-BE49-F238E27FC236}">
                  <a16:creationId xmlns:a16="http://schemas.microsoft.com/office/drawing/2014/main" id="{86380380-528E-4129-96C9-4B1DC2D3A4C0}"/>
                </a:ext>
              </a:extLst>
            </p:cNvPr>
            <p:cNvSpPr>
              <a:spLocks/>
            </p:cNvSpPr>
            <p:nvPr/>
          </p:nvSpPr>
          <p:spPr bwMode="auto">
            <a:xfrm>
              <a:off x="5155" y="201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8" name="Freeform 1142">
              <a:extLst>
                <a:ext uri="{FF2B5EF4-FFF2-40B4-BE49-F238E27FC236}">
                  <a16:creationId xmlns:a16="http://schemas.microsoft.com/office/drawing/2014/main" id="{C51EE18B-5836-4FF0-8B91-793EB9FD9362}"/>
                </a:ext>
              </a:extLst>
            </p:cNvPr>
            <p:cNvSpPr>
              <a:spLocks/>
            </p:cNvSpPr>
            <p:nvPr/>
          </p:nvSpPr>
          <p:spPr bwMode="auto">
            <a:xfrm>
              <a:off x="5155" y="201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49" name="Group 148">
            <a:extLst>
              <a:ext uri="{FF2B5EF4-FFF2-40B4-BE49-F238E27FC236}">
                <a16:creationId xmlns:a16="http://schemas.microsoft.com/office/drawing/2014/main" id="{8D7896D2-E008-47EA-AA39-1E941C47B467}"/>
              </a:ext>
            </a:extLst>
          </p:cNvPr>
          <p:cNvGrpSpPr>
            <a:grpSpLocks noChangeAspect="1"/>
          </p:cNvGrpSpPr>
          <p:nvPr userDrawn="1"/>
        </p:nvGrpSpPr>
        <p:grpSpPr bwMode="auto">
          <a:xfrm>
            <a:off x="337292" y="4140000"/>
            <a:ext cx="823785" cy="669811"/>
            <a:chOff x="3856" y="3175"/>
            <a:chExt cx="1696" cy="1379"/>
          </a:xfrm>
          <a:solidFill>
            <a:schemeClr val="accent3"/>
          </a:solidFill>
        </p:grpSpPr>
        <p:sp>
          <p:nvSpPr>
            <p:cNvPr id="150" name="Freeform 153">
              <a:extLst>
                <a:ext uri="{FF2B5EF4-FFF2-40B4-BE49-F238E27FC236}">
                  <a16:creationId xmlns:a16="http://schemas.microsoft.com/office/drawing/2014/main" id="{7178F334-3B66-42FE-97FA-D058DBB25F4D}"/>
                </a:ext>
              </a:extLst>
            </p:cNvPr>
            <p:cNvSpPr>
              <a:spLocks/>
            </p:cNvSpPr>
            <p:nvPr/>
          </p:nvSpPr>
          <p:spPr bwMode="auto">
            <a:xfrm>
              <a:off x="4327" y="4424"/>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28"/>
                  </a:lnTo>
                  <a:lnTo>
                    <a:pt x="18"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1" name="Freeform 154">
              <a:extLst>
                <a:ext uri="{FF2B5EF4-FFF2-40B4-BE49-F238E27FC236}">
                  <a16:creationId xmlns:a16="http://schemas.microsoft.com/office/drawing/2014/main" id="{E94C959D-505C-457E-928C-077C27C9E802}"/>
                </a:ext>
              </a:extLst>
            </p:cNvPr>
            <p:cNvSpPr>
              <a:spLocks/>
            </p:cNvSpPr>
            <p:nvPr/>
          </p:nvSpPr>
          <p:spPr bwMode="auto">
            <a:xfrm>
              <a:off x="4327" y="4424"/>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28"/>
                  </a:lnTo>
                  <a:lnTo>
                    <a:pt x="18"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2" name="Freeform 155">
              <a:extLst>
                <a:ext uri="{FF2B5EF4-FFF2-40B4-BE49-F238E27FC236}">
                  <a16:creationId xmlns:a16="http://schemas.microsoft.com/office/drawing/2014/main" id="{A340007B-EFDC-4DA3-87E4-B5CED8940BB4}"/>
                </a:ext>
              </a:extLst>
            </p:cNvPr>
            <p:cNvSpPr>
              <a:spLocks/>
            </p:cNvSpPr>
            <p:nvPr/>
          </p:nvSpPr>
          <p:spPr bwMode="auto">
            <a:xfrm>
              <a:off x="4170" y="4268"/>
              <a:ext cx="131" cy="130"/>
            </a:xfrm>
            <a:custGeom>
              <a:avLst/>
              <a:gdLst>
                <a:gd name="T0" fmla="*/ 64 w 131"/>
                <a:gd name="T1" fmla="*/ 0 h 130"/>
                <a:gd name="T2" fmla="*/ 64 w 131"/>
                <a:gd name="T3" fmla="*/ 0 h 130"/>
                <a:gd name="T4" fmla="*/ 78 w 131"/>
                <a:gd name="T5" fmla="*/ 0 h 130"/>
                <a:gd name="T6" fmla="*/ 90 w 131"/>
                <a:gd name="T7" fmla="*/ 4 h 130"/>
                <a:gd name="T8" fmla="*/ 102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2 h 130"/>
                <a:gd name="T28" fmla="*/ 113 w 131"/>
                <a:gd name="T29" fmla="*/ 112 h 130"/>
                <a:gd name="T30" fmla="*/ 102 w 131"/>
                <a:gd name="T31" fmla="*/ 120 h 130"/>
                <a:gd name="T32" fmla="*/ 90 w 131"/>
                <a:gd name="T33" fmla="*/ 126 h 130"/>
                <a:gd name="T34" fmla="*/ 78 w 131"/>
                <a:gd name="T35" fmla="*/ 128 h 130"/>
                <a:gd name="T36" fmla="*/ 64 w 131"/>
                <a:gd name="T37" fmla="*/ 130 h 130"/>
                <a:gd name="T38" fmla="*/ 64 w 131"/>
                <a:gd name="T39" fmla="*/ 130 h 130"/>
                <a:gd name="T40" fmla="*/ 52 w 131"/>
                <a:gd name="T41" fmla="*/ 128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8" y="0"/>
                  </a:lnTo>
                  <a:lnTo>
                    <a:pt x="90" y="4"/>
                  </a:lnTo>
                  <a:lnTo>
                    <a:pt x="102" y="10"/>
                  </a:lnTo>
                  <a:lnTo>
                    <a:pt x="113" y="18"/>
                  </a:lnTo>
                  <a:lnTo>
                    <a:pt x="121" y="28"/>
                  </a:lnTo>
                  <a:lnTo>
                    <a:pt x="127" y="40"/>
                  </a:lnTo>
                  <a:lnTo>
                    <a:pt x="131" y="52"/>
                  </a:lnTo>
                  <a:lnTo>
                    <a:pt x="131" y="64"/>
                  </a:lnTo>
                  <a:lnTo>
                    <a:pt x="131" y="64"/>
                  </a:lnTo>
                  <a:lnTo>
                    <a:pt x="131" y="78"/>
                  </a:lnTo>
                  <a:lnTo>
                    <a:pt x="127" y="90"/>
                  </a:lnTo>
                  <a:lnTo>
                    <a:pt x="121" y="102"/>
                  </a:lnTo>
                  <a:lnTo>
                    <a:pt x="113" y="112"/>
                  </a:lnTo>
                  <a:lnTo>
                    <a:pt x="102"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3" name="Freeform 156">
              <a:extLst>
                <a:ext uri="{FF2B5EF4-FFF2-40B4-BE49-F238E27FC236}">
                  <a16:creationId xmlns:a16="http://schemas.microsoft.com/office/drawing/2014/main" id="{5FF776D9-755C-4688-BD33-F48016234F28}"/>
                </a:ext>
              </a:extLst>
            </p:cNvPr>
            <p:cNvSpPr>
              <a:spLocks/>
            </p:cNvSpPr>
            <p:nvPr/>
          </p:nvSpPr>
          <p:spPr bwMode="auto">
            <a:xfrm>
              <a:off x="4170" y="4268"/>
              <a:ext cx="131" cy="130"/>
            </a:xfrm>
            <a:custGeom>
              <a:avLst/>
              <a:gdLst>
                <a:gd name="T0" fmla="*/ 64 w 131"/>
                <a:gd name="T1" fmla="*/ 0 h 130"/>
                <a:gd name="T2" fmla="*/ 64 w 131"/>
                <a:gd name="T3" fmla="*/ 0 h 130"/>
                <a:gd name="T4" fmla="*/ 78 w 131"/>
                <a:gd name="T5" fmla="*/ 0 h 130"/>
                <a:gd name="T6" fmla="*/ 90 w 131"/>
                <a:gd name="T7" fmla="*/ 4 h 130"/>
                <a:gd name="T8" fmla="*/ 102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2 h 130"/>
                <a:gd name="T28" fmla="*/ 113 w 131"/>
                <a:gd name="T29" fmla="*/ 112 h 130"/>
                <a:gd name="T30" fmla="*/ 102 w 131"/>
                <a:gd name="T31" fmla="*/ 120 h 130"/>
                <a:gd name="T32" fmla="*/ 90 w 131"/>
                <a:gd name="T33" fmla="*/ 126 h 130"/>
                <a:gd name="T34" fmla="*/ 78 w 131"/>
                <a:gd name="T35" fmla="*/ 128 h 130"/>
                <a:gd name="T36" fmla="*/ 64 w 131"/>
                <a:gd name="T37" fmla="*/ 130 h 130"/>
                <a:gd name="T38" fmla="*/ 64 w 131"/>
                <a:gd name="T39" fmla="*/ 130 h 130"/>
                <a:gd name="T40" fmla="*/ 52 w 131"/>
                <a:gd name="T41" fmla="*/ 128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8" y="0"/>
                  </a:lnTo>
                  <a:lnTo>
                    <a:pt x="90" y="4"/>
                  </a:lnTo>
                  <a:lnTo>
                    <a:pt x="102" y="10"/>
                  </a:lnTo>
                  <a:lnTo>
                    <a:pt x="113" y="18"/>
                  </a:lnTo>
                  <a:lnTo>
                    <a:pt x="121" y="28"/>
                  </a:lnTo>
                  <a:lnTo>
                    <a:pt x="127" y="40"/>
                  </a:lnTo>
                  <a:lnTo>
                    <a:pt x="131" y="52"/>
                  </a:lnTo>
                  <a:lnTo>
                    <a:pt x="131" y="64"/>
                  </a:lnTo>
                  <a:lnTo>
                    <a:pt x="131" y="64"/>
                  </a:lnTo>
                  <a:lnTo>
                    <a:pt x="131" y="78"/>
                  </a:lnTo>
                  <a:lnTo>
                    <a:pt x="127" y="90"/>
                  </a:lnTo>
                  <a:lnTo>
                    <a:pt x="121" y="102"/>
                  </a:lnTo>
                  <a:lnTo>
                    <a:pt x="113" y="112"/>
                  </a:lnTo>
                  <a:lnTo>
                    <a:pt x="102"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4" name="Freeform 157">
              <a:extLst>
                <a:ext uri="{FF2B5EF4-FFF2-40B4-BE49-F238E27FC236}">
                  <a16:creationId xmlns:a16="http://schemas.microsoft.com/office/drawing/2014/main" id="{C2F7DE2C-0BB5-4224-B632-611ACDD2B745}"/>
                </a:ext>
              </a:extLst>
            </p:cNvPr>
            <p:cNvSpPr>
              <a:spLocks/>
            </p:cNvSpPr>
            <p:nvPr/>
          </p:nvSpPr>
          <p:spPr bwMode="auto">
            <a:xfrm>
              <a:off x="4327" y="4268"/>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28"/>
                  </a:lnTo>
                  <a:lnTo>
                    <a:pt x="66" y="130"/>
                  </a:lnTo>
                  <a:lnTo>
                    <a:pt x="66" y="130"/>
                  </a:lnTo>
                  <a:lnTo>
                    <a:pt x="52" y="128"/>
                  </a:lnTo>
                  <a:lnTo>
                    <a:pt x="40" y="126"/>
                  </a:lnTo>
                  <a:lnTo>
                    <a:pt x="28" y="120"/>
                  </a:lnTo>
                  <a:lnTo>
                    <a:pt x="18" y="112"/>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5" name="Freeform 158">
              <a:extLst>
                <a:ext uri="{FF2B5EF4-FFF2-40B4-BE49-F238E27FC236}">
                  <a16:creationId xmlns:a16="http://schemas.microsoft.com/office/drawing/2014/main" id="{FBFB7A7B-D9E4-40BD-B6D5-DC94590018D6}"/>
                </a:ext>
              </a:extLst>
            </p:cNvPr>
            <p:cNvSpPr>
              <a:spLocks/>
            </p:cNvSpPr>
            <p:nvPr/>
          </p:nvSpPr>
          <p:spPr bwMode="auto">
            <a:xfrm>
              <a:off x="4327" y="4268"/>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28"/>
                  </a:lnTo>
                  <a:lnTo>
                    <a:pt x="66" y="130"/>
                  </a:lnTo>
                  <a:lnTo>
                    <a:pt x="66" y="130"/>
                  </a:lnTo>
                  <a:lnTo>
                    <a:pt x="52" y="128"/>
                  </a:lnTo>
                  <a:lnTo>
                    <a:pt x="40" y="126"/>
                  </a:lnTo>
                  <a:lnTo>
                    <a:pt x="28" y="120"/>
                  </a:lnTo>
                  <a:lnTo>
                    <a:pt x="18" y="112"/>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6" name="Freeform 159">
              <a:extLst>
                <a:ext uri="{FF2B5EF4-FFF2-40B4-BE49-F238E27FC236}">
                  <a16:creationId xmlns:a16="http://schemas.microsoft.com/office/drawing/2014/main" id="{CA9C1E61-1E3C-4F0B-BD54-D23D4DEBAA3B}"/>
                </a:ext>
              </a:extLst>
            </p:cNvPr>
            <p:cNvSpPr>
              <a:spLocks/>
            </p:cNvSpPr>
            <p:nvPr/>
          </p:nvSpPr>
          <p:spPr bwMode="auto">
            <a:xfrm>
              <a:off x="4483" y="4268"/>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2" y="126"/>
                  </a:lnTo>
                  <a:lnTo>
                    <a:pt x="78" y="128"/>
                  </a:lnTo>
                  <a:lnTo>
                    <a:pt x="66" y="130"/>
                  </a:lnTo>
                  <a:lnTo>
                    <a:pt x="66" y="130"/>
                  </a:lnTo>
                  <a:lnTo>
                    <a:pt x="52" y="128"/>
                  </a:lnTo>
                  <a:lnTo>
                    <a:pt x="40" y="126"/>
                  </a:lnTo>
                  <a:lnTo>
                    <a:pt x="28" y="120"/>
                  </a:lnTo>
                  <a:lnTo>
                    <a:pt x="20" y="112"/>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7" name="Freeform 160">
              <a:extLst>
                <a:ext uri="{FF2B5EF4-FFF2-40B4-BE49-F238E27FC236}">
                  <a16:creationId xmlns:a16="http://schemas.microsoft.com/office/drawing/2014/main" id="{A83221C6-9FE6-48EC-ABA9-9870E6432862}"/>
                </a:ext>
              </a:extLst>
            </p:cNvPr>
            <p:cNvSpPr>
              <a:spLocks/>
            </p:cNvSpPr>
            <p:nvPr/>
          </p:nvSpPr>
          <p:spPr bwMode="auto">
            <a:xfrm>
              <a:off x="4483" y="4268"/>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2" y="126"/>
                  </a:lnTo>
                  <a:lnTo>
                    <a:pt x="78" y="128"/>
                  </a:lnTo>
                  <a:lnTo>
                    <a:pt x="66" y="130"/>
                  </a:lnTo>
                  <a:lnTo>
                    <a:pt x="66" y="130"/>
                  </a:lnTo>
                  <a:lnTo>
                    <a:pt x="52" y="128"/>
                  </a:lnTo>
                  <a:lnTo>
                    <a:pt x="40" y="126"/>
                  </a:lnTo>
                  <a:lnTo>
                    <a:pt x="28" y="120"/>
                  </a:lnTo>
                  <a:lnTo>
                    <a:pt x="20" y="112"/>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Freeform 161">
              <a:extLst>
                <a:ext uri="{FF2B5EF4-FFF2-40B4-BE49-F238E27FC236}">
                  <a16:creationId xmlns:a16="http://schemas.microsoft.com/office/drawing/2014/main" id="{AD9CB621-0F69-4247-A228-801ABE4B1755}"/>
                </a:ext>
              </a:extLst>
            </p:cNvPr>
            <p:cNvSpPr>
              <a:spLocks/>
            </p:cNvSpPr>
            <p:nvPr/>
          </p:nvSpPr>
          <p:spPr bwMode="auto">
            <a:xfrm>
              <a:off x="4014" y="4110"/>
              <a:ext cx="130" cy="132"/>
            </a:xfrm>
            <a:custGeom>
              <a:avLst/>
              <a:gdLst>
                <a:gd name="T0" fmla="*/ 64 w 130"/>
                <a:gd name="T1" fmla="*/ 0 h 132"/>
                <a:gd name="T2" fmla="*/ 64 w 130"/>
                <a:gd name="T3" fmla="*/ 0 h 132"/>
                <a:gd name="T4" fmla="*/ 78 w 130"/>
                <a:gd name="T5" fmla="*/ 2 h 132"/>
                <a:gd name="T6" fmla="*/ 90 w 130"/>
                <a:gd name="T7" fmla="*/ 6 h 132"/>
                <a:gd name="T8" fmla="*/ 102 w 130"/>
                <a:gd name="T9" fmla="*/ 12 h 132"/>
                <a:gd name="T10" fmla="*/ 110 w 130"/>
                <a:gd name="T11" fmla="*/ 20 h 132"/>
                <a:gd name="T12" fmla="*/ 118 w 130"/>
                <a:gd name="T13" fmla="*/ 30 h 132"/>
                <a:gd name="T14" fmla="*/ 124 w 130"/>
                <a:gd name="T15" fmla="*/ 40 h 132"/>
                <a:gd name="T16" fmla="*/ 128 w 130"/>
                <a:gd name="T17" fmla="*/ 54 h 132"/>
                <a:gd name="T18" fmla="*/ 130 w 130"/>
                <a:gd name="T19" fmla="*/ 66 h 132"/>
                <a:gd name="T20" fmla="*/ 130 w 130"/>
                <a:gd name="T21" fmla="*/ 66 h 132"/>
                <a:gd name="T22" fmla="*/ 128 w 130"/>
                <a:gd name="T23" fmla="*/ 80 h 132"/>
                <a:gd name="T24" fmla="*/ 124 w 130"/>
                <a:gd name="T25" fmla="*/ 92 h 132"/>
                <a:gd name="T26" fmla="*/ 118 w 130"/>
                <a:gd name="T27" fmla="*/ 104 h 132"/>
                <a:gd name="T28" fmla="*/ 110 w 130"/>
                <a:gd name="T29" fmla="*/ 112 h 132"/>
                <a:gd name="T30" fmla="*/ 102 w 130"/>
                <a:gd name="T31" fmla="*/ 120 h 132"/>
                <a:gd name="T32" fmla="*/ 90 w 130"/>
                <a:gd name="T33" fmla="*/ 126 h 132"/>
                <a:gd name="T34" fmla="*/ 78 w 130"/>
                <a:gd name="T35" fmla="*/ 130 h 132"/>
                <a:gd name="T36" fmla="*/ 64 w 130"/>
                <a:gd name="T37" fmla="*/ 132 h 132"/>
                <a:gd name="T38" fmla="*/ 64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4 h 132"/>
                <a:gd name="T50" fmla="*/ 4 w 130"/>
                <a:gd name="T51" fmla="*/ 92 h 132"/>
                <a:gd name="T52" fmla="*/ 0 w 130"/>
                <a:gd name="T53" fmla="*/ 80 h 132"/>
                <a:gd name="T54" fmla="*/ 0 w 130"/>
                <a:gd name="T55" fmla="*/ 66 h 132"/>
                <a:gd name="T56" fmla="*/ 0 w 130"/>
                <a:gd name="T57" fmla="*/ 66 h 132"/>
                <a:gd name="T58" fmla="*/ 0 w 130"/>
                <a:gd name="T59" fmla="*/ 54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4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4" y="0"/>
                  </a:moveTo>
                  <a:lnTo>
                    <a:pt x="64" y="0"/>
                  </a:lnTo>
                  <a:lnTo>
                    <a:pt x="78" y="2"/>
                  </a:lnTo>
                  <a:lnTo>
                    <a:pt x="90" y="6"/>
                  </a:lnTo>
                  <a:lnTo>
                    <a:pt x="102" y="12"/>
                  </a:lnTo>
                  <a:lnTo>
                    <a:pt x="110" y="20"/>
                  </a:lnTo>
                  <a:lnTo>
                    <a:pt x="118" y="30"/>
                  </a:lnTo>
                  <a:lnTo>
                    <a:pt x="124" y="40"/>
                  </a:lnTo>
                  <a:lnTo>
                    <a:pt x="128" y="54"/>
                  </a:lnTo>
                  <a:lnTo>
                    <a:pt x="130" y="66"/>
                  </a:lnTo>
                  <a:lnTo>
                    <a:pt x="130" y="66"/>
                  </a:lnTo>
                  <a:lnTo>
                    <a:pt x="128" y="80"/>
                  </a:lnTo>
                  <a:lnTo>
                    <a:pt x="124" y="92"/>
                  </a:lnTo>
                  <a:lnTo>
                    <a:pt x="118" y="104"/>
                  </a:lnTo>
                  <a:lnTo>
                    <a:pt x="110" y="112"/>
                  </a:lnTo>
                  <a:lnTo>
                    <a:pt x="102" y="120"/>
                  </a:lnTo>
                  <a:lnTo>
                    <a:pt x="90" y="126"/>
                  </a:lnTo>
                  <a:lnTo>
                    <a:pt x="78" y="130"/>
                  </a:lnTo>
                  <a:lnTo>
                    <a:pt x="64" y="132"/>
                  </a:lnTo>
                  <a:lnTo>
                    <a:pt x="64" y="132"/>
                  </a:lnTo>
                  <a:lnTo>
                    <a:pt x="52" y="130"/>
                  </a:lnTo>
                  <a:lnTo>
                    <a:pt x="40" y="126"/>
                  </a:lnTo>
                  <a:lnTo>
                    <a:pt x="28" y="120"/>
                  </a:lnTo>
                  <a:lnTo>
                    <a:pt x="18" y="112"/>
                  </a:lnTo>
                  <a:lnTo>
                    <a:pt x="10" y="104"/>
                  </a:lnTo>
                  <a:lnTo>
                    <a:pt x="4" y="92"/>
                  </a:lnTo>
                  <a:lnTo>
                    <a:pt x="0" y="80"/>
                  </a:lnTo>
                  <a:lnTo>
                    <a:pt x="0" y="66"/>
                  </a:lnTo>
                  <a:lnTo>
                    <a:pt x="0" y="66"/>
                  </a:lnTo>
                  <a:lnTo>
                    <a:pt x="0" y="54"/>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9" name="Freeform 162">
              <a:extLst>
                <a:ext uri="{FF2B5EF4-FFF2-40B4-BE49-F238E27FC236}">
                  <a16:creationId xmlns:a16="http://schemas.microsoft.com/office/drawing/2014/main" id="{56F847F3-E564-4A4F-90DB-46158CE258EA}"/>
                </a:ext>
              </a:extLst>
            </p:cNvPr>
            <p:cNvSpPr>
              <a:spLocks/>
            </p:cNvSpPr>
            <p:nvPr/>
          </p:nvSpPr>
          <p:spPr bwMode="auto">
            <a:xfrm>
              <a:off x="4014" y="4110"/>
              <a:ext cx="130" cy="132"/>
            </a:xfrm>
            <a:custGeom>
              <a:avLst/>
              <a:gdLst>
                <a:gd name="T0" fmla="*/ 64 w 130"/>
                <a:gd name="T1" fmla="*/ 0 h 132"/>
                <a:gd name="T2" fmla="*/ 64 w 130"/>
                <a:gd name="T3" fmla="*/ 0 h 132"/>
                <a:gd name="T4" fmla="*/ 78 w 130"/>
                <a:gd name="T5" fmla="*/ 2 h 132"/>
                <a:gd name="T6" fmla="*/ 90 w 130"/>
                <a:gd name="T7" fmla="*/ 6 h 132"/>
                <a:gd name="T8" fmla="*/ 102 w 130"/>
                <a:gd name="T9" fmla="*/ 12 h 132"/>
                <a:gd name="T10" fmla="*/ 110 w 130"/>
                <a:gd name="T11" fmla="*/ 20 h 132"/>
                <a:gd name="T12" fmla="*/ 118 w 130"/>
                <a:gd name="T13" fmla="*/ 30 h 132"/>
                <a:gd name="T14" fmla="*/ 124 w 130"/>
                <a:gd name="T15" fmla="*/ 40 h 132"/>
                <a:gd name="T16" fmla="*/ 128 w 130"/>
                <a:gd name="T17" fmla="*/ 54 h 132"/>
                <a:gd name="T18" fmla="*/ 130 w 130"/>
                <a:gd name="T19" fmla="*/ 66 h 132"/>
                <a:gd name="T20" fmla="*/ 130 w 130"/>
                <a:gd name="T21" fmla="*/ 66 h 132"/>
                <a:gd name="T22" fmla="*/ 128 w 130"/>
                <a:gd name="T23" fmla="*/ 80 h 132"/>
                <a:gd name="T24" fmla="*/ 124 w 130"/>
                <a:gd name="T25" fmla="*/ 92 h 132"/>
                <a:gd name="T26" fmla="*/ 118 w 130"/>
                <a:gd name="T27" fmla="*/ 104 h 132"/>
                <a:gd name="T28" fmla="*/ 110 w 130"/>
                <a:gd name="T29" fmla="*/ 112 h 132"/>
                <a:gd name="T30" fmla="*/ 102 w 130"/>
                <a:gd name="T31" fmla="*/ 120 h 132"/>
                <a:gd name="T32" fmla="*/ 90 w 130"/>
                <a:gd name="T33" fmla="*/ 126 h 132"/>
                <a:gd name="T34" fmla="*/ 78 w 130"/>
                <a:gd name="T35" fmla="*/ 130 h 132"/>
                <a:gd name="T36" fmla="*/ 64 w 130"/>
                <a:gd name="T37" fmla="*/ 132 h 132"/>
                <a:gd name="T38" fmla="*/ 64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4 h 132"/>
                <a:gd name="T50" fmla="*/ 4 w 130"/>
                <a:gd name="T51" fmla="*/ 92 h 132"/>
                <a:gd name="T52" fmla="*/ 0 w 130"/>
                <a:gd name="T53" fmla="*/ 80 h 132"/>
                <a:gd name="T54" fmla="*/ 0 w 130"/>
                <a:gd name="T55" fmla="*/ 66 h 132"/>
                <a:gd name="T56" fmla="*/ 0 w 130"/>
                <a:gd name="T57" fmla="*/ 66 h 132"/>
                <a:gd name="T58" fmla="*/ 0 w 130"/>
                <a:gd name="T59" fmla="*/ 54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4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4" y="0"/>
                  </a:moveTo>
                  <a:lnTo>
                    <a:pt x="64" y="0"/>
                  </a:lnTo>
                  <a:lnTo>
                    <a:pt x="78" y="2"/>
                  </a:lnTo>
                  <a:lnTo>
                    <a:pt x="90" y="6"/>
                  </a:lnTo>
                  <a:lnTo>
                    <a:pt x="102" y="12"/>
                  </a:lnTo>
                  <a:lnTo>
                    <a:pt x="110" y="20"/>
                  </a:lnTo>
                  <a:lnTo>
                    <a:pt x="118" y="30"/>
                  </a:lnTo>
                  <a:lnTo>
                    <a:pt x="124" y="40"/>
                  </a:lnTo>
                  <a:lnTo>
                    <a:pt x="128" y="54"/>
                  </a:lnTo>
                  <a:lnTo>
                    <a:pt x="130" y="66"/>
                  </a:lnTo>
                  <a:lnTo>
                    <a:pt x="130" y="66"/>
                  </a:lnTo>
                  <a:lnTo>
                    <a:pt x="128" y="80"/>
                  </a:lnTo>
                  <a:lnTo>
                    <a:pt x="124" y="92"/>
                  </a:lnTo>
                  <a:lnTo>
                    <a:pt x="118" y="104"/>
                  </a:lnTo>
                  <a:lnTo>
                    <a:pt x="110" y="112"/>
                  </a:lnTo>
                  <a:lnTo>
                    <a:pt x="102" y="120"/>
                  </a:lnTo>
                  <a:lnTo>
                    <a:pt x="90" y="126"/>
                  </a:lnTo>
                  <a:lnTo>
                    <a:pt x="78" y="130"/>
                  </a:lnTo>
                  <a:lnTo>
                    <a:pt x="64" y="132"/>
                  </a:lnTo>
                  <a:lnTo>
                    <a:pt x="64" y="132"/>
                  </a:lnTo>
                  <a:lnTo>
                    <a:pt x="52" y="130"/>
                  </a:lnTo>
                  <a:lnTo>
                    <a:pt x="40" y="126"/>
                  </a:lnTo>
                  <a:lnTo>
                    <a:pt x="28" y="120"/>
                  </a:lnTo>
                  <a:lnTo>
                    <a:pt x="18" y="112"/>
                  </a:lnTo>
                  <a:lnTo>
                    <a:pt x="10" y="104"/>
                  </a:lnTo>
                  <a:lnTo>
                    <a:pt x="4" y="92"/>
                  </a:lnTo>
                  <a:lnTo>
                    <a:pt x="0" y="80"/>
                  </a:lnTo>
                  <a:lnTo>
                    <a:pt x="0" y="66"/>
                  </a:lnTo>
                  <a:lnTo>
                    <a:pt x="0" y="66"/>
                  </a:lnTo>
                  <a:lnTo>
                    <a:pt x="0" y="54"/>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0" name="Freeform 163">
              <a:extLst>
                <a:ext uri="{FF2B5EF4-FFF2-40B4-BE49-F238E27FC236}">
                  <a16:creationId xmlns:a16="http://schemas.microsoft.com/office/drawing/2014/main" id="{19AD9597-FC54-4463-B30F-10F3702067A9}"/>
                </a:ext>
              </a:extLst>
            </p:cNvPr>
            <p:cNvSpPr>
              <a:spLocks/>
            </p:cNvSpPr>
            <p:nvPr/>
          </p:nvSpPr>
          <p:spPr bwMode="auto">
            <a:xfrm>
              <a:off x="4170" y="4110"/>
              <a:ext cx="131" cy="132"/>
            </a:xfrm>
            <a:custGeom>
              <a:avLst/>
              <a:gdLst>
                <a:gd name="T0" fmla="*/ 64 w 131"/>
                <a:gd name="T1" fmla="*/ 0 h 132"/>
                <a:gd name="T2" fmla="*/ 64 w 131"/>
                <a:gd name="T3" fmla="*/ 0 h 132"/>
                <a:gd name="T4" fmla="*/ 78 w 131"/>
                <a:gd name="T5" fmla="*/ 2 h 132"/>
                <a:gd name="T6" fmla="*/ 90 w 131"/>
                <a:gd name="T7" fmla="*/ 6 h 132"/>
                <a:gd name="T8" fmla="*/ 102 w 131"/>
                <a:gd name="T9" fmla="*/ 12 h 132"/>
                <a:gd name="T10" fmla="*/ 113 w 131"/>
                <a:gd name="T11" fmla="*/ 20 h 132"/>
                <a:gd name="T12" fmla="*/ 121 w 131"/>
                <a:gd name="T13" fmla="*/ 30 h 132"/>
                <a:gd name="T14" fmla="*/ 127 w 131"/>
                <a:gd name="T15" fmla="*/ 40 h 132"/>
                <a:gd name="T16" fmla="*/ 131 w 131"/>
                <a:gd name="T17" fmla="*/ 54 h 132"/>
                <a:gd name="T18" fmla="*/ 131 w 131"/>
                <a:gd name="T19" fmla="*/ 66 h 132"/>
                <a:gd name="T20" fmla="*/ 131 w 131"/>
                <a:gd name="T21" fmla="*/ 66 h 132"/>
                <a:gd name="T22" fmla="*/ 131 w 131"/>
                <a:gd name="T23" fmla="*/ 80 h 132"/>
                <a:gd name="T24" fmla="*/ 127 w 131"/>
                <a:gd name="T25" fmla="*/ 92 h 132"/>
                <a:gd name="T26" fmla="*/ 121 w 131"/>
                <a:gd name="T27" fmla="*/ 104 h 132"/>
                <a:gd name="T28" fmla="*/ 113 w 131"/>
                <a:gd name="T29" fmla="*/ 112 h 132"/>
                <a:gd name="T30" fmla="*/ 102 w 131"/>
                <a:gd name="T31" fmla="*/ 120 h 132"/>
                <a:gd name="T32" fmla="*/ 90 w 131"/>
                <a:gd name="T33" fmla="*/ 126 h 132"/>
                <a:gd name="T34" fmla="*/ 78 w 131"/>
                <a:gd name="T35" fmla="*/ 130 h 132"/>
                <a:gd name="T36" fmla="*/ 64 w 131"/>
                <a:gd name="T37" fmla="*/ 132 h 132"/>
                <a:gd name="T38" fmla="*/ 64 w 131"/>
                <a:gd name="T39" fmla="*/ 132 h 132"/>
                <a:gd name="T40" fmla="*/ 52 w 131"/>
                <a:gd name="T41" fmla="*/ 130 h 132"/>
                <a:gd name="T42" fmla="*/ 40 w 131"/>
                <a:gd name="T43" fmla="*/ 126 h 132"/>
                <a:gd name="T44" fmla="*/ 28 w 131"/>
                <a:gd name="T45" fmla="*/ 120 h 132"/>
                <a:gd name="T46" fmla="*/ 18 w 131"/>
                <a:gd name="T47" fmla="*/ 112 h 132"/>
                <a:gd name="T48" fmla="*/ 10 w 131"/>
                <a:gd name="T49" fmla="*/ 104 h 132"/>
                <a:gd name="T50" fmla="*/ 4 w 131"/>
                <a:gd name="T51" fmla="*/ 92 h 132"/>
                <a:gd name="T52" fmla="*/ 0 w 131"/>
                <a:gd name="T53" fmla="*/ 80 h 132"/>
                <a:gd name="T54" fmla="*/ 0 w 131"/>
                <a:gd name="T55" fmla="*/ 66 h 132"/>
                <a:gd name="T56" fmla="*/ 0 w 131"/>
                <a:gd name="T57" fmla="*/ 66 h 132"/>
                <a:gd name="T58" fmla="*/ 0 w 131"/>
                <a:gd name="T59" fmla="*/ 54 h 132"/>
                <a:gd name="T60" fmla="*/ 4 w 131"/>
                <a:gd name="T61" fmla="*/ 40 h 132"/>
                <a:gd name="T62" fmla="*/ 10 w 131"/>
                <a:gd name="T63" fmla="*/ 30 h 132"/>
                <a:gd name="T64" fmla="*/ 18 w 131"/>
                <a:gd name="T65" fmla="*/ 20 h 132"/>
                <a:gd name="T66" fmla="*/ 28 w 131"/>
                <a:gd name="T67" fmla="*/ 12 h 132"/>
                <a:gd name="T68" fmla="*/ 40 w 131"/>
                <a:gd name="T69" fmla="*/ 6 h 132"/>
                <a:gd name="T70" fmla="*/ 52 w 131"/>
                <a:gd name="T71" fmla="*/ 2 h 132"/>
                <a:gd name="T72" fmla="*/ 64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4" y="0"/>
                  </a:moveTo>
                  <a:lnTo>
                    <a:pt x="64" y="0"/>
                  </a:lnTo>
                  <a:lnTo>
                    <a:pt x="78" y="2"/>
                  </a:lnTo>
                  <a:lnTo>
                    <a:pt x="90" y="6"/>
                  </a:lnTo>
                  <a:lnTo>
                    <a:pt x="102" y="12"/>
                  </a:lnTo>
                  <a:lnTo>
                    <a:pt x="113" y="20"/>
                  </a:lnTo>
                  <a:lnTo>
                    <a:pt x="121" y="30"/>
                  </a:lnTo>
                  <a:lnTo>
                    <a:pt x="127" y="40"/>
                  </a:lnTo>
                  <a:lnTo>
                    <a:pt x="131" y="54"/>
                  </a:lnTo>
                  <a:lnTo>
                    <a:pt x="131" y="66"/>
                  </a:lnTo>
                  <a:lnTo>
                    <a:pt x="131" y="66"/>
                  </a:lnTo>
                  <a:lnTo>
                    <a:pt x="131" y="80"/>
                  </a:lnTo>
                  <a:lnTo>
                    <a:pt x="127" y="92"/>
                  </a:lnTo>
                  <a:lnTo>
                    <a:pt x="121" y="104"/>
                  </a:lnTo>
                  <a:lnTo>
                    <a:pt x="113" y="112"/>
                  </a:lnTo>
                  <a:lnTo>
                    <a:pt x="102" y="120"/>
                  </a:lnTo>
                  <a:lnTo>
                    <a:pt x="90" y="126"/>
                  </a:lnTo>
                  <a:lnTo>
                    <a:pt x="78" y="130"/>
                  </a:lnTo>
                  <a:lnTo>
                    <a:pt x="64" y="132"/>
                  </a:lnTo>
                  <a:lnTo>
                    <a:pt x="64" y="132"/>
                  </a:lnTo>
                  <a:lnTo>
                    <a:pt x="52" y="130"/>
                  </a:lnTo>
                  <a:lnTo>
                    <a:pt x="40" y="126"/>
                  </a:lnTo>
                  <a:lnTo>
                    <a:pt x="28" y="120"/>
                  </a:lnTo>
                  <a:lnTo>
                    <a:pt x="18" y="112"/>
                  </a:lnTo>
                  <a:lnTo>
                    <a:pt x="10" y="104"/>
                  </a:lnTo>
                  <a:lnTo>
                    <a:pt x="4" y="92"/>
                  </a:lnTo>
                  <a:lnTo>
                    <a:pt x="0" y="80"/>
                  </a:lnTo>
                  <a:lnTo>
                    <a:pt x="0" y="66"/>
                  </a:lnTo>
                  <a:lnTo>
                    <a:pt x="0" y="66"/>
                  </a:lnTo>
                  <a:lnTo>
                    <a:pt x="0" y="54"/>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1" name="Freeform 164">
              <a:extLst>
                <a:ext uri="{FF2B5EF4-FFF2-40B4-BE49-F238E27FC236}">
                  <a16:creationId xmlns:a16="http://schemas.microsoft.com/office/drawing/2014/main" id="{D67070E1-41B9-49C1-A3BE-EAC0F3EBDA39}"/>
                </a:ext>
              </a:extLst>
            </p:cNvPr>
            <p:cNvSpPr>
              <a:spLocks/>
            </p:cNvSpPr>
            <p:nvPr/>
          </p:nvSpPr>
          <p:spPr bwMode="auto">
            <a:xfrm>
              <a:off x="4170" y="4110"/>
              <a:ext cx="131" cy="132"/>
            </a:xfrm>
            <a:custGeom>
              <a:avLst/>
              <a:gdLst>
                <a:gd name="T0" fmla="*/ 64 w 131"/>
                <a:gd name="T1" fmla="*/ 0 h 132"/>
                <a:gd name="T2" fmla="*/ 64 w 131"/>
                <a:gd name="T3" fmla="*/ 0 h 132"/>
                <a:gd name="T4" fmla="*/ 78 w 131"/>
                <a:gd name="T5" fmla="*/ 2 h 132"/>
                <a:gd name="T6" fmla="*/ 90 w 131"/>
                <a:gd name="T7" fmla="*/ 6 h 132"/>
                <a:gd name="T8" fmla="*/ 102 w 131"/>
                <a:gd name="T9" fmla="*/ 12 h 132"/>
                <a:gd name="T10" fmla="*/ 113 w 131"/>
                <a:gd name="T11" fmla="*/ 20 h 132"/>
                <a:gd name="T12" fmla="*/ 121 w 131"/>
                <a:gd name="T13" fmla="*/ 30 h 132"/>
                <a:gd name="T14" fmla="*/ 127 w 131"/>
                <a:gd name="T15" fmla="*/ 40 h 132"/>
                <a:gd name="T16" fmla="*/ 131 w 131"/>
                <a:gd name="T17" fmla="*/ 54 h 132"/>
                <a:gd name="T18" fmla="*/ 131 w 131"/>
                <a:gd name="T19" fmla="*/ 66 h 132"/>
                <a:gd name="T20" fmla="*/ 131 w 131"/>
                <a:gd name="T21" fmla="*/ 66 h 132"/>
                <a:gd name="T22" fmla="*/ 131 w 131"/>
                <a:gd name="T23" fmla="*/ 80 h 132"/>
                <a:gd name="T24" fmla="*/ 127 w 131"/>
                <a:gd name="T25" fmla="*/ 92 h 132"/>
                <a:gd name="T26" fmla="*/ 121 w 131"/>
                <a:gd name="T27" fmla="*/ 104 h 132"/>
                <a:gd name="T28" fmla="*/ 113 w 131"/>
                <a:gd name="T29" fmla="*/ 112 h 132"/>
                <a:gd name="T30" fmla="*/ 102 w 131"/>
                <a:gd name="T31" fmla="*/ 120 h 132"/>
                <a:gd name="T32" fmla="*/ 90 w 131"/>
                <a:gd name="T33" fmla="*/ 126 h 132"/>
                <a:gd name="T34" fmla="*/ 78 w 131"/>
                <a:gd name="T35" fmla="*/ 130 h 132"/>
                <a:gd name="T36" fmla="*/ 64 w 131"/>
                <a:gd name="T37" fmla="*/ 132 h 132"/>
                <a:gd name="T38" fmla="*/ 64 w 131"/>
                <a:gd name="T39" fmla="*/ 132 h 132"/>
                <a:gd name="T40" fmla="*/ 52 w 131"/>
                <a:gd name="T41" fmla="*/ 130 h 132"/>
                <a:gd name="T42" fmla="*/ 40 w 131"/>
                <a:gd name="T43" fmla="*/ 126 h 132"/>
                <a:gd name="T44" fmla="*/ 28 w 131"/>
                <a:gd name="T45" fmla="*/ 120 h 132"/>
                <a:gd name="T46" fmla="*/ 18 w 131"/>
                <a:gd name="T47" fmla="*/ 112 h 132"/>
                <a:gd name="T48" fmla="*/ 10 w 131"/>
                <a:gd name="T49" fmla="*/ 104 h 132"/>
                <a:gd name="T50" fmla="*/ 4 w 131"/>
                <a:gd name="T51" fmla="*/ 92 h 132"/>
                <a:gd name="T52" fmla="*/ 0 w 131"/>
                <a:gd name="T53" fmla="*/ 80 h 132"/>
                <a:gd name="T54" fmla="*/ 0 w 131"/>
                <a:gd name="T55" fmla="*/ 66 h 132"/>
                <a:gd name="T56" fmla="*/ 0 w 131"/>
                <a:gd name="T57" fmla="*/ 66 h 132"/>
                <a:gd name="T58" fmla="*/ 0 w 131"/>
                <a:gd name="T59" fmla="*/ 54 h 132"/>
                <a:gd name="T60" fmla="*/ 4 w 131"/>
                <a:gd name="T61" fmla="*/ 40 h 132"/>
                <a:gd name="T62" fmla="*/ 10 w 131"/>
                <a:gd name="T63" fmla="*/ 30 h 132"/>
                <a:gd name="T64" fmla="*/ 18 w 131"/>
                <a:gd name="T65" fmla="*/ 20 h 132"/>
                <a:gd name="T66" fmla="*/ 28 w 131"/>
                <a:gd name="T67" fmla="*/ 12 h 132"/>
                <a:gd name="T68" fmla="*/ 40 w 131"/>
                <a:gd name="T69" fmla="*/ 6 h 132"/>
                <a:gd name="T70" fmla="*/ 52 w 131"/>
                <a:gd name="T71" fmla="*/ 2 h 132"/>
                <a:gd name="T72" fmla="*/ 64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4" y="0"/>
                  </a:moveTo>
                  <a:lnTo>
                    <a:pt x="64" y="0"/>
                  </a:lnTo>
                  <a:lnTo>
                    <a:pt x="78" y="2"/>
                  </a:lnTo>
                  <a:lnTo>
                    <a:pt x="90" y="6"/>
                  </a:lnTo>
                  <a:lnTo>
                    <a:pt x="102" y="12"/>
                  </a:lnTo>
                  <a:lnTo>
                    <a:pt x="113" y="20"/>
                  </a:lnTo>
                  <a:lnTo>
                    <a:pt x="121" y="30"/>
                  </a:lnTo>
                  <a:lnTo>
                    <a:pt x="127" y="40"/>
                  </a:lnTo>
                  <a:lnTo>
                    <a:pt x="131" y="54"/>
                  </a:lnTo>
                  <a:lnTo>
                    <a:pt x="131" y="66"/>
                  </a:lnTo>
                  <a:lnTo>
                    <a:pt x="131" y="66"/>
                  </a:lnTo>
                  <a:lnTo>
                    <a:pt x="131" y="80"/>
                  </a:lnTo>
                  <a:lnTo>
                    <a:pt x="127" y="92"/>
                  </a:lnTo>
                  <a:lnTo>
                    <a:pt x="121" y="104"/>
                  </a:lnTo>
                  <a:lnTo>
                    <a:pt x="113" y="112"/>
                  </a:lnTo>
                  <a:lnTo>
                    <a:pt x="102" y="120"/>
                  </a:lnTo>
                  <a:lnTo>
                    <a:pt x="90" y="126"/>
                  </a:lnTo>
                  <a:lnTo>
                    <a:pt x="78" y="130"/>
                  </a:lnTo>
                  <a:lnTo>
                    <a:pt x="64" y="132"/>
                  </a:lnTo>
                  <a:lnTo>
                    <a:pt x="64" y="132"/>
                  </a:lnTo>
                  <a:lnTo>
                    <a:pt x="52" y="130"/>
                  </a:lnTo>
                  <a:lnTo>
                    <a:pt x="40" y="126"/>
                  </a:lnTo>
                  <a:lnTo>
                    <a:pt x="28" y="120"/>
                  </a:lnTo>
                  <a:lnTo>
                    <a:pt x="18" y="112"/>
                  </a:lnTo>
                  <a:lnTo>
                    <a:pt x="10" y="104"/>
                  </a:lnTo>
                  <a:lnTo>
                    <a:pt x="4" y="92"/>
                  </a:lnTo>
                  <a:lnTo>
                    <a:pt x="0" y="80"/>
                  </a:lnTo>
                  <a:lnTo>
                    <a:pt x="0" y="66"/>
                  </a:lnTo>
                  <a:lnTo>
                    <a:pt x="0" y="66"/>
                  </a:lnTo>
                  <a:lnTo>
                    <a:pt x="0" y="54"/>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2" name="Freeform 165">
              <a:extLst>
                <a:ext uri="{FF2B5EF4-FFF2-40B4-BE49-F238E27FC236}">
                  <a16:creationId xmlns:a16="http://schemas.microsoft.com/office/drawing/2014/main" id="{1B2AE759-6BA5-4996-AC51-70ECB6F678E8}"/>
                </a:ext>
              </a:extLst>
            </p:cNvPr>
            <p:cNvSpPr>
              <a:spLocks/>
            </p:cNvSpPr>
            <p:nvPr/>
          </p:nvSpPr>
          <p:spPr bwMode="auto">
            <a:xfrm>
              <a:off x="4327" y="4110"/>
              <a:ext cx="130" cy="132"/>
            </a:xfrm>
            <a:custGeom>
              <a:avLst/>
              <a:gdLst>
                <a:gd name="T0" fmla="*/ 66 w 130"/>
                <a:gd name="T1" fmla="*/ 0 h 132"/>
                <a:gd name="T2" fmla="*/ 66 w 130"/>
                <a:gd name="T3" fmla="*/ 0 h 132"/>
                <a:gd name="T4" fmla="*/ 78 w 130"/>
                <a:gd name="T5" fmla="*/ 2 h 132"/>
                <a:gd name="T6" fmla="*/ 90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4 h 132"/>
                <a:gd name="T18" fmla="*/ 130 w 130"/>
                <a:gd name="T19" fmla="*/ 66 h 132"/>
                <a:gd name="T20" fmla="*/ 130 w 130"/>
                <a:gd name="T21" fmla="*/ 66 h 132"/>
                <a:gd name="T22" fmla="*/ 130 w 130"/>
                <a:gd name="T23" fmla="*/ 80 h 132"/>
                <a:gd name="T24" fmla="*/ 126 w 130"/>
                <a:gd name="T25" fmla="*/ 92 h 132"/>
                <a:gd name="T26" fmla="*/ 120 w 130"/>
                <a:gd name="T27" fmla="*/ 104 h 132"/>
                <a:gd name="T28" fmla="*/ 112 w 130"/>
                <a:gd name="T29" fmla="*/ 112 h 132"/>
                <a:gd name="T30" fmla="*/ 102 w 130"/>
                <a:gd name="T31" fmla="*/ 120 h 132"/>
                <a:gd name="T32" fmla="*/ 90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4 h 132"/>
                <a:gd name="T50" fmla="*/ 4 w 130"/>
                <a:gd name="T51" fmla="*/ 92 h 132"/>
                <a:gd name="T52" fmla="*/ 2 w 130"/>
                <a:gd name="T53" fmla="*/ 80 h 132"/>
                <a:gd name="T54" fmla="*/ 0 w 130"/>
                <a:gd name="T55" fmla="*/ 66 h 132"/>
                <a:gd name="T56" fmla="*/ 0 w 130"/>
                <a:gd name="T57" fmla="*/ 66 h 132"/>
                <a:gd name="T58" fmla="*/ 2 w 130"/>
                <a:gd name="T59" fmla="*/ 54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0" y="6"/>
                  </a:lnTo>
                  <a:lnTo>
                    <a:pt x="102" y="12"/>
                  </a:lnTo>
                  <a:lnTo>
                    <a:pt x="112" y="20"/>
                  </a:lnTo>
                  <a:lnTo>
                    <a:pt x="120" y="30"/>
                  </a:lnTo>
                  <a:lnTo>
                    <a:pt x="126" y="40"/>
                  </a:lnTo>
                  <a:lnTo>
                    <a:pt x="130" y="54"/>
                  </a:lnTo>
                  <a:lnTo>
                    <a:pt x="130" y="66"/>
                  </a:lnTo>
                  <a:lnTo>
                    <a:pt x="130" y="66"/>
                  </a:lnTo>
                  <a:lnTo>
                    <a:pt x="130" y="80"/>
                  </a:lnTo>
                  <a:lnTo>
                    <a:pt x="126" y="92"/>
                  </a:lnTo>
                  <a:lnTo>
                    <a:pt x="120" y="104"/>
                  </a:lnTo>
                  <a:lnTo>
                    <a:pt x="112" y="112"/>
                  </a:lnTo>
                  <a:lnTo>
                    <a:pt x="102" y="120"/>
                  </a:lnTo>
                  <a:lnTo>
                    <a:pt x="90" y="126"/>
                  </a:lnTo>
                  <a:lnTo>
                    <a:pt x="78" y="130"/>
                  </a:lnTo>
                  <a:lnTo>
                    <a:pt x="66" y="132"/>
                  </a:lnTo>
                  <a:lnTo>
                    <a:pt x="66" y="132"/>
                  </a:lnTo>
                  <a:lnTo>
                    <a:pt x="52" y="130"/>
                  </a:lnTo>
                  <a:lnTo>
                    <a:pt x="40" y="126"/>
                  </a:lnTo>
                  <a:lnTo>
                    <a:pt x="28" y="120"/>
                  </a:lnTo>
                  <a:lnTo>
                    <a:pt x="18" y="112"/>
                  </a:lnTo>
                  <a:lnTo>
                    <a:pt x="10" y="104"/>
                  </a:lnTo>
                  <a:lnTo>
                    <a:pt x="4" y="92"/>
                  </a:lnTo>
                  <a:lnTo>
                    <a:pt x="2" y="80"/>
                  </a:lnTo>
                  <a:lnTo>
                    <a:pt x="0" y="66"/>
                  </a:lnTo>
                  <a:lnTo>
                    <a:pt x="0" y="66"/>
                  </a:lnTo>
                  <a:lnTo>
                    <a:pt x="2" y="54"/>
                  </a:lnTo>
                  <a:lnTo>
                    <a:pt x="4" y="40"/>
                  </a:lnTo>
                  <a:lnTo>
                    <a:pt x="10" y="30"/>
                  </a:lnTo>
                  <a:lnTo>
                    <a:pt x="18"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3" name="Freeform 166">
              <a:extLst>
                <a:ext uri="{FF2B5EF4-FFF2-40B4-BE49-F238E27FC236}">
                  <a16:creationId xmlns:a16="http://schemas.microsoft.com/office/drawing/2014/main" id="{3E98EA64-CEBA-458C-883C-67A08F833404}"/>
                </a:ext>
              </a:extLst>
            </p:cNvPr>
            <p:cNvSpPr>
              <a:spLocks/>
            </p:cNvSpPr>
            <p:nvPr/>
          </p:nvSpPr>
          <p:spPr bwMode="auto">
            <a:xfrm>
              <a:off x="4327" y="4110"/>
              <a:ext cx="130" cy="132"/>
            </a:xfrm>
            <a:custGeom>
              <a:avLst/>
              <a:gdLst>
                <a:gd name="T0" fmla="*/ 66 w 130"/>
                <a:gd name="T1" fmla="*/ 0 h 132"/>
                <a:gd name="T2" fmla="*/ 66 w 130"/>
                <a:gd name="T3" fmla="*/ 0 h 132"/>
                <a:gd name="T4" fmla="*/ 78 w 130"/>
                <a:gd name="T5" fmla="*/ 2 h 132"/>
                <a:gd name="T6" fmla="*/ 90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4 h 132"/>
                <a:gd name="T18" fmla="*/ 130 w 130"/>
                <a:gd name="T19" fmla="*/ 66 h 132"/>
                <a:gd name="T20" fmla="*/ 130 w 130"/>
                <a:gd name="T21" fmla="*/ 66 h 132"/>
                <a:gd name="T22" fmla="*/ 130 w 130"/>
                <a:gd name="T23" fmla="*/ 80 h 132"/>
                <a:gd name="T24" fmla="*/ 126 w 130"/>
                <a:gd name="T25" fmla="*/ 92 h 132"/>
                <a:gd name="T26" fmla="*/ 120 w 130"/>
                <a:gd name="T27" fmla="*/ 104 h 132"/>
                <a:gd name="T28" fmla="*/ 112 w 130"/>
                <a:gd name="T29" fmla="*/ 112 h 132"/>
                <a:gd name="T30" fmla="*/ 102 w 130"/>
                <a:gd name="T31" fmla="*/ 120 h 132"/>
                <a:gd name="T32" fmla="*/ 90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4 h 132"/>
                <a:gd name="T50" fmla="*/ 4 w 130"/>
                <a:gd name="T51" fmla="*/ 92 h 132"/>
                <a:gd name="T52" fmla="*/ 2 w 130"/>
                <a:gd name="T53" fmla="*/ 80 h 132"/>
                <a:gd name="T54" fmla="*/ 0 w 130"/>
                <a:gd name="T55" fmla="*/ 66 h 132"/>
                <a:gd name="T56" fmla="*/ 0 w 130"/>
                <a:gd name="T57" fmla="*/ 66 h 132"/>
                <a:gd name="T58" fmla="*/ 2 w 130"/>
                <a:gd name="T59" fmla="*/ 54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0" y="6"/>
                  </a:lnTo>
                  <a:lnTo>
                    <a:pt x="102" y="12"/>
                  </a:lnTo>
                  <a:lnTo>
                    <a:pt x="112" y="20"/>
                  </a:lnTo>
                  <a:lnTo>
                    <a:pt x="120" y="30"/>
                  </a:lnTo>
                  <a:lnTo>
                    <a:pt x="126" y="40"/>
                  </a:lnTo>
                  <a:lnTo>
                    <a:pt x="130" y="54"/>
                  </a:lnTo>
                  <a:lnTo>
                    <a:pt x="130" y="66"/>
                  </a:lnTo>
                  <a:lnTo>
                    <a:pt x="130" y="66"/>
                  </a:lnTo>
                  <a:lnTo>
                    <a:pt x="130" y="80"/>
                  </a:lnTo>
                  <a:lnTo>
                    <a:pt x="126" y="92"/>
                  </a:lnTo>
                  <a:lnTo>
                    <a:pt x="120" y="104"/>
                  </a:lnTo>
                  <a:lnTo>
                    <a:pt x="112" y="112"/>
                  </a:lnTo>
                  <a:lnTo>
                    <a:pt x="102" y="120"/>
                  </a:lnTo>
                  <a:lnTo>
                    <a:pt x="90" y="126"/>
                  </a:lnTo>
                  <a:lnTo>
                    <a:pt x="78" y="130"/>
                  </a:lnTo>
                  <a:lnTo>
                    <a:pt x="66" y="132"/>
                  </a:lnTo>
                  <a:lnTo>
                    <a:pt x="66" y="132"/>
                  </a:lnTo>
                  <a:lnTo>
                    <a:pt x="52" y="130"/>
                  </a:lnTo>
                  <a:lnTo>
                    <a:pt x="40" y="126"/>
                  </a:lnTo>
                  <a:lnTo>
                    <a:pt x="28" y="120"/>
                  </a:lnTo>
                  <a:lnTo>
                    <a:pt x="18" y="112"/>
                  </a:lnTo>
                  <a:lnTo>
                    <a:pt x="10" y="104"/>
                  </a:lnTo>
                  <a:lnTo>
                    <a:pt x="4" y="92"/>
                  </a:lnTo>
                  <a:lnTo>
                    <a:pt x="2" y="80"/>
                  </a:lnTo>
                  <a:lnTo>
                    <a:pt x="0" y="66"/>
                  </a:lnTo>
                  <a:lnTo>
                    <a:pt x="0" y="66"/>
                  </a:lnTo>
                  <a:lnTo>
                    <a:pt x="2" y="54"/>
                  </a:lnTo>
                  <a:lnTo>
                    <a:pt x="4" y="40"/>
                  </a:lnTo>
                  <a:lnTo>
                    <a:pt x="10" y="30"/>
                  </a:lnTo>
                  <a:lnTo>
                    <a:pt x="18"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4" name="Freeform 167">
              <a:extLst>
                <a:ext uri="{FF2B5EF4-FFF2-40B4-BE49-F238E27FC236}">
                  <a16:creationId xmlns:a16="http://schemas.microsoft.com/office/drawing/2014/main" id="{9027FBE9-36FA-4E61-8DD2-C8CF52D99DD5}"/>
                </a:ext>
              </a:extLst>
            </p:cNvPr>
            <p:cNvSpPr>
              <a:spLocks/>
            </p:cNvSpPr>
            <p:nvPr/>
          </p:nvSpPr>
          <p:spPr bwMode="auto">
            <a:xfrm>
              <a:off x="4483" y="4110"/>
              <a:ext cx="130" cy="132"/>
            </a:xfrm>
            <a:custGeom>
              <a:avLst/>
              <a:gdLst>
                <a:gd name="T0" fmla="*/ 66 w 130"/>
                <a:gd name="T1" fmla="*/ 0 h 132"/>
                <a:gd name="T2" fmla="*/ 66 w 130"/>
                <a:gd name="T3" fmla="*/ 0 h 132"/>
                <a:gd name="T4" fmla="*/ 78 w 130"/>
                <a:gd name="T5" fmla="*/ 2 h 132"/>
                <a:gd name="T6" fmla="*/ 92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4 h 132"/>
                <a:gd name="T18" fmla="*/ 130 w 130"/>
                <a:gd name="T19" fmla="*/ 66 h 132"/>
                <a:gd name="T20" fmla="*/ 130 w 130"/>
                <a:gd name="T21" fmla="*/ 66 h 132"/>
                <a:gd name="T22" fmla="*/ 130 w 130"/>
                <a:gd name="T23" fmla="*/ 80 h 132"/>
                <a:gd name="T24" fmla="*/ 126 w 130"/>
                <a:gd name="T25" fmla="*/ 92 h 132"/>
                <a:gd name="T26" fmla="*/ 120 w 130"/>
                <a:gd name="T27" fmla="*/ 104 h 132"/>
                <a:gd name="T28" fmla="*/ 112 w 130"/>
                <a:gd name="T29" fmla="*/ 112 h 132"/>
                <a:gd name="T30" fmla="*/ 102 w 130"/>
                <a:gd name="T31" fmla="*/ 120 h 132"/>
                <a:gd name="T32" fmla="*/ 92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20 w 130"/>
                <a:gd name="T47" fmla="*/ 112 h 132"/>
                <a:gd name="T48" fmla="*/ 12 w 130"/>
                <a:gd name="T49" fmla="*/ 104 h 132"/>
                <a:gd name="T50" fmla="*/ 6 w 130"/>
                <a:gd name="T51" fmla="*/ 92 h 132"/>
                <a:gd name="T52" fmla="*/ 2 w 130"/>
                <a:gd name="T53" fmla="*/ 80 h 132"/>
                <a:gd name="T54" fmla="*/ 0 w 130"/>
                <a:gd name="T55" fmla="*/ 66 h 132"/>
                <a:gd name="T56" fmla="*/ 0 w 130"/>
                <a:gd name="T57" fmla="*/ 66 h 132"/>
                <a:gd name="T58" fmla="*/ 2 w 130"/>
                <a:gd name="T59" fmla="*/ 54 h 132"/>
                <a:gd name="T60" fmla="*/ 6 w 130"/>
                <a:gd name="T61" fmla="*/ 40 h 132"/>
                <a:gd name="T62" fmla="*/ 12 w 130"/>
                <a:gd name="T63" fmla="*/ 30 h 132"/>
                <a:gd name="T64" fmla="*/ 20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2" y="6"/>
                  </a:lnTo>
                  <a:lnTo>
                    <a:pt x="102" y="12"/>
                  </a:lnTo>
                  <a:lnTo>
                    <a:pt x="112" y="20"/>
                  </a:lnTo>
                  <a:lnTo>
                    <a:pt x="120" y="30"/>
                  </a:lnTo>
                  <a:lnTo>
                    <a:pt x="126" y="40"/>
                  </a:lnTo>
                  <a:lnTo>
                    <a:pt x="130" y="54"/>
                  </a:lnTo>
                  <a:lnTo>
                    <a:pt x="130" y="66"/>
                  </a:lnTo>
                  <a:lnTo>
                    <a:pt x="130" y="66"/>
                  </a:lnTo>
                  <a:lnTo>
                    <a:pt x="130" y="80"/>
                  </a:lnTo>
                  <a:lnTo>
                    <a:pt x="126" y="92"/>
                  </a:lnTo>
                  <a:lnTo>
                    <a:pt x="120" y="104"/>
                  </a:lnTo>
                  <a:lnTo>
                    <a:pt x="112" y="112"/>
                  </a:lnTo>
                  <a:lnTo>
                    <a:pt x="102" y="120"/>
                  </a:lnTo>
                  <a:lnTo>
                    <a:pt x="92" y="126"/>
                  </a:lnTo>
                  <a:lnTo>
                    <a:pt x="78" y="130"/>
                  </a:lnTo>
                  <a:lnTo>
                    <a:pt x="66" y="132"/>
                  </a:lnTo>
                  <a:lnTo>
                    <a:pt x="66" y="132"/>
                  </a:lnTo>
                  <a:lnTo>
                    <a:pt x="52" y="130"/>
                  </a:lnTo>
                  <a:lnTo>
                    <a:pt x="40" y="126"/>
                  </a:lnTo>
                  <a:lnTo>
                    <a:pt x="28" y="120"/>
                  </a:lnTo>
                  <a:lnTo>
                    <a:pt x="20" y="112"/>
                  </a:lnTo>
                  <a:lnTo>
                    <a:pt x="12" y="104"/>
                  </a:lnTo>
                  <a:lnTo>
                    <a:pt x="6" y="92"/>
                  </a:lnTo>
                  <a:lnTo>
                    <a:pt x="2" y="80"/>
                  </a:lnTo>
                  <a:lnTo>
                    <a:pt x="0" y="66"/>
                  </a:lnTo>
                  <a:lnTo>
                    <a:pt x="0" y="66"/>
                  </a:lnTo>
                  <a:lnTo>
                    <a:pt x="2" y="54"/>
                  </a:lnTo>
                  <a:lnTo>
                    <a:pt x="6" y="40"/>
                  </a:lnTo>
                  <a:lnTo>
                    <a:pt x="12" y="30"/>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5" name="Freeform 168">
              <a:extLst>
                <a:ext uri="{FF2B5EF4-FFF2-40B4-BE49-F238E27FC236}">
                  <a16:creationId xmlns:a16="http://schemas.microsoft.com/office/drawing/2014/main" id="{3F35E860-CB3C-4458-8F7B-0B1127DE619F}"/>
                </a:ext>
              </a:extLst>
            </p:cNvPr>
            <p:cNvSpPr>
              <a:spLocks/>
            </p:cNvSpPr>
            <p:nvPr/>
          </p:nvSpPr>
          <p:spPr bwMode="auto">
            <a:xfrm>
              <a:off x="4483" y="4110"/>
              <a:ext cx="130" cy="132"/>
            </a:xfrm>
            <a:custGeom>
              <a:avLst/>
              <a:gdLst>
                <a:gd name="T0" fmla="*/ 66 w 130"/>
                <a:gd name="T1" fmla="*/ 0 h 132"/>
                <a:gd name="T2" fmla="*/ 66 w 130"/>
                <a:gd name="T3" fmla="*/ 0 h 132"/>
                <a:gd name="T4" fmla="*/ 78 w 130"/>
                <a:gd name="T5" fmla="*/ 2 h 132"/>
                <a:gd name="T6" fmla="*/ 92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4 h 132"/>
                <a:gd name="T18" fmla="*/ 130 w 130"/>
                <a:gd name="T19" fmla="*/ 66 h 132"/>
                <a:gd name="T20" fmla="*/ 130 w 130"/>
                <a:gd name="T21" fmla="*/ 66 h 132"/>
                <a:gd name="T22" fmla="*/ 130 w 130"/>
                <a:gd name="T23" fmla="*/ 80 h 132"/>
                <a:gd name="T24" fmla="*/ 126 w 130"/>
                <a:gd name="T25" fmla="*/ 92 h 132"/>
                <a:gd name="T26" fmla="*/ 120 w 130"/>
                <a:gd name="T27" fmla="*/ 104 h 132"/>
                <a:gd name="T28" fmla="*/ 112 w 130"/>
                <a:gd name="T29" fmla="*/ 112 h 132"/>
                <a:gd name="T30" fmla="*/ 102 w 130"/>
                <a:gd name="T31" fmla="*/ 120 h 132"/>
                <a:gd name="T32" fmla="*/ 92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20 w 130"/>
                <a:gd name="T47" fmla="*/ 112 h 132"/>
                <a:gd name="T48" fmla="*/ 12 w 130"/>
                <a:gd name="T49" fmla="*/ 104 h 132"/>
                <a:gd name="T50" fmla="*/ 6 w 130"/>
                <a:gd name="T51" fmla="*/ 92 h 132"/>
                <a:gd name="T52" fmla="*/ 2 w 130"/>
                <a:gd name="T53" fmla="*/ 80 h 132"/>
                <a:gd name="T54" fmla="*/ 0 w 130"/>
                <a:gd name="T55" fmla="*/ 66 h 132"/>
                <a:gd name="T56" fmla="*/ 0 w 130"/>
                <a:gd name="T57" fmla="*/ 66 h 132"/>
                <a:gd name="T58" fmla="*/ 2 w 130"/>
                <a:gd name="T59" fmla="*/ 54 h 132"/>
                <a:gd name="T60" fmla="*/ 6 w 130"/>
                <a:gd name="T61" fmla="*/ 40 h 132"/>
                <a:gd name="T62" fmla="*/ 12 w 130"/>
                <a:gd name="T63" fmla="*/ 30 h 132"/>
                <a:gd name="T64" fmla="*/ 20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2" y="6"/>
                  </a:lnTo>
                  <a:lnTo>
                    <a:pt x="102" y="12"/>
                  </a:lnTo>
                  <a:lnTo>
                    <a:pt x="112" y="20"/>
                  </a:lnTo>
                  <a:lnTo>
                    <a:pt x="120" y="30"/>
                  </a:lnTo>
                  <a:lnTo>
                    <a:pt x="126" y="40"/>
                  </a:lnTo>
                  <a:lnTo>
                    <a:pt x="130" y="54"/>
                  </a:lnTo>
                  <a:lnTo>
                    <a:pt x="130" y="66"/>
                  </a:lnTo>
                  <a:lnTo>
                    <a:pt x="130" y="66"/>
                  </a:lnTo>
                  <a:lnTo>
                    <a:pt x="130" y="80"/>
                  </a:lnTo>
                  <a:lnTo>
                    <a:pt x="126" y="92"/>
                  </a:lnTo>
                  <a:lnTo>
                    <a:pt x="120" y="104"/>
                  </a:lnTo>
                  <a:lnTo>
                    <a:pt x="112" y="112"/>
                  </a:lnTo>
                  <a:lnTo>
                    <a:pt x="102" y="120"/>
                  </a:lnTo>
                  <a:lnTo>
                    <a:pt x="92" y="126"/>
                  </a:lnTo>
                  <a:lnTo>
                    <a:pt x="78" y="130"/>
                  </a:lnTo>
                  <a:lnTo>
                    <a:pt x="66" y="132"/>
                  </a:lnTo>
                  <a:lnTo>
                    <a:pt x="66" y="132"/>
                  </a:lnTo>
                  <a:lnTo>
                    <a:pt x="52" y="130"/>
                  </a:lnTo>
                  <a:lnTo>
                    <a:pt x="40" y="126"/>
                  </a:lnTo>
                  <a:lnTo>
                    <a:pt x="28" y="120"/>
                  </a:lnTo>
                  <a:lnTo>
                    <a:pt x="20" y="112"/>
                  </a:lnTo>
                  <a:lnTo>
                    <a:pt x="12" y="104"/>
                  </a:lnTo>
                  <a:lnTo>
                    <a:pt x="6" y="92"/>
                  </a:lnTo>
                  <a:lnTo>
                    <a:pt x="2" y="80"/>
                  </a:lnTo>
                  <a:lnTo>
                    <a:pt x="0" y="66"/>
                  </a:lnTo>
                  <a:lnTo>
                    <a:pt x="0" y="66"/>
                  </a:lnTo>
                  <a:lnTo>
                    <a:pt x="2" y="54"/>
                  </a:lnTo>
                  <a:lnTo>
                    <a:pt x="6" y="40"/>
                  </a:lnTo>
                  <a:lnTo>
                    <a:pt x="12" y="30"/>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6" name="Freeform 169">
              <a:extLst>
                <a:ext uri="{FF2B5EF4-FFF2-40B4-BE49-F238E27FC236}">
                  <a16:creationId xmlns:a16="http://schemas.microsoft.com/office/drawing/2014/main" id="{6F08A8D4-18DB-413E-BEC5-0C48E3D2DF17}"/>
                </a:ext>
              </a:extLst>
            </p:cNvPr>
            <p:cNvSpPr>
              <a:spLocks/>
            </p:cNvSpPr>
            <p:nvPr/>
          </p:nvSpPr>
          <p:spPr bwMode="auto">
            <a:xfrm>
              <a:off x="4639" y="4110"/>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4 h 132"/>
                <a:gd name="T18" fmla="*/ 132 w 132"/>
                <a:gd name="T19" fmla="*/ 66 h 132"/>
                <a:gd name="T20" fmla="*/ 132 w 132"/>
                <a:gd name="T21" fmla="*/ 66 h 132"/>
                <a:gd name="T22" fmla="*/ 130 w 132"/>
                <a:gd name="T23" fmla="*/ 80 h 132"/>
                <a:gd name="T24" fmla="*/ 126 w 132"/>
                <a:gd name="T25" fmla="*/ 92 h 132"/>
                <a:gd name="T26" fmla="*/ 120 w 132"/>
                <a:gd name="T27" fmla="*/ 104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4 h 132"/>
                <a:gd name="T50" fmla="*/ 6 w 132"/>
                <a:gd name="T51" fmla="*/ 92 h 132"/>
                <a:gd name="T52" fmla="*/ 2 w 132"/>
                <a:gd name="T53" fmla="*/ 80 h 132"/>
                <a:gd name="T54" fmla="*/ 0 w 132"/>
                <a:gd name="T55" fmla="*/ 66 h 132"/>
                <a:gd name="T56" fmla="*/ 0 w 132"/>
                <a:gd name="T57" fmla="*/ 66 h 132"/>
                <a:gd name="T58" fmla="*/ 2 w 132"/>
                <a:gd name="T59" fmla="*/ 54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4"/>
                  </a:lnTo>
                  <a:lnTo>
                    <a:pt x="132" y="66"/>
                  </a:lnTo>
                  <a:lnTo>
                    <a:pt x="132" y="66"/>
                  </a:lnTo>
                  <a:lnTo>
                    <a:pt x="130" y="80"/>
                  </a:lnTo>
                  <a:lnTo>
                    <a:pt x="126" y="92"/>
                  </a:lnTo>
                  <a:lnTo>
                    <a:pt x="120" y="104"/>
                  </a:lnTo>
                  <a:lnTo>
                    <a:pt x="112" y="112"/>
                  </a:lnTo>
                  <a:lnTo>
                    <a:pt x="102" y="120"/>
                  </a:lnTo>
                  <a:lnTo>
                    <a:pt x="92" y="126"/>
                  </a:lnTo>
                  <a:lnTo>
                    <a:pt x="80" y="130"/>
                  </a:lnTo>
                  <a:lnTo>
                    <a:pt x="66" y="132"/>
                  </a:lnTo>
                  <a:lnTo>
                    <a:pt x="66" y="132"/>
                  </a:lnTo>
                  <a:lnTo>
                    <a:pt x="52" y="130"/>
                  </a:lnTo>
                  <a:lnTo>
                    <a:pt x="40" y="126"/>
                  </a:lnTo>
                  <a:lnTo>
                    <a:pt x="30" y="120"/>
                  </a:lnTo>
                  <a:lnTo>
                    <a:pt x="20" y="112"/>
                  </a:lnTo>
                  <a:lnTo>
                    <a:pt x="12" y="104"/>
                  </a:lnTo>
                  <a:lnTo>
                    <a:pt x="6" y="92"/>
                  </a:lnTo>
                  <a:lnTo>
                    <a:pt x="2" y="80"/>
                  </a:lnTo>
                  <a:lnTo>
                    <a:pt x="0" y="66"/>
                  </a:lnTo>
                  <a:lnTo>
                    <a:pt x="0" y="66"/>
                  </a:lnTo>
                  <a:lnTo>
                    <a:pt x="2" y="54"/>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7" name="Freeform 170">
              <a:extLst>
                <a:ext uri="{FF2B5EF4-FFF2-40B4-BE49-F238E27FC236}">
                  <a16:creationId xmlns:a16="http://schemas.microsoft.com/office/drawing/2014/main" id="{E5FE7B19-3FDB-494E-89B1-70A447207A52}"/>
                </a:ext>
              </a:extLst>
            </p:cNvPr>
            <p:cNvSpPr>
              <a:spLocks/>
            </p:cNvSpPr>
            <p:nvPr/>
          </p:nvSpPr>
          <p:spPr bwMode="auto">
            <a:xfrm>
              <a:off x="4639" y="4110"/>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4 h 132"/>
                <a:gd name="T18" fmla="*/ 132 w 132"/>
                <a:gd name="T19" fmla="*/ 66 h 132"/>
                <a:gd name="T20" fmla="*/ 132 w 132"/>
                <a:gd name="T21" fmla="*/ 66 h 132"/>
                <a:gd name="T22" fmla="*/ 130 w 132"/>
                <a:gd name="T23" fmla="*/ 80 h 132"/>
                <a:gd name="T24" fmla="*/ 126 w 132"/>
                <a:gd name="T25" fmla="*/ 92 h 132"/>
                <a:gd name="T26" fmla="*/ 120 w 132"/>
                <a:gd name="T27" fmla="*/ 104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4 h 132"/>
                <a:gd name="T50" fmla="*/ 6 w 132"/>
                <a:gd name="T51" fmla="*/ 92 h 132"/>
                <a:gd name="T52" fmla="*/ 2 w 132"/>
                <a:gd name="T53" fmla="*/ 80 h 132"/>
                <a:gd name="T54" fmla="*/ 0 w 132"/>
                <a:gd name="T55" fmla="*/ 66 h 132"/>
                <a:gd name="T56" fmla="*/ 0 w 132"/>
                <a:gd name="T57" fmla="*/ 66 h 132"/>
                <a:gd name="T58" fmla="*/ 2 w 132"/>
                <a:gd name="T59" fmla="*/ 54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4"/>
                  </a:lnTo>
                  <a:lnTo>
                    <a:pt x="132" y="66"/>
                  </a:lnTo>
                  <a:lnTo>
                    <a:pt x="132" y="66"/>
                  </a:lnTo>
                  <a:lnTo>
                    <a:pt x="130" y="80"/>
                  </a:lnTo>
                  <a:lnTo>
                    <a:pt x="126" y="92"/>
                  </a:lnTo>
                  <a:lnTo>
                    <a:pt x="120" y="104"/>
                  </a:lnTo>
                  <a:lnTo>
                    <a:pt x="112" y="112"/>
                  </a:lnTo>
                  <a:lnTo>
                    <a:pt x="102" y="120"/>
                  </a:lnTo>
                  <a:lnTo>
                    <a:pt x="92" y="126"/>
                  </a:lnTo>
                  <a:lnTo>
                    <a:pt x="80" y="130"/>
                  </a:lnTo>
                  <a:lnTo>
                    <a:pt x="66" y="132"/>
                  </a:lnTo>
                  <a:lnTo>
                    <a:pt x="66" y="132"/>
                  </a:lnTo>
                  <a:lnTo>
                    <a:pt x="52" y="130"/>
                  </a:lnTo>
                  <a:lnTo>
                    <a:pt x="40" y="126"/>
                  </a:lnTo>
                  <a:lnTo>
                    <a:pt x="30" y="120"/>
                  </a:lnTo>
                  <a:lnTo>
                    <a:pt x="20" y="112"/>
                  </a:lnTo>
                  <a:lnTo>
                    <a:pt x="12" y="104"/>
                  </a:lnTo>
                  <a:lnTo>
                    <a:pt x="6" y="92"/>
                  </a:lnTo>
                  <a:lnTo>
                    <a:pt x="2" y="80"/>
                  </a:lnTo>
                  <a:lnTo>
                    <a:pt x="0" y="66"/>
                  </a:lnTo>
                  <a:lnTo>
                    <a:pt x="0" y="66"/>
                  </a:lnTo>
                  <a:lnTo>
                    <a:pt x="2" y="54"/>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8" name="Freeform 171">
              <a:extLst>
                <a:ext uri="{FF2B5EF4-FFF2-40B4-BE49-F238E27FC236}">
                  <a16:creationId xmlns:a16="http://schemas.microsoft.com/office/drawing/2014/main" id="{45CE9A0D-D6B5-4656-9DD1-A1D9FE314226}"/>
                </a:ext>
              </a:extLst>
            </p:cNvPr>
            <p:cNvSpPr>
              <a:spLocks/>
            </p:cNvSpPr>
            <p:nvPr/>
          </p:nvSpPr>
          <p:spPr bwMode="auto">
            <a:xfrm>
              <a:off x="4014" y="3954"/>
              <a:ext cx="130" cy="132"/>
            </a:xfrm>
            <a:custGeom>
              <a:avLst/>
              <a:gdLst>
                <a:gd name="T0" fmla="*/ 64 w 130"/>
                <a:gd name="T1" fmla="*/ 0 h 132"/>
                <a:gd name="T2" fmla="*/ 64 w 130"/>
                <a:gd name="T3" fmla="*/ 0 h 132"/>
                <a:gd name="T4" fmla="*/ 78 w 130"/>
                <a:gd name="T5" fmla="*/ 2 h 132"/>
                <a:gd name="T6" fmla="*/ 90 w 130"/>
                <a:gd name="T7" fmla="*/ 6 h 132"/>
                <a:gd name="T8" fmla="*/ 102 w 130"/>
                <a:gd name="T9" fmla="*/ 12 h 132"/>
                <a:gd name="T10" fmla="*/ 110 w 130"/>
                <a:gd name="T11" fmla="*/ 20 h 132"/>
                <a:gd name="T12" fmla="*/ 118 w 130"/>
                <a:gd name="T13" fmla="*/ 30 h 132"/>
                <a:gd name="T14" fmla="*/ 124 w 130"/>
                <a:gd name="T15" fmla="*/ 40 h 132"/>
                <a:gd name="T16" fmla="*/ 128 w 130"/>
                <a:gd name="T17" fmla="*/ 52 h 132"/>
                <a:gd name="T18" fmla="*/ 130 w 130"/>
                <a:gd name="T19" fmla="*/ 66 h 132"/>
                <a:gd name="T20" fmla="*/ 130 w 130"/>
                <a:gd name="T21" fmla="*/ 66 h 132"/>
                <a:gd name="T22" fmla="*/ 128 w 130"/>
                <a:gd name="T23" fmla="*/ 80 h 132"/>
                <a:gd name="T24" fmla="*/ 124 w 130"/>
                <a:gd name="T25" fmla="*/ 92 h 132"/>
                <a:gd name="T26" fmla="*/ 118 w 130"/>
                <a:gd name="T27" fmla="*/ 102 h 132"/>
                <a:gd name="T28" fmla="*/ 110 w 130"/>
                <a:gd name="T29" fmla="*/ 112 h 132"/>
                <a:gd name="T30" fmla="*/ 102 w 130"/>
                <a:gd name="T31" fmla="*/ 120 h 132"/>
                <a:gd name="T32" fmla="*/ 90 w 130"/>
                <a:gd name="T33" fmla="*/ 126 h 132"/>
                <a:gd name="T34" fmla="*/ 78 w 130"/>
                <a:gd name="T35" fmla="*/ 130 h 132"/>
                <a:gd name="T36" fmla="*/ 64 w 130"/>
                <a:gd name="T37" fmla="*/ 132 h 132"/>
                <a:gd name="T38" fmla="*/ 64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2 h 132"/>
                <a:gd name="T50" fmla="*/ 4 w 130"/>
                <a:gd name="T51" fmla="*/ 92 h 132"/>
                <a:gd name="T52" fmla="*/ 0 w 130"/>
                <a:gd name="T53" fmla="*/ 80 h 132"/>
                <a:gd name="T54" fmla="*/ 0 w 130"/>
                <a:gd name="T55" fmla="*/ 66 h 132"/>
                <a:gd name="T56" fmla="*/ 0 w 130"/>
                <a:gd name="T57" fmla="*/ 66 h 132"/>
                <a:gd name="T58" fmla="*/ 0 w 130"/>
                <a:gd name="T59" fmla="*/ 52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4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80"/>
                  </a:lnTo>
                  <a:lnTo>
                    <a:pt x="124" y="92"/>
                  </a:lnTo>
                  <a:lnTo>
                    <a:pt x="118" y="102"/>
                  </a:lnTo>
                  <a:lnTo>
                    <a:pt x="110" y="112"/>
                  </a:lnTo>
                  <a:lnTo>
                    <a:pt x="102" y="120"/>
                  </a:lnTo>
                  <a:lnTo>
                    <a:pt x="90" y="126"/>
                  </a:lnTo>
                  <a:lnTo>
                    <a:pt x="78" y="130"/>
                  </a:lnTo>
                  <a:lnTo>
                    <a:pt x="64" y="132"/>
                  </a:lnTo>
                  <a:lnTo>
                    <a:pt x="64" y="132"/>
                  </a:lnTo>
                  <a:lnTo>
                    <a:pt x="52" y="130"/>
                  </a:lnTo>
                  <a:lnTo>
                    <a:pt x="40" y="126"/>
                  </a:lnTo>
                  <a:lnTo>
                    <a:pt x="28" y="120"/>
                  </a:lnTo>
                  <a:lnTo>
                    <a:pt x="18" y="112"/>
                  </a:lnTo>
                  <a:lnTo>
                    <a:pt x="10" y="102"/>
                  </a:lnTo>
                  <a:lnTo>
                    <a:pt x="4" y="92"/>
                  </a:lnTo>
                  <a:lnTo>
                    <a:pt x="0" y="80"/>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9" name="Freeform 172">
              <a:extLst>
                <a:ext uri="{FF2B5EF4-FFF2-40B4-BE49-F238E27FC236}">
                  <a16:creationId xmlns:a16="http://schemas.microsoft.com/office/drawing/2014/main" id="{4B97A545-85FD-4E09-8430-8C08CF7BA23B}"/>
                </a:ext>
              </a:extLst>
            </p:cNvPr>
            <p:cNvSpPr>
              <a:spLocks/>
            </p:cNvSpPr>
            <p:nvPr/>
          </p:nvSpPr>
          <p:spPr bwMode="auto">
            <a:xfrm>
              <a:off x="4014" y="3954"/>
              <a:ext cx="130" cy="132"/>
            </a:xfrm>
            <a:custGeom>
              <a:avLst/>
              <a:gdLst>
                <a:gd name="T0" fmla="*/ 64 w 130"/>
                <a:gd name="T1" fmla="*/ 0 h 132"/>
                <a:gd name="T2" fmla="*/ 64 w 130"/>
                <a:gd name="T3" fmla="*/ 0 h 132"/>
                <a:gd name="T4" fmla="*/ 78 w 130"/>
                <a:gd name="T5" fmla="*/ 2 h 132"/>
                <a:gd name="T6" fmla="*/ 90 w 130"/>
                <a:gd name="T7" fmla="*/ 6 h 132"/>
                <a:gd name="T8" fmla="*/ 102 w 130"/>
                <a:gd name="T9" fmla="*/ 12 h 132"/>
                <a:gd name="T10" fmla="*/ 110 w 130"/>
                <a:gd name="T11" fmla="*/ 20 h 132"/>
                <a:gd name="T12" fmla="*/ 118 w 130"/>
                <a:gd name="T13" fmla="*/ 30 h 132"/>
                <a:gd name="T14" fmla="*/ 124 w 130"/>
                <a:gd name="T15" fmla="*/ 40 h 132"/>
                <a:gd name="T16" fmla="*/ 128 w 130"/>
                <a:gd name="T17" fmla="*/ 52 h 132"/>
                <a:gd name="T18" fmla="*/ 130 w 130"/>
                <a:gd name="T19" fmla="*/ 66 h 132"/>
                <a:gd name="T20" fmla="*/ 130 w 130"/>
                <a:gd name="T21" fmla="*/ 66 h 132"/>
                <a:gd name="T22" fmla="*/ 128 w 130"/>
                <a:gd name="T23" fmla="*/ 80 h 132"/>
                <a:gd name="T24" fmla="*/ 124 w 130"/>
                <a:gd name="T25" fmla="*/ 92 h 132"/>
                <a:gd name="T26" fmla="*/ 118 w 130"/>
                <a:gd name="T27" fmla="*/ 102 h 132"/>
                <a:gd name="T28" fmla="*/ 110 w 130"/>
                <a:gd name="T29" fmla="*/ 112 h 132"/>
                <a:gd name="T30" fmla="*/ 102 w 130"/>
                <a:gd name="T31" fmla="*/ 120 h 132"/>
                <a:gd name="T32" fmla="*/ 90 w 130"/>
                <a:gd name="T33" fmla="*/ 126 h 132"/>
                <a:gd name="T34" fmla="*/ 78 w 130"/>
                <a:gd name="T35" fmla="*/ 130 h 132"/>
                <a:gd name="T36" fmla="*/ 64 w 130"/>
                <a:gd name="T37" fmla="*/ 132 h 132"/>
                <a:gd name="T38" fmla="*/ 64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2 h 132"/>
                <a:gd name="T50" fmla="*/ 4 w 130"/>
                <a:gd name="T51" fmla="*/ 92 h 132"/>
                <a:gd name="T52" fmla="*/ 0 w 130"/>
                <a:gd name="T53" fmla="*/ 80 h 132"/>
                <a:gd name="T54" fmla="*/ 0 w 130"/>
                <a:gd name="T55" fmla="*/ 66 h 132"/>
                <a:gd name="T56" fmla="*/ 0 w 130"/>
                <a:gd name="T57" fmla="*/ 66 h 132"/>
                <a:gd name="T58" fmla="*/ 0 w 130"/>
                <a:gd name="T59" fmla="*/ 52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4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80"/>
                  </a:lnTo>
                  <a:lnTo>
                    <a:pt x="124" y="92"/>
                  </a:lnTo>
                  <a:lnTo>
                    <a:pt x="118" y="102"/>
                  </a:lnTo>
                  <a:lnTo>
                    <a:pt x="110" y="112"/>
                  </a:lnTo>
                  <a:lnTo>
                    <a:pt x="102" y="120"/>
                  </a:lnTo>
                  <a:lnTo>
                    <a:pt x="90" y="126"/>
                  </a:lnTo>
                  <a:lnTo>
                    <a:pt x="78" y="130"/>
                  </a:lnTo>
                  <a:lnTo>
                    <a:pt x="64" y="132"/>
                  </a:lnTo>
                  <a:lnTo>
                    <a:pt x="64" y="132"/>
                  </a:lnTo>
                  <a:lnTo>
                    <a:pt x="52" y="130"/>
                  </a:lnTo>
                  <a:lnTo>
                    <a:pt x="40" y="126"/>
                  </a:lnTo>
                  <a:lnTo>
                    <a:pt x="28" y="120"/>
                  </a:lnTo>
                  <a:lnTo>
                    <a:pt x="18" y="112"/>
                  </a:lnTo>
                  <a:lnTo>
                    <a:pt x="10" y="102"/>
                  </a:lnTo>
                  <a:lnTo>
                    <a:pt x="4" y="92"/>
                  </a:lnTo>
                  <a:lnTo>
                    <a:pt x="0" y="80"/>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0" name="Freeform 173">
              <a:extLst>
                <a:ext uri="{FF2B5EF4-FFF2-40B4-BE49-F238E27FC236}">
                  <a16:creationId xmlns:a16="http://schemas.microsoft.com/office/drawing/2014/main" id="{A68E3DC6-DBAC-4FFF-BBC1-72A799CBAD09}"/>
                </a:ext>
              </a:extLst>
            </p:cNvPr>
            <p:cNvSpPr>
              <a:spLocks/>
            </p:cNvSpPr>
            <p:nvPr/>
          </p:nvSpPr>
          <p:spPr bwMode="auto">
            <a:xfrm>
              <a:off x="3856" y="3954"/>
              <a:ext cx="132" cy="130"/>
            </a:xfrm>
            <a:custGeom>
              <a:avLst/>
              <a:gdLst>
                <a:gd name="T0" fmla="*/ 66 w 132"/>
                <a:gd name="T1" fmla="*/ 0 h 130"/>
                <a:gd name="T2" fmla="*/ 66 w 132"/>
                <a:gd name="T3" fmla="*/ 0 h 130"/>
                <a:gd name="T4" fmla="*/ 80 w 132"/>
                <a:gd name="T5" fmla="*/ 0 h 130"/>
                <a:gd name="T6" fmla="*/ 92 w 132"/>
                <a:gd name="T7" fmla="*/ 4 h 130"/>
                <a:gd name="T8" fmla="*/ 104 w 132"/>
                <a:gd name="T9" fmla="*/ 10 h 130"/>
                <a:gd name="T10" fmla="*/ 112 w 132"/>
                <a:gd name="T11" fmla="*/ 18 h 130"/>
                <a:gd name="T12" fmla="*/ 120 w 132"/>
                <a:gd name="T13" fmla="*/ 28 h 130"/>
                <a:gd name="T14" fmla="*/ 126 w 132"/>
                <a:gd name="T15" fmla="*/ 40 h 130"/>
                <a:gd name="T16" fmla="*/ 130 w 132"/>
                <a:gd name="T17" fmla="*/ 52 h 130"/>
                <a:gd name="T18" fmla="*/ 132 w 132"/>
                <a:gd name="T19" fmla="*/ 64 h 130"/>
                <a:gd name="T20" fmla="*/ 132 w 132"/>
                <a:gd name="T21" fmla="*/ 64 h 130"/>
                <a:gd name="T22" fmla="*/ 130 w 132"/>
                <a:gd name="T23" fmla="*/ 78 h 130"/>
                <a:gd name="T24" fmla="*/ 126 w 132"/>
                <a:gd name="T25" fmla="*/ 90 h 130"/>
                <a:gd name="T26" fmla="*/ 120 w 132"/>
                <a:gd name="T27" fmla="*/ 102 h 130"/>
                <a:gd name="T28" fmla="*/ 112 w 132"/>
                <a:gd name="T29" fmla="*/ 110 h 130"/>
                <a:gd name="T30" fmla="*/ 104 w 132"/>
                <a:gd name="T31" fmla="*/ 118 h 130"/>
                <a:gd name="T32" fmla="*/ 92 w 132"/>
                <a:gd name="T33" fmla="*/ 124 h 130"/>
                <a:gd name="T34" fmla="*/ 80 w 132"/>
                <a:gd name="T35" fmla="*/ 128 h 130"/>
                <a:gd name="T36" fmla="*/ 66 w 132"/>
                <a:gd name="T37" fmla="*/ 130 h 130"/>
                <a:gd name="T38" fmla="*/ 66 w 132"/>
                <a:gd name="T39" fmla="*/ 130 h 130"/>
                <a:gd name="T40" fmla="*/ 54 w 132"/>
                <a:gd name="T41" fmla="*/ 128 h 130"/>
                <a:gd name="T42" fmla="*/ 40 w 132"/>
                <a:gd name="T43" fmla="*/ 124 h 130"/>
                <a:gd name="T44" fmla="*/ 30 w 132"/>
                <a:gd name="T45" fmla="*/ 118 h 130"/>
                <a:gd name="T46" fmla="*/ 20 w 132"/>
                <a:gd name="T47" fmla="*/ 110 h 130"/>
                <a:gd name="T48" fmla="*/ 12 w 132"/>
                <a:gd name="T49" fmla="*/ 102 h 130"/>
                <a:gd name="T50" fmla="*/ 6 w 132"/>
                <a:gd name="T51" fmla="*/ 90 h 130"/>
                <a:gd name="T52" fmla="*/ 2 w 132"/>
                <a:gd name="T53" fmla="*/ 78 h 130"/>
                <a:gd name="T54" fmla="*/ 0 w 132"/>
                <a:gd name="T55" fmla="*/ 64 h 130"/>
                <a:gd name="T56" fmla="*/ 0 w 132"/>
                <a:gd name="T57" fmla="*/ 64 h 130"/>
                <a:gd name="T58" fmla="*/ 2 w 132"/>
                <a:gd name="T59" fmla="*/ 52 h 130"/>
                <a:gd name="T60" fmla="*/ 6 w 132"/>
                <a:gd name="T61" fmla="*/ 40 h 130"/>
                <a:gd name="T62" fmla="*/ 12 w 132"/>
                <a:gd name="T63" fmla="*/ 28 h 130"/>
                <a:gd name="T64" fmla="*/ 20 w 132"/>
                <a:gd name="T65" fmla="*/ 18 h 130"/>
                <a:gd name="T66" fmla="*/ 30 w 132"/>
                <a:gd name="T67" fmla="*/ 10 h 130"/>
                <a:gd name="T68" fmla="*/ 40 w 132"/>
                <a:gd name="T69" fmla="*/ 4 h 130"/>
                <a:gd name="T70" fmla="*/ 54 w 132"/>
                <a:gd name="T71" fmla="*/ 0 h 130"/>
                <a:gd name="T72" fmla="*/ 66 w 132"/>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0">
                  <a:moveTo>
                    <a:pt x="66" y="0"/>
                  </a:moveTo>
                  <a:lnTo>
                    <a:pt x="66" y="0"/>
                  </a:lnTo>
                  <a:lnTo>
                    <a:pt x="80" y="0"/>
                  </a:lnTo>
                  <a:lnTo>
                    <a:pt x="92" y="4"/>
                  </a:lnTo>
                  <a:lnTo>
                    <a:pt x="104" y="10"/>
                  </a:lnTo>
                  <a:lnTo>
                    <a:pt x="112" y="18"/>
                  </a:lnTo>
                  <a:lnTo>
                    <a:pt x="120" y="28"/>
                  </a:lnTo>
                  <a:lnTo>
                    <a:pt x="126" y="40"/>
                  </a:lnTo>
                  <a:lnTo>
                    <a:pt x="130" y="52"/>
                  </a:lnTo>
                  <a:lnTo>
                    <a:pt x="132" y="64"/>
                  </a:lnTo>
                  <a:lnTo>
                    <a:pt x="132" y="64"/>
                  </a:lnTo>
                  <a:lnTo>
                    <a:pt x="130" y="78"/>
                  </a:lnTo>
                  <a:lnTo>
                    <a:pt x="126" y="90"/>
                  </a:lnTo>
                  <a:lnTo>
                    <a:pt x="120" y="102"/>
                  </a:lnTo>
                  <a:lnTo>
                    <a:pt x="112" y="110"/>
                  </a:lnTo>
                  <a:lnTo>
                    <a:pt x="104" y="118"/>
                  </a:lnTo>
                  <a:lnTo>
                    <a:pt x="92" y="124"/>
                  </a:lnTo>
                  <a:lnTo>
                    <a:pt x="80" y="128"/>
                  </a:lnTo>
                  <a:lnTo>
                    <a:pt x="66" y="130"/>
                  </a:lnTo>
                  <a:lnTo>
                    <a:pt x="66" y="130"/>
                  </a:lnTo>
                  <a:lnTo>
                    <a:pt x="54"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4"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1" name="Freeform 174">
              <a:extLst>
                <a:ext uri="{FF2B5EF4-FFF2-40B4-BE49-F238E27FC236}">
                  <a16:creationId xmlns:a16="http://schemas.microsoft.com/office/drawing/2014/main" id="{A52DD4F3-7B1A-48E0-B2B1-AF66793FE1E4}"/>
                </a:ext>
              </a:extLst>
            </p:cNvPr>
            <p:cNvSpPr>
              <a:spLocks/>
            </p:cNvSpPr>
            <p:nvPr/>
          </p:nvSpPr>
          <p:spPr bwMode="auto">
            <a:xfrm>
              <a:off x="3856" y="3954"/>
              <a:ext cx="132" cy="130"/>
            </a:xfrm>
            <a:custGeom>
              <a:avLst/>
              <a:gdLst>
                <a:gd name="T0" fmla="*/ 66 w 132"/>
                <a:gd name="T1" fmla="*/ 0 h 130"/>
                <a:gd name="T2" fmla="*/ 66 w 132"/>
                <a:gd name="T3" fmla="*/ 0 h 130"/>
                <a:gd name="T4" fmla="*/ 80 w 132"/>
                <a:gd name="T5" fmla="*/ 0 h 130"/>
                <a:gd name="T6" fmla="*/ 92 w 132"/>
                <a:gd name="T7" fmla="*/ 4 h 130"/>
                <a:gd name="T8" fmla="*/ 104 w 132"/>
                <a:gd name="T9" fmla="*/ 10 h 130"/>
                <a:gd name="T10" fmla="*/ 112 w 132"/>
                <a:gd name="T11" fmla="*/ 18 h 130"/>
                <a:gd name="T12" fmla="*/ 120 w 132"/>
                <a:gd name="T13" fmla="*/ 28 h 130"/>
                <a:gd name="T14" fmla="*/ 126 w 132"/>
                <a:gd name="T15" fmla="*/ 40 h 130"/>
                <a:gd name="T16" fmla="*/ 130 w 132"/>
                <a:gd name="T17" fmla="*/ 52 h 130"/>
                <a:gd name="T18" fmla="*/ 132 w 132"/>
                <a:gd name="T19" fmla="*/ 64 h 130"/>
                <a:gd name="T20" fmla="*/ 132 w 132"/>
                <a:gd name="T21" fmla="*/ 64 h 130"/>
                <a:gd name="T22" fmla="*/ 130 w 132"/>
                <a:gd name="T23" fmla="*/ 78 h 130"/>
                <a:gd name="T24" fmla="*/ 126 w 132"/>
                <a:gd name="T25" fmla="*/ 90 h 130"/>
                <a:gd name="T26" fmla="*/ 120 w 132"/>
                <a:gd name="T27" fmla="*/ 102 h 130"/>
                <a:gd name="T28" fmla="*/ 112 w 132"/>
                <a:gd name="T29" fmla="*/ 110 h 130"/>
                <a:gd name="T30" fmla="*/ 104 w 132"/>
                <a:gd name="T31" fmla="*/ 118 h 130"/>
                <a:gd name="T32" fmla="*/ 92 w 132"/>
                <a:gd name="T33" fmla="*/ 124 h 130"/>
                <a:gd name="T34" fmla="*/ 80 w 132"/>
                <a:gd name="T35" fmla="*/ 128 h 130"/>
                <a:gd name="T36" fmla="*/ 66 w 132"/>
                <a:gd name="T37" fmla="*/ 130 h 130"/>
                <a:gd name="T38" fmla="*/ 66 w 132"/>
                <a:gd name="T39" fmla="*/ 130 h 130"/>
                <a:gd name="T40" fmla="*/ 54 w 132"/>
                <a:gd name="T41" fmla="*/ 128 h 130"/>
                <a:gd name="T42" fmla="*/ 40 w 132"/>
                <a:gd name="T43" fmla="*/ 124 h 130"/>
                <a:gd name="T44" fmla="*/ 30 w 132"/>
                <a:gd name="T45" fmla="*/ 118 h 130"/>
                <a:gd name="T46" fmla="*/ 20 w 132"/>
                <a:gd name="T47" fmla="*/ 110 h 130"/>
                <a:gd name="T48" fmla="*/ 12 w 132"/>
                <a:gd name="T49" fmla="*/ 102 h 130"/>
                <a:gd name="T50" fmla="*/ 6 w 132"/>
                <a:gd name="T51" fmla="*/ 90 h 130"/>
                <a:gd name="T52" fmla="*/ 2 w 132"/>
                <a:gd name="T53" fmla="*/ 78 h 130"/>
                <a:gd name="T54" fmla="*/ 0 w 132"/>
                <a:gd name="T55" fmla="*/ 64 h 130"/>
                <a:gd name="T56" fmla="*/ 0 w 132"/>
                <a:gd name="T57" fmla="*/ 64 h 130"/>
                <a:gd name="T58" fmla="*/ 2 w 132"/>
                <a:gd name="T59" fmla="*/ 52 h 130"/>
                <a:gd name="T60" fmla="*/ 6 w 132"/>
                <a:gd name="T61" fmla="*/ 40 h 130"/>
                <a:gd name="T62" fmla="*/ 12 w 132"/>
                <a:gd name="T63" fmla="*/ 28 h 130"/>
                <a:gd name="T64" fmla="*/ 20 w 132"/>
                <a:gd name="T65" fmla="*/ 18 h 130"/>
                <a:gd name="T66" fmla="*/ 30 w 132"/>
                <a:gd name="T67" fmla="*/ 10 h 130"/>
                <a:gd name="T68" fmla="*/ 40 w 132"/>
                <a:gd name="T69" fmla="*/ 4 h 130"/>
                <a:gd name="T70" fmla="*/ 54 w 132"/>
                <a:gd name="T71" fmla="*/ 0 h 130"/>
                <a:gd name="T72" fmla="*/ 66 w 132"/>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0">
                  <a:moveTo>
                    <a:pt x="66" y="0"/>
                  </a:moveTo>
                  <a:lnTo>
                    <a:pt x="66" y="0"/>
                  </a:lnTo>
                  <a:lnTo>
                    <a:pt x="80" y="0"/>
                  </a:lnTo>
                  <a:lnTo>
                    <a:pt x="92" y="4"/>
                  </a:lnTo>
                  <a:lnTo>
                    <a:pt x="104" y="10"/>
                  </a:lnTo>
                  <a:lnTo>
                    <a:pt x="112" y="18"/>
                  </a:lnTo>
                  <a:lnTo>
                    <a:pt x="120" y="28"/>
                  </a:lnTo>
                  <a:lnTo>
                    <a:pt x="126" y="40"/>
                  </a:lnTo>
                  <a:lnTo>
                    <a:pt x="130" y="52"/>
                  </a:lnTo>
                  <a:lnTo>
                    <a:pt x="132" y="64"/>
                  </a:lnTo>
                  <a:lnTo>
                    <a:pt x="132" y="64"/>
                  </a:lnTo>
                  <a:lnTo>
                    <a:pt x="130" y="78"/>
                  </a:lnTo>
                  <a:lnTo>
                    <a:pt x="126" y="90"/>
                  </a:lnTo>
                  <a:lnTo>
                    <a:pt x="120" y="102"/>
                  </a:lnTo>
                  <a:lnTo>
                    <a:pt x="112" y="110"/>
                  </a:lnTo>
                  <a:lnTo>
                    <a:pt x="104" y="118"/>
                  </a:lnTo>
                  <a:lnTo>
                    <a:pt x="92" y="124"/>
                  </a:lnTo>
                  <a:lnTo>
                    <a:pt x="80" y="128"/>
                  </a:lnTo>
                  <a:lnTo>
                    <a:pt x="66" y="130"/>
                  </a:lnTo>
                  <a:lnTo>
                    <a:pt x="66" y="130"/>
                  </a:lnTo>
                  <a:lnTo>
                    <a:pt x="54"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4"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2" name="Freeform 175">
              <a:extLst>
                <a:ext uri="{FF2B5EF4-FFF2-40B4-BE49-F238E27FC236}">
                  <a16:creationId xmlns:a16="http://schemas.microsoft.com/office/drawing/2014/main" id="{496028CE-E6D3-4B19-8752-C931136B0A80}"/>
                </a:ext>
              </a:extLst>
            </p:cNvPr>
            <p:cNvSpPr>
              <a:spLocks/>
            </p:cNvSpPr>
            <p:nvPr/>
          </p:nvSpPr>
          <p:spPr bwMode="auto">
            <a:xfrm>
              <a:off x="4170" y="3954"/>
              <a:ext cx="131" cy="132"/>
            </a:xfrm>
            <a:custGeom>
              <a:avLst/>
              <a:gdLst>
                <a:gd name="T0" fmla="*/ 64 w 131"/>
                <a:gd name="T1" fmla="*/ 0 h 132"/>
                <a:gd name="T2" fmla="*/ 64 w 131"/>
                <a:gd name="T3" fmla="*/ 0 h 132"/>
                <a:gd name="T4" fmla="*/ 78 w 131"/>
                <a:gd name="T5" fmla="*/ 2 h 132"/>
                <a:gd name="T6" fmla="*/ 90 w 131"/>
                <a:gd name="T7" fmla="*/ 6 h 132"/>
                <a:gd name="T8" fmla="*/ 102 w 131"/>
                <a:gd name="T9" fmla="*/ 12 h 132"/>
                <a:gd name="T10" fmla="*/ 113 w 131"/>
                <a:gd name="T11" fmla="*/ 20 h 132"/>
                <a:gd name="T12" fmla="*/ 121 w 131"/>
                <a:gd name="T13" fmla="*/ 30 h 132"/>
                <a:gd name="T14" fmla="*/ 127 w 131"/>
                <a:gd name="T15" fmla="*/ 40 h 132"/>
                <a:gd name="T16" fmla="*/ 131 w 131"/>
                <a:gd name="T17" fmla="*/ 52 h 132"/>
                <a:gd name="T18" fmla="*/ 131 w 131"/>
                <a:gd name="T19" fmla="*/ 66 h 132"/>
                <a:gd name="T20" fmla="*/ 131 w 131"/>
                <a:gd name="T21" fmla="*/ 66 h 132"/>
                <a:gd name="T22" fmla="*/ 131 w 131"/>
                <a:gd name="T23" fmla="*/ 80 h 132"/>
                <a:gd name="T24" fmla="*/ 127 w 131"/>
                <a:gd name="T25" fmla="*/ 92 h 132"/>
                <a:gd name="T26" fmla="*/ 121 w 131"/>
                <a:gd name="T27" fmla="*/ 102 h 132"/>
                <a:gd name="T28" fmla="*/ 113 w 131"/>
                <a:gd name="T29" fmla="*/ 112 h 132"/>
                <a:gd name="T30" fmla="*/ 102 w 131"/>
                <a:gd name="T31" fmla="*/ 120 h 132"/>
                <a:gd name="T32" fmla="*/ 90 w 131"/>
                <a:gd name="T33" fmla="*/ 126 h 132"/>
                <a:gd name="T34" fmla="*/ 78 w 131"/>
                <a:gd name="T35" fmla="*/ 130 h 132"/>
                <a:gd name="T36" fmla="*/ 64 w 131"/>
                <a:gd name="T37" fmla="*/ 132 h 132"/>
                <a:gd name="T38" fmla="*/ 64 w 131"/>
                <a:gd name="T39" fmla="*/ 132 h 132"/>
                <a:gd name="T40" fmla="*/ 52 w 131"/>
                <a:gd name="T41" fmla="*/ 130 h 132"/>
                <a:gd name="T42" fmla="*/ 40 w 131"/>
                <a:gd name="T43" fmla="*/ 126 h 132"/>
                <a:gd name="T44" fmla="*/ 28 w 131"/>
                <a:gd name="T45" fmla="*/ 120 h 132"/>
                <a:gd name="T46" fmla="*/ 18 w 131"/>
                <a:gd name="T47" fmla="*/ 112 h 132"/>
                <a:gd name="T48" fmla="*/ 10 w 131"/>
                <a:gd name="T49" fmla="*/ 102 h 132"/>
                <a:gd name="T50" fmla="*/ 4 w 131"/>
                <a:gd name="T51" fmla="*/ 92 h 132"/>
                <a:gd name="T52" fmla="*/ 0 w 131"/>
                <a:gd name="T53" fmla="*/ 80 h 132"/>
                <a:gd name="T54" fmla="*/ 0 w 131"/>
                <a:gd name="T55" fmla="*/ 66 h 132"/>
                <a:gd name="T56" fmla="*/ 0 w 131"/>
                <a:gd name="T57" fmla="*/ 66 h 132"/>
                <a:gd name="T58" fmla="*/ 0 w 131"/>
                <a:gd name="T59" fmla="*/ 52 h 132"/>
                <a:gd name="T60" fmla="*/ 4 w 131"/>
                <a:gd name="T61" fmla="*/ 40 h 132"/>
                <a:gd name="T62" fmla="*/ 10 w 131"/>
                <a:gd name="T63" fmla="*/ 30 h 132"/>
                <a:gd name="T64" fmla="*/ 18 w 131"/>
                <a:gd name="T65" fmla="*/ 20 h 132"/>
                <a:gd name="T66" fmla="*/ 28 w 131"/>
                <a:gd name="T67" fmla="*/ 12 h 132"/>
                <a:gd name="T68" fmla="*/ 40 w 131"/>
                <a:gd name="T69" fmla="*/ 6 h 132"/>
                <a:gd name="T70" fmla="*/ 52 w 131"/>
                <a:gd name="T71" fmla="*/ 2 h 132"/>
                <a:gd name="T72" fmla="*/ 64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4" y="0"/>
                  </a:moveTo>
                  <a:lnTo>
                    <a:pt x="64" y="0"/>
                  </a:lnTo>
                  <a:lnTo>
                    <a:pt x="78" y="2"/>
                  </a:lnTo>
                  <a:lnTo>
                    <a:pt x="90" y="6"/>
                  </a:lnTo>
                  <a:lnTo>
                    <a:pt x="102" y="12"/>
                  </a:lnTo>
                  <a:lnTo>
                    <a:pt x="113" y="20"/>
                  </a:lnTo>
                  <a:lnTo>
                    <a:pt x="121" y="30"/>
                  </a:lnTo>
                  <a:lnTo>
                    <a:pt x="127" y="40"/>
                  </a:lnTo>
                  <a:lnTo>
                    <a:pt x="131" y="52"/>
                  </a:lnTo>
                  <a:lnTo>
                    <a:pt x="131" y="66"/>
                  </a:lnTo>
                  <a:lnTo>
                    <a:pt x="131" y="66"/>
                  </a:lnTo>
                  <a:lnTo>
                    <a:pt x="131" y="80"/>
                  </a:lnTo>
                  <a:lnTo>
                    <a:pt x="127" y="92"/>
                  </a:lnTo>
                  <a:lnTo>
                    <a:pt x="121" y="102"/>
                  </a:lnTo>
                  <a:lnTo>
                    <a:pt x="113" y="112"/>
                  </a:lnTo>
                  <a:lnTo>
                    <a:pt x="102" y="120"/>
                  </a:lnTo>
                  <a:lnTo>
                    <a:pt x="90" y="126"/>
                  </a:lnTo>
                  <a:lnTo>
                    <a:pt x="78" y="130"/>
                  </a:lnTo>
                  <a:lnTo>
                    <a:pt x="64" y="132"/>
                  </a:lnTo>
                  <a:lnTo>
                    <a:pt x="64" y="132"/>
                  </a:lnTo>
                  <a:lnTo>
                    <a:pt x="52" y="130"/>
                  </a:lnTo>
                  <a:lnTo>
                    <a:pt x="40" y="126"/>
                  </a:lnTo>
                  <a:lnTo>
                    <a:pt x="28" y="120"/>
                  </a:lnTo>
                  <a:lnTo>
                    <a:pt x="18" y="112"/>
                  </a:lnTo>
                  <a:lnTo>
                    <a:pt x="10" y="102"/>
                  </a:lnTo>
                  <a:lnTo>
                    <a:pt x="4" y="92"/>
                  </a:lnTo>
                  <a:lnTo>
                    <a:pt x="0" y="80"/>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3" name="Freeform 176">
              <a:extLst>
                <a:ext uri="{FF2B5EF4-FFF2-40B4-BE49-F238E27FC236}">
                  <a16:creationId xmlns:a16="http://schemas.microsoft.com/office/drawing/2014/main" id="{12AF6F5A-9E54-463D-970A-AAE608481C80}"/>
                </a:ext>
              </a:extLst>
            </p:cNvPr>
            <p:cNvSpPr>
              <a:spLocks/>
            </p:cNvSpPr>
            <p:nvPr/>
          </p:nvSpPr>
          <p:spPr bwMode="auto">
            <a:xfrm>
              <a:off x="4170" y="3954"/>
              <a:ext cx="131" cy="132"/>
            </a:xfrm>
            <a:custGeom>
              <a:avLst/>
              <a:gdLst>
                <a:gd name="T0" fmla="*/ 64 w 131"/>
                <a:gd name="T1" fmla="*/ 0 h 132"/>
                <a:gd name="T2" fmla="*/ 64 w 131"/>
                <a:gd name="T3" fmla="*/ 0 h 132"/>
                <a:gd name="T4" fmla="*/ 78 w 131"/>
                <a:gd name="T5" fmla="*/ 2 h 132"/>
                <a:gd name="T6" fmla="*/ 90 w 131"/>
                <a:gd name="T7" fmla="*/ 6 h 132"/>
                <a:gd name="T8" fmla="*/ 102 w 131"/>
                <a:gd name="T9" fmla="*/ 12 h 132"/>
                <a:gd name="T10" fmla="*/ 113 w 131"/>
                <a:gd name="T11" fmla="*/ 20 h 132"/>
                <a:gd name="T12" fmla="*/ 121 w 131"/>
                <a:gd name="T13" fmla="*/ 30 h 132"/>
                <a:gd name="T14" fmla="*/ 127 w 131"/>
                <a:gd name="T15" fmla="*/ 40 h 132"/>
                <a:gd name="T16" fmla="*/ 131 w 131"/>
                <a:gd name="T17" fmla="*/ 52 h 132"/>
                <a:gd name="T18" fmla="*/ 131 w 131"/>
                <a:gd name="T19" fmla="*/ 66 h 132"/>
                <a:gd name="T20" fmla="*/ 131 w 131"/>
                <a:gd name="T21" fmla="*/ 66 h 132"/>
                <a:gd name="T22" fmla="*/ 131 w 131"/>
                <a:gd name="T23" fmla="*/ 80 h 132"/>
                <a:gd name="T24" fmla="*/ 127 w 131"/>
                <a:gd name="T25" fmla="*/ 92 h 132"/>
                <a:gd name="T26" fmla="*/ 121 w 131"/>
                <a:gd name="T27" fmla="*/ 102 h 132"/>
                <a:gd name="T28" fmla="*/ 113 w 131"/>
                <a:gd name="T29" fmla="*/ 112 h 132"/>
                <a:gd name="T30" fmla="*/ 102 w 131"/>
                <a:gd name="T31" fmla="*/ 120 h 132"/>
                <a:gd name="T32" fmla="*/ 90 w 131"/>
                <a:gd name="T33" fmla="*/ 126 h 132"/>
                <a:gd name="T34" fmla="*/ 78 w 131"/>
                <a:gd name="T35" fmla="*/ 130 h 132"/>
                <a:gd name="T36" fmla="*/ 64 w 131"/>
                <a:gd name="T37" fmla="*/ 132 h 132"/>
                <a:gd name="T38" fmla="*/ 64 w 131"/>
                <a:gd name="T39" fmla="*/ 132 h 132"/>
                <a:gd name="T40" fmla="*/ 52 w 131"/>
                <a:gd name="T41" fmla="*/ 130 h 132"/>
                <a:gd name="T42" fmla="*/ 40 w 131"/>
                <a:gd name="T43" fmla="*/ 126 h 132"/>
                <a:gd name="T44" fmla="*/ 28 w 131"/>
                <a:gd name="T45" fmla="*/ 120 h 132"/>
                <a:gd name="T46" fmla="*/ 18 w 131"/>
                <a:gd name="T47" fmla="*/ 112 h 132"/>
                <a:gd name="T48" fmla="*/ 10 w 131"/>
                <a:gd name="T49" fmla="*/ 102 h 132"/>
                <a:gd name="T50" fmla="*/ 4 w 131"/>
                <a:gd name="T51" fmla="*/ 92 h 132"/>
                <a:gd name="T52" fmla="*/ 0 w 131"/>
                <a:gd name="T53" fmla="*/ 80 h 132"/>
                <a:gd name="T54" fmla="*/ 0 w 131"/>
                <a:gd name="T55" fmla="*/ 66 h 132"/>
                <a:gd name="T56" fmla="*/ 0 w 131"/>
                <a:gd name="T57" fmla="*/ 66 h 132"/>
                <a:gd name="T58" fmla="*/ 0 w 131"/>
                <a:gd name="T59" fmla="*/ 52 h 132"/>
                <a:gd name="T60" fmla="*/ 4 w 131"/>
                <a:gd name="T61" fmla="*/ 40 h 132"/>
                <a:gd name="T62" fmla="*/ 10 w 131"/>
                <a:gd name="T63" fmla="*/ 30 h 132"/>
                <a:gd name="T64" fmla="*/ 18 w 131"/>
                <a:gd name="T65" fmla="*/ 20 h 132"/>
                <a:gd name="T66" fmla="*/ 28 w 131"/>
                <a:gd name="T67" fmla="*/ 12 h 132"/>
                <a:gd name="T68" fmla="*/ 40 w 131"/>
                <a:gd name="T69" fmla="*/ 6 h 132"/>
                <a:gd name="T70" fmla="*/ 52 w 131"/>
                <a:gd name="T71" fmla="*/ 2 h 132"/>
                <a:gd name="T72" fmla="*/ 64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4" y="0"/>
                  </a:moveTo>
                  <a:lnTo>
                    <a:pt x="64" y="0"/>
                  </a:lnTo>
                  <a:lnTo>
                    <a:pt x="78" y="2"/>
                  </a:lnTo>
                  <a:lnTo>
                    <a:pt x="90" y="6"/>
                  </a:lnTo>
                  <a:lnTo>
                    <a:pt x="102" y="12"/>
                  </a:lnTo>
                  <a:lnTo>
                    <a:pt x="113" y="20"/>
                  </a:lnTo>
                  <a:lnTo>
                    <a:pt x="121" y="30"/>
                  </a:lnTo>
                  <a:lnTo>
                    <a:pt x="127" y="40"/>
                  </a:lnTo>
                  <a:lnTo>
                    <a:pt x="131" y="52"/>
                  </a:lnTo>
                  <a:lnTo>
                    <a:pt x="131" y="66"/>
                  </a:lnTo>
                  <a:lnTo>
                    <a:pt x="131" y="66"/>
                  </a:lnTo>
                  <a:lnTo>
                    <a:pt x="131" y="80"/>
                  </a:lnTo>
                  <a:lnTo>
                    <a:pt x="127" y="92"/>
                  </a:lnTo>
                  <a:lnTo>
                    <a:pt x="121" y="102"/>
                  </a:lnTo>
                  <a:lnTo>
                    <a:pt x="113" y="112"/>
                  </a:lnTo>
                  <a:lnTo>
                    <a:pt x="102" y="120"/>
                  </a:lnTo>
                  <a:lnTo>
                    <a:pt x="90" y="126"/>
                  </a:lnTo>
                  <a:lnTo>
                    <a:pt x="78" y="130"/>
                  </a:lnTo>
                  <a:lnTo>
                    <a:pt x="64" y="132"/>
                  </a:lnTo>
                  <a:lnTo>
                    <a:pt x="64" y="132"/>
                  </a:lnTo>
                  <a:lnTo>
                    <a:pt x="52" y="130"/>
                  </a:lnTo>
                  <a:lnTo>
                    <a:pt x="40" y="126"/>
                  </a:lnTo>
                  <a:lnTo>
                    <a:pt x="28" y="120"/>
                  </a:lnTo>
                  <a:lnTo>
                    <a:pt x="18" y="112"/>
                  </a:lnTo>
                  <a:lnTo>
                    <a:pt x="10" y="102"/>
                  </a:lnTo>
                  <a:lnTo>
                    <a:pt x="4" y="92"/>
                  </a:lnTo>
                  <a:lnTo>
                    <a:pt x="0" y="80"/>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4" name="Freeform 177">
              <a:extLst>
                <a:ext uri="{FF2B5EF4-FFF2-40B4-BE49-F238E27FC236}">
                  <a16:creationId xmlns:a16="http://schemas.microsoft.com/office/drawing/2014/main" id="{A8397768-78EC-4B91-AD66-E81ED0278DAF}"/>
                </a:ext>
              </a:extLst>
            </p:cNvPr>
            <p:cNvSpPr>
              <a:spLocks/>
            </p:cNvSpPr>
            <p:nvPr/>
          </p:nvSpPr>
          <p:spPr bwMode="auto">
            <a:xfrm>
              <a:off x="4483" y="3954"/>
              <a:ext cx="130" cy="132"/>
            </a:xfrm>
            <a:custGeom>
              <a:avLst/>
              <a:gdLst>
                <a:gd name="T0" fmla="*/ 66 w 130"/>
                <a:gd name="T1" fmla="*/ 0 h 132"/>
                <a:gd name="T2" fmla="*/ 66 w 130"/>
                <a:gd name="T3" fmla="*/ 0 h 132"/>
                <a:gd name="T4" fmla="*/ 78 w 130"/>
                <a:gd name="T5" fmla="*/ 2 h 132"/>
                <a:gd name="T6" fmla="*/ 92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2 h 132"/>
                <a:gd name="T18" fmla="*/ 130 w 130"/>
                <a:gd name="T19" fmla="*/ 66 h 132"/>
                <a:gd name="T20" fmla="*/ 130 w 130"/>
                <a:gd name="T21" fmla="*/ 66 h 132"/>
                <a:gd name="T22" fmla="*/ 130 w 130"/>
                <a:gd name="T23" fmla="*/ 80 h 132"/>
                <a:gd name="T24" fmla="*/ 126 w 130"/>
                <a:gd name="T25" fmla="*/ 92 h 132"/>
                <a:gd name="T26" fmla="*/ 120 w 130"/>
                <a:gd name="T27" fmla="*/ 102 h 132"/>
                <a:gd name="T28" fmla="*/ 112 w 130"/>
                <a:gd name="T29" fmla="*/ 112 h 132"/>
                <a:gd name="T30" fmla="*/ 102 w 130"/>
                <a:gd name="T31" fmla="*/ 120 h 132"/>
                <a:gd name="T32" fmla="*/ 92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20 w 130"/>
                <a:gd name="T47" fmla="*/ 112 h 132"/>
                <a:gd name="T48" fmla="*/ 12 w 130"/>
                <a:gd name="T49" fmla="*/ 102 h 132"/>
                <a:gd name="T50" fmla="*/ 6 w 130"/>
                <a:gd name="T51" fmla="*/ 92 h 132"/>
                <a:gd name="T52" fmla="*/ 2 w 130"/>
                <a:gd name="T53" fmla="*/ 80 h 132"/>
                <a:gd name="T54" fmla="*/ 0 w 130"/>
                <a:gd name="T55" fmla="*/ 66 h 132"/>
                <a:gd name="T56" fmla="*/ 0 w 130"/>
                <a:gd name="T57" fmla="*/ 66 h 132"/>
                <a:gd name="T58" fmla="*/ 2 w 130"/>
                <a:gd name="T59" fmla="*/ 52 h 132"/>
                <a:gd name="T60" fmla="*/ 6 w 130"/>
                <a:gd name="T61" fmla="*/ 40 h 132"/>
                <a:gd name="T62" fmla="*/ 12 w 130"/>
                <a:gd name="T63" fmla="*/ 30 h 132"/>
                <a:gd name="T64" fmla="*/ 20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80"/>
                  </a:lnTo>
                  <a:lnTo>
                    <a:pt x="126" y="92"/>
                  </a:lnTo>
                  <a:lnTo>
                    <a:pt x="120" y="102"/>
                  </a:lnTo>
                  <a:lnTo>
                    <a:pt x="112" y="112"/>
                  </a:lnTo>
                  <a:lnTo>
                    <a:pt x="102" y="120"/>
                  </a:lnTo>
                  <a:lnTo>
                    <a:pt x="92" y="126"/>
                  </a:lnTo>
                  <a:lnTo>
                    <a:pt x="78" y="130"/>
                  </a:lnTo>
                  <a:lnTo>
                    <a:pt x="66" y="132"/>
                  </a:lnTo>
                  <a:lnTo>
                    <a:pt x="66" y="132"/>
                  </a:lnTo>
                  <a:lnTo>
                    <a:pt x="52" y="130"/>
                  </a:lnTo>
                  <a:lnTo>
                    <a:pt x="40" y="126"/>
                  </a:lnTo>
                  <a:lnTo>
                    <a:pt x="28" y="120"/>
                  </a:lnTo>
                  <a:lnTo>
                    <a:pt x="20" y="112"/>
                  </a:lnTo>
                  <a:lnTo>
                    <a:pt x="12" y="102"/>
                  </a:lnTo>
                  <a:lnTo>
                    <a:pt x="6" y="92"/>
                  </a:lnTo>
                  <a:lnTo>
                    <a:pt x="2" y="80"/>
                  </a:lnTo>
                  <a:lnTo>
                    <a:pt x="0" y="66"/>
                  </a:lnTo>
                  <a:lnTo>
                    <a:pt x="0" y="66"/>
                  </a:lnTo>
                  <a:lnTo>
                    <a:pt x="2" y="52"/>
                  </a:lnTo>
                  <a:lnTo>
                    <a:pt x="6" y="40"/>
                  </a:lnTo>
                  <a:lnTo>
                    <a:pt x="12" y="30"/>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5" name="Freeform 178">
              <a:extLst>
                <a:ext uri="{FF2B5EF4-FFF2-40B4-BE49-F238E27FC236}">
                  <a16:creationId xmlns:a16="http://schemas.microsoft.com/office/drawing/2014/main" id="{8093AF7E-CA9E-472F-AB47-70B907CA1F45}"/>
                </a:ext>
              </a:extLst>
            </p:cNvPr>
            <p:cNvSpPr>
              <a:spLocks/>
            </p:cNvSpPr>
            <p:nvPr/>
          </p:nvSpPr>
          <p:spPr bwMode="auto">
            <a:xfrm>
              <a:off x="4483" y="3954"/>
              <a:ext cx="130" cy="132"/>
            </a:xfrm>
            <a:custGeom>
              <a:avLst/>
              <a:gdLst>
                <a:gd name="T0" fmla="*/ 66 w 130"/>
                <a:gd name="T1" fmla="*/ 0 h 132"/>
                <a:gd name="T2" fmla="*/ 66 w 130"/>
                <a:gd name="T3" fmla="*/ 0 h 132"/>
                <a:gd name="T4" fmla="*/ 78 w 130"/>
                <a:gd name="T5" fmla="*/ 2 h 132"/>
                <a:gd name="T6" fmla="*/ 92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2 h 132"/>
                <a:gd name="T18" fmla="*/ 130 w 130"/>
                <a:gd name="T19" fmla="*/ 66 h 132"/>
                <a:gd name="T20" fmla="*/ 130 w 130"/>
                <a:gd name="T21" fmla="*/ 66 h 132"/>
                <a:gd name="T22" fmla="*/ 130 w 130"/>
                <a:gd name="T23" fmla="*/ 80 h 132"/>
                <a:gd name="T24" fmla="*/ 126 w 130"/>
                <a:gd name="T25" fmla="*/ 92 h 132"/>
                <a:gd name="T26" fmla="*/ 120 w 130"/>
                <a:gd name="T27" fmla="*/ 102 h 132"/>
                <a:gd name="T28" fmla="*/ 112 w 130"/>
                <a:gd name="T29" fmla="*/ 112 h 132"/>
                <a:gd name="T30" fmla="*/ 102 w 130"/>
                <a:gd name="T31" fmla="*/ 120 h 132"/>
                <a:gd name="T32" fmla="*/ 92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20 w 130"/>
                <a:gd name="T47" fmla="*/ 112 h 132"/>
                <a:gd name="T48" fmla="*/ 12 w 130"/>
                <a:gd name="T49" fmla="*/ 102 h 132"/>
                <a:gd name="T50" fmla="*/ 6 w 130"/>
                <a:gd name="T51" fmla="*/ 92 h 132"/>
                <a:gd name="T52" fmla="*/ 2 w 130"/>
                <a:gd name="T53" fmla="*/ 80 h 132"/>
                <a:gd name="T54" fmla="*/ 0 w 130"/>
                <a:gd name="T55" fmla="*/ 66 h 132"/>
                <a:gd name="T56" fmla="*/ 0 w 130"/>
                <a:gd name="T57" fmla="*/ 66 h 132"/>
                <a:gd name="T58" fmla="*/ 2 w 130"/>
                <a:gd name="T59" fmla="*/ 52 h 132"/>
                <a:gd name="T60" fmla="*/ 6 w 130"/>
                <a:gd name="T61" fmla="*/ 40 h 132"/>
                <a:gd name="T62" fmla="*/ 12 w 130"/>
                <a:gd name="T63" fmla="*/ 30 h 132"/>
                <a:gd name="T64" fmla="*/ 20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80"/>
                  </a:lnTo>
                  <a:lnTo>
                    <a:pt x="126" y="92"/>
                  </a:lnTo>
                  <a:lnTo>
                    <a:pt x="120" y="102"/>
                  </a:lnTo>
                  <a:lnTo>
                    <a:pt x="112" y="112"/>
                  </a:lnTo>
                  <a:lnTo>
                    <a:pt x="102" y="120"/>
                  </a:lnTo>
                  <a:lnTo>
                    <a:pt x="92" y="126"/>
                  </a:lnTo>
                  <a:lnTo>
                    <a:pt x="78" y="130"/>
                  </a:lnTo>
                  <a:lnTo>
                    <a:pt x="66" y="132"/>
                  </a:lnTo>
                  <a:lnTo>
                    <a:pt x="66" y="132"/>
                  </a:lnTo>
                  <a:lnTo>
                    <a:pt x="52" y="130"/>
                  </a:lnTo>
                  <a:lnTo>
                    <a:pt x="40" y="126"/>
                  </a:lnTo>
                  <a:lnTo>
                    <a:pt x="28" y="120"/>
                  </a:lnTo>
                  <a:lnTo>
                    <a:pt x="20" y="112"/>
                  </a:lnTo>
                  <a:lnTo>
                    <a:pt x="12" y="102"/>
                  </a:lnTo>
                  <a:lnTo>
                    <a:pt x="6" y="92"/>
                  </a:lnTo>
                  <a:lnTo>
                    <a:pt x="2" y="80"/>
                  </a:lnTo>
                  <a:lnTo>
                    <a:pt x="0" y="66"/>
                  </a:lnTo>
                  <a:lnTo>
                    <a:pt x="0" y="66"/>
                  </a:lnTo>
                  <a:lnTo>
                    <a:pt x="2" y="52"/>
                  </a:lnTo>
                  <a:lnTo>
                    <a:pt x="6" y="40"/>
                  </a:lnTo>
                  <a:lnTo>
                    <a:pt x="12" y="30"/>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6" name="Freeform 179">
              <a:extLst>
                <a:ext uri="{FF2B5EF4-FFF2-40B4-BE49-F238E27FC236}">
                  <a16:creationId xmlns:a16="http://schemas.microsoft.com/office/drawing/2014/main" id="{08B173A0-EC43-4AB8-A0B0-93654922FC31}"/>
                </a:ext>
              </a:extLst>
            </p:cNvPr>
            <p:cNvSpPr>
              <a:spLocks/>
            </p:cNvSpPr>
            <p:nvPr/>
          </p:nvSpPr>
          <p:spPr bwMode="auto">
            <a:xfrm>
              <a:off x="4639" y="3954"/>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2 h 132"/>
                <a:gd name="T18" fmla="*/ 132 w 132"/>
                <a:gd name="T19" fmla="*/ 66 h 132"/>
                <a:gd name="T20" fmla="*/ 132 w 132"/>
                <a:gd name="T21" fmla="*/ 66 h 132"/>
                <a:gd name="T22" fmla="*/ 130 w 132"/>
                <a:gd name="T23" fmla="*/ 80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80 h 132"/>
                <a:gd name="T54" fmla="*/ 0 w 132"/>
                <a:gd name="T55" fmla="*/ 66 h 132"/>
                <a:gd name="T56" fmla="*/ 0 w 132"/>
                <a:gd name="T57" fmla="*/ 66 h 132"/>
                <a:gd name="T58" fmla="*/ 2 w 132"/>
                <a:gd name="T59" fmla="*/ 52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80"/>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80"/>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7" name="Freeform 180">
              <a:extLst>
                <a:ext uri="{FF2B5EF4-FFF2-40B4-BE49-F238E27FC236}">
                  <a16:creationId xmlns:a16="http://schemas.microsoft.com/office/drawing/2014/main" id="{F551AC79-1478-49A4-BB39-6AA1BEF11A10}"/>
                </a:ext>
              </a:extLst>
            </p:cNvPr>
            <p:cNvSpPr>
              <a:spLocks/>
            </p:cNvSpPr>
            <p:nvPr/>
          </p:nvSpPr>
          <p:spPr bwMode="auto">
            <a:xfrm>
              <a:off x="4639" y="3954"/>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2 h 132"/>
                <a:gd name="T18" fmla="*/ 132 w 132"/>
                <a:gd name="T19" fmla="*/ 66 h 132"/>
                <a:gd name="T20" fmla="*/ 132 w 132"/>
                <a:gd name="T21" fmla="*/ 66 h 132"/>
                <a:gd name="T22" fmla="*/ 130 w 132"/>
                <a:gd name="T23" fmla="*/ 80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80 h 132"/>
                <a:gd name="T54" fmla="*/ 0 w 132"/>
                <a:gd name="T55" fmla="*/ 66 h 132"/>
                <a:gd name="T56" fmla="*/ 0 w 132"/>
                <a:gd name="T57" fmla="*/ 66 h 132"/>
                <a:gd name="T58" fmla="*/ 2 w 132"/>
                <a:gd name="T59" fmla="*/ 52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80"/>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80"/>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8" name="Freeform 181">
              <a:extLst>
                <a:ext uri="{FF2B5EF4-FFF2-40B4-BE49-F238E27FC236}">
                  <a16:creationId xmlns:a16="http://schemas.microsoft.com/office/drawing/2014/main" id="{6C2C1C11-F0C0-4E37-9BD3-B7A4E3CBEA40}"/>
                </a:ext>
              </a:extLst>
            </p:cNvPr>
            <p:cNvSpPr>
              <a:spLocks/>
            </p:cNvSpPr>
            <p:nvPr/>
          </p:nvSpPr>
          <p:spPr bwMode="auto">
            <a:xfrm>
              <a:off x="4795" y="3954"/>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2 h 132"/>
                <a:gd name="T18" fmla="*/ 132 w 132"/>
                <a:gd name="T19" fmla="*/ 66 h 132"/>
                <a:gd name="T20" fmla="*/ 132 w 132"/>
                <a:gd name="T21" fmla="*/ 66 h 132"/>
                <a:gd name="T22" fmla="*/ 130 w 132"/>
                <a:gd name="T23" fmla="*/ 80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80 h 132"/>
                <a:gd name="T54" fmla="*/ 0 w 132"/>
                <a:gd name="T55" fmla="*/ 66 h 132"/>
                <a:gd name="T56" fmla="*/ 0 w 132"/>
                <a:gd name="T57" fmla="*/ 66 h 132"/>
                <a:gd name="T58" fmla="*/ 2 w 132"/>
                <a:gd name="T59" fmla="*/ 52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80"/>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80"/>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9" name="Freeform 182">
              <a:extLst>
                <a:ext uri="{FF2B5EF4-FFF2-40B4-BE49-F238E27FC236}">
                  <a16:creationId xmlns:a16="http://schemas.microsoft.com/office/drawing/2014/main" id="{F9CFD7DB-60D9-4FF0-994E-3D1A7FB761A9}"/>
                </a:ext>
              </a:extLst>
            </p:cNvPr>
            <p:cNvSpPr>
              <a:spLocks/>
            </p:cNvSpPr>
            <p:nvPr/>
          </p:nvSpPr>
          <p:spPr bwMode="auto">
            <a:xfrm>
              <a:off x="4795" y="3954"/>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2 h 132"/>
                <a:gd name="T18" fmla="*/ 132 w 132"/>
                <a:gd name="T19" fmla="*/ 66 h 132"/>
                <a:gd name="T20" fmla="*/ 132 w 132"/>
                <a:gd name="T21" fmla="*/ 66 h 132"/>
                <a:gd name="T22" fmla="*/ 130 w 132"/>
                <a:gd name="T23" fmla="*/ 80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80 h 132"/>
                <a:gd name="T54" fmla="*/ 0 w 132"/>
                <a:gd name="T55" fmla="*/ 66 h 132"/>
                <a:gd name="T56" fmla="*/ 0 w 132"/>
                <a:gd name="T57" fmla="*/ 66 h 132"/>
                <a:gd name="T58" fmla="*/ 2 w 132"/>
                <a:gd name="T59" fmla="*/ 52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80"/>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80"/>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0" name="Freeform 183">
              <a:extLst>
                <a:ext uri="{FF2B5EF4-FFF2-40B4-BE49-F238E27FC236}">
                  <a16:creationId xmlns:a16="http://schemas.microsoft.com/office/drawing/2014/main" id="{EA786249-FA5F-40D5-848F-09B45133BFFB}"/>
                </a:ext>
              </a:extLst>
            </p:cNvPr>
            <p:cNvSpPr>
              <a:spLocks/>
            </p:cNvSpPr>
            <p:nvPr/>
          </p:nvSpPr>
          <p:spPr bwMode="auto">
            <a:xfrm>
              <a:off x="4014" y="3799"/>
              <a:ext cx="130" cy="131"/>
            </a:xfrm>
            <a:custGeom>
              <a:avLst/>
              <a:gdLst>
                <a:gd name="T0" fmla="*/ 64 w 130"/>
                <a:gd name="T1" fmla="*/ 0 h 131"/>
                <a:gd name="T2" fmla="*/ 64 w 130"/>
                <a:gd name="T3" fmla="*/ 0 h 131"/>
                <a:gd name="T4" fmla="*/ 78 w 130"/>
                <a:gd name="T5" fmla="*/ 2 h 131"/>
                <a:gd name="T6" fmla="*/ 90 w 130"/>
                <a:gd name="T7" fmla="*/ 6 h 131"/>
                <a:gd name="T8" fmla="*/ 102 w 130"/>
                <a:gd name="T9" fmla="*/ 12 h 131"/>
                <a:gd name="T10" fmla="*/ 110 w 130"/>
                <a:gd name="T11" fmla="*/ 20 h 131"/>
                <a:gd name="T12" fmla="*/ 118 w 130"/>
                <a:gd name="T13" fmla="*/ 30 h 131"/>
                <a:gd name="T14" fmla="*/ 124 w 130"/>
                <a:gd name="T15" fmla="*/ 40 h 131"/>
                <a:gd name="T16" fmla="*/ 128 w 130"/>
                <a:gd name="T17" fmla="*/ 52 h 131"/>
                <a:gd name="T18" fmla="*/ 130 w 130"/>
                <a:gd name="T19" fmla="*/ 66 h 131"/>
                <a:gd name="T20" fmla="*/ 130 w 130"/>
                <a:gd name="T21" fmla="*/ 66 h 131"/>
                <a:gd name="T22" fmla="*/ 128 w 130"/>
                <a:gd name="T23" fmla="*/ 79 h 131"/>
                <a:gd name="T24" fmla="*/ 124 w 130"/>
                <a:gd name="T25" fmla="*/ 91 h 131"/>
                <a:gd name="T26" fmla="*/ 118 w 130"/>
                <a:gd name="T27" fmla="*/ 101 h 131"/>
                <a:gd name="T28" fmla="*/ 110 w 130"/>
                <a:gd name="T29" fmla="*/ 111 h 131"/>
                <a:gd name="T30" fmla="*/ 102 w 130"/>
                <a:gd name="T31" fmla="*/ 119 h 131"/>
                <a:gd name="T32" fmla="*/ 90 w 130"/>
                <a:gd name="T33" fmla="*/ 125 h 131"/>
                <a:gd name="T34" fmla="*/ 78 w 130"/>
                <a:gd name="T35" fmla="*/ 129 h 131"/>
                <a:gd name="T36" fmla="*/ 64 w 130"/>
                <a:gd name="T37" fmla="*/ 131 h 131"/>
                <a:gd name="T38" fmla="*/ 64 w 130"/>
                <a:gd name="T39" fmla="*/ 131 h 131"/>
                <a:gd name="T40" fmla="*/ 52 w 130"/>
                <a:gd name="T41" fmla="*/ 129 h 131"/>
                <a:gd name="T42" fmla="*/ 40 w 130"/>
                <a:gd name="T43" fmla="*/ 125 h 131"/>
                <a:gd name="T44" fmla="*/ 28 w 130"/>
                <a:gd name="T45" fmla="*/ 119 h 131"/>
                <a:gd name="T46" fmla="*/ 18 w 130"/>
                <a:gd name="T47" fmla="*/ 111 h 131"/>
                <a:gd name="T48" fmla="*/ 10 w 130"/>
                <a:gd name="T49" fmla="*/ 101 h 131"/>
                <a:gd name="T50" fmla="*/ 4 w 130"/>
                <a:gd name="T51" fmla="*/ 91 h 131"/>
                <a:gd name="T52" fmla="*/ 0 w 130"/>
                <a:gd name="T53" fmla="*/ 79 h 131"/>
                <a:gd name="T54" fmla="*/ 0 w 130"/>
                <a:gd name="T55" fmla="*/ 66 h 131"/>
                <a:gd name="T56" fmla="*/ 0 w 130"/>
                <a:gd name="T57" fmla="*/ 66 h 131"/>
                <a:gd name="T58" fmla="*/ 0 w 130"/>
                <a:gd name="T59" fmla="*/ 52 h 131"/>
                <a:gd name="T60" fmla="*/ 4 w 130"/>
                <a:gd name="T61" fmla="*/ 40 h 131"/>
                <a:gd name="T62" fmla="*/ 10 w 130"/>
                <a:gd name="T63" fmla="*/ 30 h 131"/>
                <a:gd name="T64" fmla="*/ 18 w 130"/>
                <a:gd name="T65" fmla="*/ 20 h 131"/>
                <a:gd name="T66" fmla="*/ 28 w 130"/>
                <a:gd name="T67" fmla="*/ 12 h 131"/>
                <a:gd name="T68" fmla="*/ 40 w 130"/>
                <a:gd name="T69" fmla="*/ 6 h 131"/>
                <a:gd name="T70" fmla="*/ 52 w 130"/>
                <a:gd name="T71" fmla="*/ 2 h 131"/>
                <a:gd name="T72" fmla="*/ 64 w 130"/>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1">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9"/>
                  </a:lnTo>
                  <a:lnTo>
                    <a:pt x="124" y="91"/>
                  </a:lnTo>
                  <a:lnTo>
                    <a:pt x="118" y="101"/>
                  </a:lnTo>
                  <a:lnTo>
                    <a:pt x="110" y="111"/>
                  </a:lnTo>
                  <a:lnTo>
                    <a:pt x="102" y="119"/>
                  </a:lnTo>
                  <a:lnTo>
                    <a:pt x="90" y="125"/>
                  </a:lnTo>
                  <a:lnTo>
                    <a:pt x="78" y="129"/>
                  </a:lnTo>
                  <a:lnTo>
                    <a:pt x="64" y="131"/>
                  </a:lnTo>
                  <a:lnTo>
                    <a:pt x="64" y="131"/>
                  </a:lnTo>
                  <a:lnTo>
                    <a:pt x="52" y="129"/>
                  </a:lnTo>
                  <a:lnTo>
                    <a:pt x="40" y="125"/>
                  </a:lnTo>
                  <a:lnTo>
                    <a:pt x="28" y="119"/>
                  </a:lnTo>
                  <a:lnTo>
                    <a:pt x="18" y="111"/>
                  </a:lnTo>
                  <a:lnTo>
                    <a:pt x="10" y="101"/>
                  </a:lnTo>
                  <a:lnTo>
                    <a:pt x="4" y="91"/>
                  </a:lnTo>
                  <a:lnTo>
                    <a:pt x="0" y="79"/>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1" name="Freeform 184">
              <a:extLst>
                <a:ext uri="{FF2B5EF4-FFF2-40B4-BE49-F238E27FC236}">
                  <a16:creationId xmlns:a16="http://schemas.microsoft.com/office/drawing/2014/main" id="{6B6C9612-672A-4064-B266-8014AB76E749}"/>
                </a:ext>
              </a:extLst>
            </p:cNvPr>
            <p:cNvSpPr>
              <a:spLocks/>
            </p:cNvSpPr>
            <p:nvPr/>
          </p:nvSpPr>
          <p:spPr bwMode="auto">
            <a:xfrm>
              <a:off x="4014" y="3799"/>
              <a:ext cx="130" cy="131"/>
            </a:xfrm>
            <a:custGeom>
              <a:avLst/>
              <a:gdLst>
                <a:gd name="T0" fmla="*/ 64 w 130"/>
                <a:gd name="T1" fmla="*/ 0 h 131"/>
                <a:gd name="T2" fmla="*/ 64 w 130"/>
                <a:gd name="T3" fmla="*/ 0 h 131"/>
                <a:gd name="T4" fmla="*/ 78 w 130"/>
                <a:gd name="T5" fmla="*/ 2 h 131"/>
                <a:gd name="T6" fmla="*/ 90 w 130"/>
                <a:gd name="T7" fmla="*/ 6 h 131"/>
                <a:gd name="T8" fmla="*/ 102 w 130"/>
                <a:gd name="T9" fmla="*/ 12 h 131"/>
                <a:gd name="T10" fmla="*/ 110 w 130"/>
                <a:gd name="T11" fmla="*/ 20 h 131"/>
                <a:gd name="T12" fmla="*/ 118 w 130"/>
                <a:gd name="T13" fmla="*/ 30 h 131"/>
                <a:gd name="T14" fmla="*/ 124 w 130"/>
                <a:gd name="T15" fmla="*/ 40 h 131"/>
                <a:gd name="T16" fmla="*/ 128 w 130"/>
                <a:gd name="T17" fmla="*/ 52 h 131"/>
                <a:gd name="T18" fmla="*/ 130 w 130"/>
                <a:gd name="T19" fmla="*/ 66 h 131"/>
                <a:gd name="T20" fmla="*/ 130 w 130"/>
                <a:gd name="T21" fmla="*/ 66 h 131"/>
                <a:gd name="T22" fmla="*/ 128 w 130"/>
                <a:gd name="T23" fmla="*/ 79 h 131"/>
                <a:gd name="T24" fmla="*/ 124 w 130"/>
                <a:gd name="T25" fmla="*/ 91 h 131"/>
                <a:gd name="T26" fmla="*/ 118 w 130"/>
                <a:gd name="T27" fmla="*/ 101 h 131"/>
                <a:gd name="T28" fmla="*/ 110 w 130"/>
                <a:gd name="T29" fmla="*/ 111 h 131"/>
                <a:gd name="T30" fmla="*/ 102 w 130"/>
                <a:gd name="T31" fmla="*/ 119 h 131"/>
                <a:gd name="T32" fmla="*/ 90 w 130"/>
                <a:gd name="T33" fmla="*/ 125 h 131"/>
                <a:gd name="T34" fmla="*/ 78 w 130"/>
                <a:gd name="T35" fmla="*/ 129 h 131"/>
                <a:gd name="T36" fmla="*/ 64 w 130"/>
                <a:gd name="T37" fmla="*/ 131 h 131"/>
                <a:gd name="T38" fmla="*/ 64 w 130"/>
                <a:gd name="T39" fmla="*/ 131 h 131"/>
                <a:gd name="T40" fmla="*/ 52 w 130"/>
                <a:gd name="T41" fmla="*/ 129 h 131"/>
                <a:gd name="T42" fmla="*/ 40 w 130"/>
                <a:gd name="T43" fmla="*/ 125 h 131"/>
                <a:gd name="T44" fmla="*/ 28 w 130"/>
                <a:gd name="T45" fmla="*/ 119 h 131"/>
                <a:gd name="T46" fmla="*/ 18 w 130"/>
                <a:gd name="T47" fmla="*/ 111 h 131"/>
                <a:gd name="T48" fmla="*/ 10 w 130"/>
                <a:gd name="T49" fmla="*/ 101 h 131"/>
                <a:gd name="T50" fmla="*/ 4 w 130"/>
                <a:gd name="T51" fmla="*/ 91 h 131"/>
                <a:gd name="T52" fmla="*/ 0 w 130"/>
                <a:gd name="T53" fmla="*/ 79 h 131"/>
                <a:gd name="T54" fmla="*/ 0 w 130"/>
                <a:gd name="T55" fmla="*/ 66 h 131"/>
                <a:gd name="T56" fmla="*/ 0 w 130"/>
                <a:gd name="T57" fmla="*/ 66 h 131"/>
                <a:gd name="T58" fmla="*/ 0 w 130"/>
                <a:gd name="T59" fmla="*/ 52 h 131"/>
                <a:gd name="T60" fmla="*/ 4 w 130"/>
                <a:gd name="T61" fmla="*/ 40 h 131"/>
                <a:gd name="T62" fmla="*/ 10 w 130"/>
                <a:gd name="T63" fmla="*/ 30 h 131"/>
                <a:gd name="T64" fmla="*/ 18 w 130"/>
                <a:gd name="T65" fmla="*/ 20 h 131"/>
                <a:gd name="T66" fmla="*/ 28 w 130"/>
                <a:gd name="T67" fmla="*/ 12 h 131"/>
                <a:gd name="T68" fmla="*/ 40 w 130"/>
                <a:gd name="T69" fmla="*/ 6 h 131"/>
                <a:gd name="T70" fmla="*/ 52 w 130"/>
                <a:gd name="T71" fmla="*/ 2 h 131"/>
                <a:gd name="T72" fmla="*/ 64 w 130"/>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1">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9"/>
                  </a:lnTo>
                  <a:lnTo>
                    <a:pt x="124" y="91"/>
                  </a:lnTo>
                  <a:lnTo>
                    <a:pt x="118" y="101"/>
                  </a:lnTo>
                  <a:lnTo>
                    <a:pt x="110" y="111"/>
                  </a:lnTo>
                  <a:lnTo>
                    <a:pt x="102" y="119"/>
                  </a:lnTo>
                  <a:lnTo>
                    <a:pt x="90" y="125"/>
                  </a:lnTo>
                  <a:lnTo>
                    <a:pt x="78" y="129"/>
                  </a:lnTo>
                  <a:lnTo>
                    <a:pt x="64" y="131"/>
                  </a:lnTo>
                  <a:lnTo>
                    <a:pt x="64" y="131"/>
                  </a:lnTo>
                  <a:lnTo>
                    <a:pt x="52" y="129"/>
                  </a:lnTo>
                  <a:lnTo>
                    <a:pt x="40" y="125"/>
                  </a:lnTo>
                  <a:lnTo>
                    <a:pt x="28" y="119"/>
                  </a:lnTo>
                  <a:lnTo>
                    <a:pt x="18" y="111"/>
                  </a:lnTo>
                  <a:lnTo>
                    <a:pt x="10" y="101"/>
                  </a:lnTo>
                  <a:lnTo>
                    <a:pt x="4" y="91"/>
                  </a:lnTo>
                  <a:lnTo>
                    <a:pt x="0" y="79"/>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2" name="Freeform 185">
              <a:extLst>
                <a:ext uri="{FF2B5EF4-FFF2-40B4-BE49-F238E27FC236}">
                  <a16:creationId xmlns:a16="http://schemas.microsoft.com/office/drawing/2014/main" id="{5823257D-D41D-4678-A682-1B19D4CD67E9}"/>
                </a:ext>
              </a:extLst>
            </p:cNvPr>
            <p:cNvSpPr>
              <a:spLocks/>
            </p:cNvSpPr>
            <p:nvPr/>
          </p:nvSpPr>
          <p:spPr bwMode="auto">
            <a:xfrm>
              <a:off x="4639" y="3799"/>
              <a:ext cx="132" cy="131"/>
            </a:xfrm>
            <a:custGeom>
              <a:avLst/>
              <a:gdLst>
                <a:gd name="T0" fmla="*/ 66 w 132"/>
                <a:gd name="T1" fmla="*/ 0 h 131"/>
                <a:gd name="T2" fmla="*/ 66 w 132"/>
                <a:gd name="T3" fmla="*/ 0 h 131"/>
                <a:gd name="T4" fmla="*/ 80 w 132"/>
                <a:gd name="T5" fmla="*/ 2 h 131"/>
                <a:gd name="T6" fmla="*/ 92 w 132"/>
                <a:gd name="T7" fmla="*/ 6 h 131"/>
                <a:gd name="T8" fmla="*/ 102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2 w 132"/>
                <a:gd name="T31" fmla="*/ 119 h 131"/>
                <a:gd name="T32" fmla="*/ 92 w 132"/>
                <a:gd name="T33" fmla="*/ 125 h 131"/>
                <a:gd name="T34" fmla="*/ 80 w 132"/>
                <a:gd name="T35" fmla="*/ 129 h 131"/>
                <a:gd name="T36" fmla="*/ 66 w 132"/>
                <a:gd name="T37" fmla="*/ 131 h 131"/>
                <a:gd name="T38" fmla="*/ 66 w 132"/>
                <a:gd name="T39" fmla="*/ 131 h 131"/>
                <a:gd name="T40" fmla="*/ 52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2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79"/>
                  </a:lnTo>
                  <a:lnTo>
                    <a:pt x="126" y="91"/>
                  </a:lnTo>
                  <a:lnTo>
                    <a:pt x="120" y="101"/>
                  </a:lnTo>
                  <a:lnTo>
                    <a:pt x="112" y="111"/>
                  </a:lnTo>
                  <a:lnTo>
                    <a:pt x="102" y="119"/>
                  </a:lnTo>
                  <a:lnTo>
                    <a:pt x="92" y="125"/>
                  </a:lnTo>
                  <a:lnTo>
                    <a:pt x="80" y="129"/>
                  </a:lnTo>
                  <a:lnTo>
                    <a:pt x="66" y="131"/>
                  </a:lnTo>
                  <a:lnTo>
                    <a:pt x="66" y="131"/>
                  </a:lnTo>
                  <a:lnTo>
                    <a:pt x="52"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3" name="Freeform 186">
              <a:extLst>
                <a:ext uri="{FF2B5EF4-FFF2-40B4-BE49-F238E27FC236}">
                  <a16:creationId xmlns:a16="http://schemas.microsoft.com/office/drawing/2014/main" id="{1F690CC4-FB10-4DB4-A4EE-4E0D3480754C}"/>
                </a:ext>
              </a:extLst>
            </p:cNvPr>
            <p:cNvSpPr>
              <a:spLocks/>
            </p:cNvSpPr>
            <p:nvPr/>
          </p:nvSpPr>
          <p:spPr bwMode="auto">
            <a:xfrm>
              <a:off x="4639" y="3799"/>
              <a:ext cx="132" cy="131"/>
            </a:xfrm>
            <a:custGeom>
              <a:avLst/>
              <a:gdLst>
                <a:gd name="T0" fmla="*/ 66 w 132"/>
                <a:gd name="T1" fmla="*/ 0 h 131"/>
                <a:gd name="T2" fmla="*/ 66 w 132"/>
                <a:gd name="T3" fmla="*/ 0 h 131"/>
                <a:gd name="T4" fmla="*/ 80 w 132"/>
                <a:gd name="T5" fmla="*/ 2 h 131"/>
                <a:gd name="T6" fmla="*/ 92 w 132"/>
                <a:gd name="T7" fmla="*/ 6 h 131"/>
                <a:gd name="T8" fmla="*/ 102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2 w 132"/>
                <a:gd name="T31" fmla="*/ 119 h 131"/>
                <a:gd name="T32" fmla="*/ 92 w 132"/>
                <a:gd name="T33" fmla="*/ 125 h 131"/>
                <a:gd name="T34" fmla="*/ 80 w 132"/>
                <a:gd name="T35" fmla="*/ 129 h 131"/>
                <a:gd name="T36" fmla="*/ 66 w 132"/>
                <a:gd name="T37" fmla="*/ 131 h 131"/>
                <a:gd name="T38" fmla="*/ 66 w 132"/>
                <a:gd name="T39" fmla="*/ 131 h 131"/>
                <a:gd name="T40" fmla="*/ 52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2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79"/>
                  </a:lnTo>
                  <a:lnTo>
                    <a:pt x="126" y="91"/>
                  </a:lnTo>
                  <a:lnTo>
                    <a:pt x="120" y="101"/>
                  </a:lnTo>
                  <a:lnTo>
                    <a:pt x="112" y="111"/>
                  </a:lnTo>
                  <a:lnTo>
                    <a:pt x="102" y="119"/>
                  </a:lnTo>
                  <a:lnTo>
                    <a:pt x="92" y="125"/>
                  </a:lnTo>
                  <a:lnTo>
                    <a:pt x="80" y="129"/>
                  </a:lnTo>
                  <a:lnTo>
                    <a:pt x="66" y="131"/>
                  </a:lnTo>
                  <a:lnTo>
                    <a:pt x="66" y="131"/>
                  </a:lnTo>
                  <a:lnTo>
                    <a:pt x="52"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4" name="Freeform 187">
              <a:extLst>
                <a:ext uri="{FF2B5EF4-FFF2-40B4-BE49-F238E27FC236}">
                  <a16:creationId xmlns:a16="http://schemas.microsoft.com/office/drawing/2014/main" id="{4B4D5768-7B9E-4FDC-9962-20E102B76C14}"/>
                </a:ext>
              </a:extLst>
            </p:cNvPr>
            <p:cNvSpPr>
              <a:spLocks/>
            </p:cNvSpPr>
            <p:nvPr/>
          </p:nvSpPr>
          <p:spPr bwMode="auto">
            <a:xfrm>
              <a:off x="4795" y="3799"/>
              <a:ext cx="132" cy="131"/>
            </a:xfrm>
            <a:custGeom>
              <a:avLst/>
              <a:gdLst>
                <a:gd name="T0" fmla="*/ 66 w 132"/>
                <a:gd name="T1" fmla="*/ 0 h 131"/>
                <a:gd name="T2" fmla="*/ 66 w 132"/>
                <a:gd name="T3" fmla="*/ 0 h 131"/>
                <a:gd name="T4" fmla="*/ 80 w 132"/>
                <a:gd name="T5" fmla="*/ 2 h 131"/>
                <a:gd name="T6" fmla="*/ 92 w 132"/>
                <a:gd name="T7" fmla="*/ 6 h 131"/>
                <a:gd name="T8" fmla="*/ 102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2 w 132"/>
                <a:gd name="T31" fmla="*/ 119 h 131"/>
                <a:gd name="T32" fmla="*/ 92 w 132"/>
                <a:gd name="T33" fmla="*/ 125 h 131"/>
                <a:gd name="T34" fmla="*/ 80 w 132"/>
                <a:gd name="T35" fmla="*/ 129 h 131"/>
                <a:gd name="T36" fmla="*/ 66 w 132"/>
                <a:gd name="T37" fmla="*/ 131 h 131"/>
                <a:gd name="T38" fmla="*/ 66 w 132"/>
                <a:gd name="T39" fmla="*/ 131 h 131"/>
                <a:gd name="T40" fmla="*/ 52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2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79"/>
                  </a:lnTo>
                  <a:lnTo>
                    <a:pt x="126" y="91"/>
                  </a:lnTo>
                  <a:lnTo>
                    <a:pt x="120" y="101"/>
                  </a:lnTo>
                  <a:lnTo>
                    <a:pt x="112" y="111"/>
                  </a:lnTo>
                  <a:lnTo>
                    <a:pt x="102" y="119"/>
                  </a:lnTo>
                  <a:lnTo>
                    <a:pt x="92" y="125"/>
                  </a:lnTo>
                  <a:lnTo>
                    <a:pt x="80" y="129"/>
                  </a:lnTo>
                  <a:lnTo>
                    <a:pt x="66" y="131"/>
                  </a:lnTo>
                  <a:lnTo>
                    <a:pt x="66" y="131"/>
                  </a:lnTo>
                  <a:lnTo>
                    <a:pt x="52"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5" name="Freeform 188">
              <a:extLst>
                <a:ext uri="{FF2B5EF4-FFF2-40B4-BE49-F238E27FC236}">
                  <a16:creationId xmlns:a16="http://schemas.microsoft.com/office/drawing/2014/main" id="{0A6692BE-7892-46A1-92D3-67738F479380}"/>
                </a:ext>
              </a:extLst>
            </p:cNvPr>
            <p:cNvSpPr>
              <a:spLocks/>
            </p:cNvSpPr>
            <p:nvPr/>
          </p:nvSpPr>
          <p:spPr bwMode="auto">
            <a:xfrm>
              <a:off x="4795" y="3799"/>
              <a:ext cx="132" cy="131"/>
            </a:xfrm>
            <a:custGeom>
              <a:avLst/>
              <a:gdLst>
                <a:gd name="T0" fmla="*/ 66 w 132"/>
                <a:gd name="T1" fmla="*/ 0 h 131"/>
                <a:gd name="T2" fmla="*/ 66 w 132"/>
                <a:gd name="T3" fmla="*/ 0 h 131"/>
                <a:gd name="T4" fmla="*/ 80 w 132"/>
                <a:gd name="T5" fmla="*/ 2 h 131"/>
                <a:gd name="T6" fmla="*/ 92 w 132"/>
                <a:gd name="T7" fmla="*/ 6 h 131"/>
                <a:gd name="T8" fmla="*/ 102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2 w 132"/>
                <a:gd name="T31" fmla="*/ 119 h 131"/>
                <a:gd name="T32" fmla="*/ 92 w 132"/>
                <a:gd name="T33" fmla="*/ 125 h 131"/>
                <a:gd name="T34" fmla="*/ 80 w 132"/>
                <a:gd name="T35" fmla="*/ 129 h 131"/>
                <a:gd name="T36" fmla="*/ 66 w 132"/>
                <a:gd name="T37" fmla="*/ 131 h 131"/>
                <a:gd name="T38" fmla="*/ 66 w 132"/>
                <a:gd name="T39" fmla="*/ 131 h 131"/>
                <a:gd name="T40" fmla="*/ 52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2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79"/>
                  </a:lnTo>
                  <a:lnTo>
                    <a:pt x="126" y="91"/>
                  </a:lnTo>
                  <a:lnTo>
                    <a:pt x="120" y="101"/>
                  </a:lnTo>
                  <a:lnTo>
                    <a:pt x="112" y="111"/>
                  </a:lnTo>
                  <a:lnTo>
                    <a:pt x="102" y="119"/>
                  </a:lnTo>
                  <a:lnTo>
                    <a:pt x="92" y="125"/>
                  </a:lnTo>
                  <a:lnTo>
                    <a:pt x="80" y="129"/>
                  </a:lnTo>
                  <a:lnTo>
                    <a:pt x="66" y="131"/>
                  </a:lnTo>
                  <a:lnTo>
                    <a:pt x="66" y="131"/>
                  </a:lnTo>
                  <a:lnTo>
                    <a:pt x="52"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6" name="Freeform 189">
              <a:extLst>
                <a:ext uri="{FF2B5EF4-FFF2-40B4-BE49-F238E27FC236}">
                  <a16:creationId xmlns:a16="http://schemas.microsoft.com/office/drawing/2014/main" id="{70A3E620-E8DB-497C-A46B-8FFC524E1F34}"/>
                </a:ext>
              </a:extLst>
            </p:cNvPr>
            <p:cNvSpPr>
              <a:spLocks/>
            </p:cNvSpPr>
            <p:nvPr/>
          </p:nvSpPr>
          <p:spPr bwMode="auto">
            <a:xfrm>
              <a:off x="4951" y="3799"/>
              <a:ext cx="132" cy="131"/>
            </a:xfrm>
            <a:custGeom>
              <a:avLst/>
              <a:gdLst>
                <a:gd name="T0" fmla="*/ 66 w 132"/>
                <a:gd name="T1" fmla="*/ 0 h 131"/>
                <a:gd name="T2" fmla="*/ 66 w 132"/>
                <a:gd name="T3" fmla="*/ 0 h 131"/>
                <a:gd name="T4" fmla="*/ 80 w 132"/>
                <a:gd name="T5" fmla="*/ 2 h 131"/>
                <a:gd name="T6" fmla="*/ 92 w 132"/>
                <a:gd name="T7" fmla="*/ 6 h 131"/>
                <a:gd name="T8" fmla="*/ 104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4 w 132"/>
                <a:gd name="T31" fmla="*/ 119 h 131"/>
                <a:gd name="T32" fmla="*/ 92 w 132"/>
                <a:gd name="T33" fmla="*/ 125 h 131"/>
                <a:gd name="T34" fmla="*/ 80 w 132"/>
                <a:gd name="T35" fmla="*/ 129 h 131"/>
                <a:gd name="T36" fmla="*/ 66 w 132"/>
                <a:gd name="T37" fmla="*/ 131 h 131"/>
                <a:gd name="T38" fmla="*/ 66 w 132"/>
                <a:gd name="T39" fmla="*/ 131 h 131"/>
                <a:gd name="T40" fmla="*/ 54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4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4" y="12"/>
                  </a:lnTo>
                  <a:lnTo>
                    <a:pt x="112" y="20"/>
                  </a:lnTo>
                  <a:lnTo>
                    <a:pt x="120" y="30"/>
                  </a:lnTo>
                  <a:lnTo>
                    <a:pt x="126" y="40"/>
                  </a:lnTo>
                  <a:lnTo>
                    <a:pt x="130" y="52"/>
                  </a:lnTo>
                  <a:lnTo>
                    <a:pt x="132" y="66"/>
                  </a:lnTo>
                  <a:lnTo>
                    <a:pt x="132" y="66"/>
                  </a:lnTo>
                  <a:lnTo>
                    <a:pt x="130" y="79"/>
                  </a:lnTo>
                  <a:lnTo>
                    <a:pt x="126" y="91"/>
                  </a:lnTo>
                  <a:lnTo>
                    <a:pt x="120" y="101"/>
                  </a:lnTo>
                  <a:lnTo>
                    <a:pt x="112" y="111"/>
                  </a:lnTo>
                  <a:lnTo>
                    <a:pt x="104" y="119"/>
                  </a:lnTo>
                  <a:lnTo>
                    <a:pt x="92" y="125"/>
                  </a:lnTo>
                  <a:lnTo>
                    <a:pt x="80" y="129"/>
                  </a:lnTo>
                  <a:lnTo>
                    <a:pt x="66" y="131"/>
                  </a:lnTo>
                  <a:lnTo>
                    <a:pt x="66" y="131"/>
                  </a:lnTo>
                  <a:lnTo>
                    <a:pt x="54"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4"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7" name="Freeform 190">
              <a:extLst>
                <a:ext uri="{FF2B5EF4-FFF2-40B4-BE49-F238E27FC236}">
                  <a16:creationId xmlns:a16="http://schemas.microsoft.com/office/drawing/2014/main" id="{1C4C7F38-4577-4639-BA73-60F4DFA67047}"/>
                </a:ext>
              </a:extLst>
            </p:cNvPr>
            <p:cNvSpPr>
              <a:spLocks/>
            </p:cNvSpPr>
            <p:nvPr/>
          </p:nvSpPr>
          <p:spPr bwMode="auto">
            <a:xfrm>
              <a:off x="4951" y="3799"/>
              <a:ext cx="132" cy="131"/>
            </a:xfrm>
            <a:custGeom>
              <a:avLst/>
              <a:gdLst>
                <a:gd name="T0" fmla="*/ 66 w 132"/>
                <a:gd name="T1" fmla="*/ 0 h 131"/>
                <a:gd name="T2" fmla="*/ 66 w 132"/>
                <a:gd name="T3" fmla="*/ 0 h 131"/>
                <a:gd name="T4" fmla="*/ 80 w 132"/>
                <a:gd name="T5" fmla="*/ 2 h 131"/>
                <a:gd name="T6" fmla="*/ 92 w 132"/>
                <a:gd name="T7" fmla="*/ 6 h 131"/>
                <a:gd name="T8" fmla="*/ 104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4 w 132"/>
                <a:gd name="T31" fmla="*/ 119 h 131"/>
                <a:gd name="T32" fmla="*/ 92 w 132"/>
                <a:gd name="T33" fmla="*/ 125 h 131"/>
                <a:gd name="T34" fmla="*/ 80 w 132"/>
                <a:gd name="T35" fmla="*/ 129 h 131"/>
                <a:gd name="T36" fmla="*/ 66 w 132"/>
                <a:gd name="T37" fmla="*/ 131 h 131"/>
                <a:gd name="T38" fmla="*/ 66 w 132"/>
                <a:gd name="T39" fmla="*/ 131 h 131"/>
                <a:gd name="T40" fmla="*/ 54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4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4" y="12"/>
                  </a:lnTo>
                  <a:lnTo>
                    <a:pt x="112" y="20"/>
                  </a:lnTo>
                  <a:lnTo>
                    <a:pt x="120" y="30"/>
                  </a:lnTo>
                  <a:lnTo>
                    <a:pt x="126" y="40"/>
                  </a:lnTo>
                  <a:lnTo>
                    <a:pt x="130" y="52"/>
                  </a:lnTo>
                  <a:lnTo>
                    <a:pt x="132" y="66"/>
                  </a:lnTo>
                  <a:lnTo>
                    <a:pt x="132" y="66"/>
                  </a:lnTo>
                  <a:lnTo>
                    <a:pt x="130" y="79"/>
                  </a:lnTo>
                  <a:lnTo>
                    <a:pt x="126" y="91"/>
                  </a:lnTo>
                  <a:lnTo>
                    <a:pt x="120" y="101"/>
                  </a:lnTo>
                  <a:lnTo>
                    <a:pt x="112" y="111"/>
                  </a:lnTo>
                  <a:lnTo>
                    <a:pt x="104" y="119"/>
                  </a:lnTo>
                  <a:lnTo>
                    <a:pt x="92" y="125"/>
                  </a:lnTo>
                  <a:lnTo>
                    <a:pt x="80" y="129"/>
                  </a:lnTo>
                  <a:lnTo>
                    <a:pt x="66" y="131"/>
                  </a:lnTo>
                  <a:lnTo>
                    <a:pt x="66" y="131"/>
                  </a:lnTo>
                  <a:lnTo>
                    <a:pt x="54"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4"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8" name="Freeform 191">
              <a:extLst>
                <a:ext uri="{FF2B5EF4-FFF2-40B4-BE49-F238E27FC236}">
                  <a16:creationId xmlns:a16="http://schemas.microsoft.com/office/drawing/2014/main" id="{C0473BF4-7F92-4F52-B8F0-8A20259DCCF6}"/>
                </a:ext>
              </a:extLst>
            </p:cNvPr>
            <p:cNvSpPr>
              <a:spLocks/>
            </p:cNvSpPr>
            <p:nvPr/>
          </p:nvSpPr>
          <p:spPr bwMode="auto">
            <a:xfrm>
              <a:off x="4795" y="3643"/>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28 h 132"/>
                <a:gd name="T14" fmla="*/ 126 w 132"/>
                <a:gd name="T15" fmla="*/ 40 h 132"/>
                <a:gd name="T16" fmla="*/ 130 w 132"/>
                <a:gd name="T17" fmla="*/ 52 h 132"/>
                <a:gd name="T18" fmla="*/ 132 w 132"/>
                <a:gd name="T19" fmla="*/ 66 h 132"/>
                <a:gd name="T20" fmla="*/ 132 w 132"/>
                <a:gd name="T21" fmla="*/ 66 h 132"/>
                <a:gd name="T22" fmla="*/ 130 w 132"/>
                <a:gd name="T23" fmla="*/ 78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78 h 132"/>
                <a:gd name="T54" fmla="*/ 0 w 132"/>
                <a:gd name="T55" fmla="*/ 66 h 132"/>
                <a:gd name="T56" fmla="*/ 0 w 132"/>
                <a:gd name="T57" fmla="*/ 66 h 132"/>
                <a:gd name="T58" fmla="*/ 2 w 132"/>
                <a:gd name="T59" fmla="*/ 52 h 132"/>
                <a:gd name="T60" fmla="*/ 6 w 132"/>
                <a:gd name="T61" fmla="*/ 40 h 132"/>
                <a:gd name="T62" fmla="*/ 12 w 132"/>
                <a:gd name="T63" fmla="*/ 28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28"/>
                  </a:lnTo>
                  <a:lnTo>
                    <a:pt x="126" y="40"/>
                  </a:lnTo>
                  <a:lnTo>
                    <a:pt x="130" y="52"/>
                  </a:lnTo>
                  <a:lnTo>
                    <a:pt x="132" y="66"/>
                  </a:lnTo>
                  <a:lnTo>
                    <a:pt x="132" y="66"/>
                  </a:lnTo>
                  <a:lnTo>
                    <a:pt x="130" y="78"/>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9" name="Freeform 192">
              <a:extLst>
                <a:ext uri="{FF2B5EF4-FFF2-40B4-BE49-F238E27FC236}">
                  <a16:creationId xmlns:a16="http://schemas.microsoft.com/office/drawing/2014/main" id="{0053A4ED-9BA1-49F6-B9E4-38F90B661835}"/>
                </a:ext>
              </a:extLst>
            </p:cNvPr>
            <p:cNvSpPr>
              <a:spLocks/>
            </p:cNvSpPr>
            <p:nvPr/>
          </p:nvSpPr>
          <p:spPr bwMode="auto">
            <a:xfrm>
              <a:off x="4795" y="3643"/>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28 h 132"/>
                <a:gd name="T14" fmla="*/ 126 w 132"/>
                <a:gd name="T15" fmla="*/ 40 h 132"/>
                <a:gd name="T16" fmla="*/ 130 w 132"/>
                <a:gd name="T17" fmla="*/ 52 h 132"/>
                <a:gd name="T18" fmla="*/ 132 w 132"/>
                <a:gd name="T19" fmla="*/ 66 h 132"/>
                <a:gd name="T20" fmla="*/ 132 w 132"/>
                <a:gd name="T21" fmla="*/ 66 h 132"/>
                <a:gd name="T22" fmla="*/ 130 w 132"/>
                <a:gd name="T23" fmla="*/ 78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78 h 132"/>
                <a:gd name="T54" fmla="*/ 0 w 132"/>
                <a:gd name="T55" fmla="*/ 66 h 132"/>
                <a:gd name="T56" fmla="*/ 0 w 132"/>
                <a:gd name="T57" fmla="*/ 66 h 132"/>
                <a:gd name="T58" fmla="*/ 2 w 132"/>
                <a:gd name="T59" fmla="*/ 52 h 132"/>
                <a:gd name="T60" fmla="*/ 6 w 132"/>
                <a:gd name="T61" fmla="*/ 40 h 132"/>
                <a:gd name="T62" fmla="*/ 12 w 132"/>
                <a:gd name="T63" fmla="*/ 28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28"/>
                  </a:lnTo>
                  <a:lnTo>
                    <a:pt x="126" y="40"/>
                  </a:lnTo>
                  <a:lnTo>
                    <a:pt x="130" y="52"/>
                  </a:lnTo>
                  <a:lnTo>
                    <a:pt x="132" y="66"/>
                  </a:lnTo>
                  <a:lnTo>
                    <a:pt x="132" y="66"/>
                  </a:lnTo>
                  <a:lnTo>
                    <a:pt x="130" y="78"/>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0" name="Freeform 193">
              <a:extLst>
                <a:ext uri="{FF2B5EF4-FFF2-40B4-BE49-F238E27FC236}">
                  <a16:creationId xmlns:a16="http://schemas.microsoft.com/office/drawing/2014/main" id="{1F3222BE-0731-4451-A768-1AA1FDE99468}"/>
                </a:ext>
              </a:extLst>
            </p:cNvPr>
            <p:cNvSpPr>
              <a:spLocks/>
            </p:cNvSpPr>
            <p:nvPr/>
          </p:nvSpPr>
          <p:spPr bwMode="auto">
            <a:xfrm>
              <a:off x="4951" y="3643"/>
              <a:ext cx="132" cy="132"/>
            </a:xfrm>
            <a:custGeom>
              <a:avLst/>
              <a:gdLst>
                <a:gd name="T0" fmla="*/ 66 w 132"/>
                <a:gd name="T1" fmla="*/ 0 h 132"/>
                <a:gd name="T2" fmla="*/ 66 w 132"/>
                <a:gd name="T3" fmla="*/ 0 h 132"/>
                <a:gd name="T4" fmla="*/ 80 w 132"/>
                <a:gd name="T5" fmla="*/ 2 h 132"/>
                <a:gd name="T6" fmla="*/ 92 w 132"/>
                <a:gd name="T7" fmla="*/ 6 h 132"/>
                <a:gd name="T8" fmla="*/ 104 w 132"/>
                <a:gd name="T9" fmla="*/ 12 h 132"/>
                <a:gd name="T10" fmla="*/ 112 w 132"/>
                <a:gd name="T11" fmla="*/ 20 h 132"/>
                <a:gd name="T12" fmla="*/ 120 w 132"/>
                <a:gd name="T13" fmla="*/ 28 h 132"/>
                <a:gd name="T14" fmla="*/ 126 w 132"/>
                <a:gd name="T15" fmla="*/ 40 h 132"/>
                <a:gd name="T16" fmla="*/ 130 w 132"/>
                <a:gd name="T17" fmla="*/ 52 h 132"/>
                <a:gd name="T18" fmla="*/ 132 w 132"/>
                <a:gd name="T19" fmla="*/ 66 h 132"/>
                <a:gd name="T20" fmla="*/ 132 w 132"/>
                <a:gd name="T21" fmla="*/ 66 h 132"/>
                <a:gd name="T22" fmla="*/ 130 w 132"/>
                <a:gd name="T23" fmla="*/ 78 h 132"/>
                <a:gd name="T24" fmla="*/ 126 w 132"/>
                <a:gd name="T25" fmla="*/ 92 h 132"/>
                <a:gd name="T26" fmla="*/ 120 w 132"/>
                <a:gd name="T27" fmla="*/ 102 h 132"/>
                <a:gd name="T28" fmla="*/ 112 w 132"/>
                <a:gd name="T29" fmla="*/ 112 h 132"/>
                <a:gd name="T30" fmla="*/ 104 w 132"/>
                <a:gd name="T31" fmla="*/ 120 h 132"/>
                <a:gd name="T32" fmla="*/ 92 w 132"/>
                <a:gd name="T33" fmla="*/ 126 h 132"/>
                <a:gd name="T34" fmla="*/ 80 w 132"/>
                <a:gd name="T35" fmla="*/ 130 h 132"/>
                <a:gd name="T36" fmla="*/ 66 w 132"/>
                <a:gd name="T37" fmla="*/ 132 h 132"/>
                <a:gd name="T38" fmla="*/ 66 w 132"/>
                <a:gd name="T39" fmla="*/ 132 h 132"/>
                <a:gd name="T40" fmla="*/ 54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78 h 132"/>
                <a:gd name="T54" fmla="*/ 0 w 132"/>
                <a:gd name="T55" fmla="*/ 66 h 132"/>
                <a:gd name="T56" fmla="*/ 0 w 132"/>
                <a:gd name="T57" fmla="*/ 66 h 132"/>
                <a:gd name="T58" fmla="*/ 2 w 132"/>
                <a:gd name="T59" fmla="*/ 52 h 132"/>
                <a:gd name="T60" fmla="*/ 6 w 132"/>
                <a:gd name="T61" fmla="*/ 40 h 132"/>
                <a:gd name="T62" fmla="*/ 12 w 132"/>
                <a:gd name="T63" fmla="*/ 28 h 132"/>
                <a:gd name="T64" fmla="*/ 20 w 132"/>
                <a:gd name="T65" fmla="*/ 20 h 132"/>
                <a:gd name="T66" fmla="*/ 30 w 132"/>
                <a:gd name="T67" fmla="*/ 12 h 132"/>
                <a:gd name="T68" fmla="*/ 40 w 132"/>
                <a:gd name="T69" fmla="*/ 6 h 132"/>
                <a:gd name="T70" fmla="*/ 54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4" y="12"/>
                  </a:lnTo>
                  <a:lnTo>
                    <a:pt x="112" y="20"/>
                  </a:lnTo>
                  <a:lnTo>
                    <a:pt x="120" y="28"/>
                  </a:lnTo>
                  <a:lnTo>
                    <a:pt x="126" y="40"/>
                  </a:lnTo>
                  <a:lnTo>
                    <a:pt x="130" y="52"/>
                  </a:lnTo>
                  <a:lnTo>
                    <a:pt x="132" y="66"/>
                  </a:lnTo>
                  <a:lnTo>
                    <a:pt x="132" y="66"/>
                  </a:lnTo>
                  <a:lnTo>
                    <a:pt x="130" y="78"/>
                  </a:lnTo>
                  <a:lnTo>
                    <a:pt x="126" y="92"/>
                  </a:lnTo>
                  <a:lnTo>
                    <a:pt x="120" y="102"/>
                  </a:lnTo>
                  <a:lnTo>
                    <a:pt x="112" y="112"/>
                  </a:lnTo>
                  <a:lnTo>
                    <a:pt x="104" y="120"/>
                  </a:lnTo>
                  <a:lnTo>
                    <a:pt x="92" y="126"/>
                  </a:lnTo>
                  <a:lnTo>
                    <a:pt x="80" y="130"/>
                  </a:lnTo>
                  <a:lnTo>
                    <a:pt x="66" y="132"/>
                  </a:lnTo>
                  <a:lnTo>
                    <a:pt x="66" y="132"/>
                  </a:lnTo>
                  <a:lnTo>
                    <a:pt x="54" y="130"/>
                  </a:lnTo>
                  <a:lnTo>
                    <a:pt x="40" y="126"/>
                  </a:lnTo>
                  <a:lnTo>
                    <a:pt x="30" y="120"/>
                  </a:lnTo>
                  <a:lnTo>
                    <a:pt x="20" y="112"/>
                  </a:lnTo>
                  <a:lnTo>
                    <a:pt x="12" y="102"/>
                  </a:lnTo>
                  <a:lnTo>
                    <a:pt x="6" y="92"/>
                  </a:lnTo>
                  <a:lnTo>
                    <a:pt x="2" y="78"/>
                  </a:lnTo>
                  <a:lnTo>
                    <a:pt x="0" y="66"/>
                  </a:lnTo>
                  <a:lnTo>
                    <a:pt x="0" y="66"/>
                  </a:lnTo>
                  <a:lnTo>
                    <a:pt x="2" y="52"/>
                  </a:lnTo>
                  <a:lnTo>
                    <a:pt x="6" y="40"/>
                  </a:lnTo>
                  <a:lnTo>
                    <a:pt x="12" y="28"/>
                  </a:lnTo>
                  <a:lnTo>
                    <a:pt x="20" y="20"/>
                  </a:lnTo>
                  <a:lnTo>
                    <a:pt x="30" y="12"/>
                  </a:lnTo>
                  <a:lnTo>
                    <a:pt x="40" y="6"/>
                  </a:lnTo>
                  <a:lnTo>
                    <a:pt x="54"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1" name="Freeform 194">
              <a:extLst>
                <a:ext uri="{FF2B5EF4-FFF2-40B4-BE49-F238E27FC236}">
                  <a16:creationId xmlns:a16="http://schemas.microsoft.com/office/drawing/2014/main" id="{C1B71974-C64A-4B26-9708-D706C4D73245}"/>
                </a:ext>
              </a:extLst>
            </p:cNvPr>
            <p:cNvSpPr>
              <a:spLocks/>
            </p:cNvSpPr>
            <p:nvPr/>
          </p:nvSpPr>
          <p:spPr bwMode="auto">
            <a:xfrm>
              <a:off x="4951" y="3643"/>
              <a:ext cx="132" cy="132"/>
            </a:xfrm>
            <a:custGeom>
              <a:avLst/>
              <a:gdLst>
                <a:gd name="T0" fmla="*/ 66 w 132"/>
                <a:gd name="T1" fmla="*/ 0 h 132"/>
                <a:gd name="T2" fmla="*/ 66 w 132"/>
                <a:gd name="T3" fmla="*/ 0 h 132"/>
                <a:gd name="T4" fmla="*/ 80 w 132"/>
                <a:gd name="T5" fmla="*/ 2 h 132"/>
                <a:gd name="T6" fmla="*/ 92 w 132"/>
                <a:gd name="T7" fmla="*/ 6 h 132"/>
                <a:gd name="T8" fmla="*/ 104 w 132"/>
                <a:gd name="T9" fmla="*/ 12 h 132"/>
                <a:gd name="T10" fmla="*/ 112 w 132"/>
                <a:gd name="T11" fmla="*/ 20 h 132"/>
                <a:gd name="T12" fmla="*/ 120 w 132"/>
                <a:gd name="T13" fmla="*/ 28 h 132"/>
                <a:gd name="T14" fmla="*/ 126 w 132"/>
                <a:gd name="T15" fmla="*/ 40 h 132"/>
                <a:gd name="T16" fmla="*/ 130 w 132"/>
                <a:gd name="T17" fmla="*/ 52 h 132"/>
                <a:gd name="T18" fmla="*/ 132 w 132"/>
                <a:gd name="T19" fmla="*/ 66 h 132"/>
                <a:gd name="T20" fmla="*/ 132 w 132"/>
                <a:gd name="T21" fmla="*/ 66 h 132"/>
                <a:gd name="T22" fmla="*/ 130 w 132"/>
                <a:gd name="T23" fmla="*/ 78 h 132"/>
                <a:gd name="T24" fmla="*/ 126 w 132"/>
                <a:gd name="T25" fmla="*/ 92 h 132"/>
                <a:gd name="T26" fmla="*/ 120 w 132"/>
                <a:gd name="T27" fmla="*/ 102 h 132"/>
                <a:gd name="T28" fmla="*/ 112 w 132"/>
                <a:gd name="T29" fmla="*/ 112 h 132"/>
                <a:gd name="T30" fmla="*/ 104 w 132"/>
                <a:gd name="T31" fmla="*/ 120 h 132"/>
                <a:gd name="T32" fmla="*/ 92 w 132"/>
                <a:gd name="T33" fmla="*/ 126 h 132"/>
                <a:gd name="T34" fmla="*/ 80 w 132"/>
                <a:gd name="T35" fmla="*/ 130 h 132"/>
                <a:gd name="T36" fmla="*/ 66 w 132"/>
                <a:gd name="T37" fmla="*/ 132 h 132"/>
                <a:gd name="T38" fmla="*/ 66 w 132"/>
                <a:gd name="T39" fmla="*/ 132 h 132"/>
                <a:gd name="T40" fmla="*/ 54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78 h 132"/>
                <a:gd name="T54" fmla="*/ 0 w 132"/>
                <a:gd name="T55" fmla="*/ 66 h 132"/>
                <a:gd name="T56" fmla="*/ 0 w 132"/>
                <a:gd name="T57" fmla="*/ 66 h 132"/>
                <a:gd name="T58" fmla="*/ 2 w 132"/>
                <a:gd name="T59" fmla="*/ 52 h 132"/>
                <a:gd name="T60" fmla="*/ 6 w 132"/>
                <a:gd name="T61" fmla="*/ 40 h 132"/>
                <a:gd name="T62" fmla="*/ 12 w 132"/>
                <a:gd name="T63" fmla="*/ 28 h 132"/>
                <a:gd name="T64" fmla="*/ 20 w 132"/>
                <a:gd name="T65" fmla="*/ 20 h 132"/>
                <a:gd name="T66" fmla="*/ 30 w 132"/>
                <a:gd name="T67" fmla="*/ 12 h 132"/>
                <a:gd name="T68" fmla="*/ 40 w 132"/>
                <a:gd name="T69" fmla="*/ 6 h 132"/>
                <a:gd name="T70" fmla="*/ 54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4" y="12"/>
                  </a:lnTo>
                  <a:lnTo>
                    <a:pt x="112" y="20"/>
                  </a:lnTo>
                  <a:lnTo>
                    <a:pt x="120" y="28"/>
                  </a:lnTo>
                  <a:lnTo>
                    <a:pt x="126" y="40"/>
                  </a:lnTo>
                  <a:lnTo>
                    <a:pt x="130" y="52"/>
                  </a:lnTo>
                  <a:lnTo>
                    <a:pt x="132" y="66"/>
                  </a:lnTo>
                  <a:lnTo>
                    <a:pt x="132" y="66"/>
                  </a:lnTo>
                  <a:lnTo>
                    <a:pt x="130" y="78"/>
                  </a:lnTo>
                  <a:lnTo>
                    <a:pt x="126" y="92"/>
                  </a:lnTo>
                  <a:lnTo>
                    <a:pt x="120" y="102"/>
                  </a:lnTo>
                  <a:lnTo>
                    <a:pt x="112" y="112"/>
                  </a:lnTo>
                  <a:lnTo>
                    <a:pt x="104" y="120"/>
                  </a:lnTo>
                  <a:lnTo>
                    <a:pt x="92" y="126"/>
                  </a:lnTo>
                  <a:lnTo>
                    <a:pt x="80" y="130"/>
                  </a:lnTo>
                  <a:lnTo>
                    <a:pt x="66" y="132"/>
                  </a:lnTo>
                  <a:lnTo>
                    <a:pt x="66" y="132"/>
                  </a:lnTo>
                  <a:lnTo>
                    <a:pt x="54" y="130"/>
                  </a:lnTo>
                  <a:lnTo>
                    <a:pt x="40" y="126"/>
                  </a:lnTo>
                  <a:lnTo>
                    <a:pt x="30" y="120"/>
                  </a:lnTo>
                  <a:lnTo>
                    <a:pt x="20" y="112"/>
                  </a:lnTo>
                  <a:lnTo>
                    <a:pt x="12" y="102"/>
                  </a:lnTo>
                  <a:lnTo>
                    <a:pt x="6" y="92"/>
                  </a:lnTo>
                  <a:lnTo>
                    <a:pt x="2" y="78"/>
                  </a:lnTo>
                  <a:lnTo>
                    <a:pt x="0" y="66"/>
                  </a:lnTo>
                  <a:lnTo>
                    <a:pt x="0" y="66"/>
                  </a:lnTo>
                  <a:lnTo>
                    <a:pt x="2" y="52"/>
                  </a:lnTo>
                  <a:lnTo>
                    <a:pt x="6" y="40"/>
                  </a:lnTo>
                  <a:lnTo>
                    <a:pt x="12" y="28"/>
                  </a:lnTo>
                  <a:lnTo>
                    <a:pt x="20" y="20"/>
                  </a:lnTo>
                  <a:lnTo>
                    <a:pt x="30" y="12"/>
                  </a:lnTo>
                  <a:lnTo>
                    <a:pt x="40" y="6"/>
                  </a:lnTo>
                  <a:lnTo>
                    <a:pt x="54"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2" name="Freeform 195">
              <a:extLst>
                <a:ext uri="{FF2B5EF4-FFF2-40B4-BE49-F238E27FC236}">
                  <a16:creationId xmlns:a16="http://schemas.microsoft.com/office/drawing/2014/main" id="{DCA288A0-74ED-4DA3-BCB7-B0163252780C}"/>
                </a:ext>
              </a:extLst>
            </p:cNvPr>
            <p:cNvSpPr>
              <a:spLocks/>
            </p:cNvSpPr>
            <p:nvPr/>
          </p:nvSpPr>
          <p:spPr bwMode="auto">
            <a:xfrm>
              <a:off x="5109" y="3643"/>
              <a:ext cx="131" cy="132"/>
            </a:xfrm>
            <a:custGeom>
              <a:avLst/>
              <a:gdLst>
                <a:gd name="T0" fmla="*/ 65 w 131"/>
                <a:gd name="T1" fmla="*/ 0 h 132"/>
                <a:gd name="T2" fmla="*/ 65 w 131"/>
                <a:gd name="T3" fmla="*/ 0 h 132"/>
                <a:gd name="T4" fmla="*/ 79 w 131"/>
                <a:gd name="T5" fmla="*/ 2 h 132"/>
                <a:gd name="T6" fmla="*/ 91 w 131"/>
                <a:gd name="T7" fmla="*/ 6 h 132"/>
                <a:gd name="T8" fmla="*/ 103 w 131"/>
                <a:gd name="T9" fmla="*/ 12 h 132"/>
                <a:gd name="T10" fmla="*/ 113 w 131"/>
                <a:gd name="T11" fmla="*/ 20 h 132"/>
                <a:gd name="T12" fmla="*/ 121 w 131"/>
                <a:gd name="T13" fmla="*/ 28 h 132"/>
                <a:gd name="T14" fmla="*/ 127 w 131"/>
                <a:gd name="T15" fmla="*/ 40 h 132"/>
                <a:gd name="T16" fmla="*/ 129 w 131"/>
                <a:gd name="T17" fmla="*/ 52 h 132"/>
                <a:gd name="T18" fmla="*/ 131 w 131"/>
                <a:gd name="T19" fmla="*/ 66 h 132"/>
                <a:gd name="T20" fmla="*/ 131 w 131"/>
                <a:gd name="T21" fmla="*/ 66 h 132"/>
                <a:gd name="T22" fmla="*/ 129 w 131"/>
                <a:gd name="T23" fmla="*/ 78 h 132"/>
                <a:gd name="T24" fmla="*/ 127 w 131"/>
                <a:gd name="T25" fmla="*/ 92 h 132"/>
                <a:gd name="T26" fmla="*/ 121 w 131"/>
                <a:gd name="T27" fmla="*/ 102 h 132"/>
                <a:gd name="T28" fmla="*/ 113 w 131"/>
                <a:gd name="T29" fmla="*/ 112 h 132"/>
                <a:gd name="T30" fmla="*/ 103 w 131"/>
                <a:gd name="T31" fmla="*/ 120 h 132"/>
                <a:gd name="T32" fmla="*/ 91 w 131"/>
                <a:gd name="T33" fmla="*/ 126 h 132"/>
                <a:gd name="T34" fmla="*/ 79 w 131"/>
                <a:gd name="T35" fmla="*/ 130 h 132"/>
                <a:gd name="T36" fmla="*/ 65 w 131"/>
                <a:gd name="T37" fmla="*/ 132 h 132"/>
                <a:gd name="T38" fmla="*/ 65 w 131"/>
                <a:gd name="T39" fmla="*/ 132 h 132"/>
                <a:gd name="T40" fmla="*/ 53 w 131"/>
                <a:gd name="T41" fmla="*/ 130 h 132"/>
                <a:gd name="T42" fmla="*/ 41 w 131"/>
                <a:gd name="T43" fmla="*/ 126 h 132"/>
                <a:gd name="T44" fmla="*/ 29 w 131"/>
                <a:gd name="T45" fmla="*/ 120 h 132"/>
                <a:gd name="T46" fmla="*/ 18 w 131"/>
                <a:gd name="T47" fmla="*/ 112 h 132"/>
                <a:gd name="T48" fmla="*/ 10 w 131"/>
                <a:gd name="T49" fmla="*/ 102 h 132"/>
                <a:gd name="T50" fmla="*/ 4 w 131"/>
                <a:gd name="T51" fmla="*/ 92 h 132"/>
                <a:gd name="T52" fmla="*/ 0 w 131"/>
                <a:gd name="T53" fmla="*/ 78 h 132"/>
                <a:gd name="T54" fmla="*/ 0 w 131"/>
                <a:gd name="T55" fmla="*/ 66 h 132"/>
                <a:gd name="T56" fmla="*/ 0 w 131"/>
                <a:gd name="T57" fmla="*/ 66 h 132"/>
                <a:gd name="T58" fmla="*/ 0 w 131"/>
                <a:gd name="T59" fmla="*/ 52 h 132"/>
                <a:gd name="T60" fmla="*/ 4 w 131"/>
                <a:gd name="T61" fmla="*/ 40 h 132"/>
                <a:gd name="T62" fmla="*/ 10 w 131"/>
                <a:gd name="T63" fmla="*/ 28 h 132"/>
                <a:gd name="T64" fmla="*/ 18 w 131"/>
                <a:gd name="T65" fmla="*/ 20 h 132"/>
                <a:gd name="T66" fmla="*/ 29 w 131"/>
                <a:gd name="T67" fmla="*/ 12 h 132"/>
                <a:gd name="T68" fmla="*/ 41 w 131"/>
                <a:gd name="T69" fmla="*/ 6 h 132"/>
                <a:gd name="T70" fmla="*/ 53 w 131"/>
                <a:gd name="T71" fmla="*/ 2 h 132"/>
                <a:gd name="T72" fmla="*/ 65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5" y="0"/>
                  </a:moveTo>
                  <a:lnTo>
                    <a:pt x="65" y="0"/>
                  </a:lnTo>
                  <a:lnTo>
                    <a:pt x="79" y="2"/>
                  </a:lnTo>
                  <a:lnTo>
                    <a:pt x="91" y="6"/>
                  </a:lnTo>
                  <a:lnTo>
                    <a:pt x="103" y="12"/>
                  </a:lnTo>
                  <a:lnTo>
                    <a:pt x="113" y="20"/>
                  </a:lnTo>
                  <a:lnTo>
                    <a:pt x="121" y="28"/>
                  </a:lnTo>
                  <a:lnTo>
                    <a:pt x="127" y="40"/>
                  </a:lnTo>
                  <a:lnTo>
                    <a:pt x="129" y="52"/>
                  </a:lnTo>
                  <a:lnTo>
                    <a:pt x="131" y="66"/>
                  </a:lnTo>
                  <a:lnTo>
                    <a:pt x="131" y="66"/>
                  </a:lnTo>
                  <a:lnTo>
                    <a:pt x="129" y="78"/>
                  </a:lnTo>
                  <a:lnTo>
                    <a:pt x="127" y="92"/>
                  </a:lnTo>
                  <a:lnTo>
                    <a:pt x="121" y="102"/>
                  </a:lnTo>
                  <a:lnTo>
                    <a:pt x="113" y="112"/>
                  </a:lnTo>
                  <a:lnTo>
                    <a:pt x="103" y="120"/>
                  </a:lnTo>
                  <a:lnTo>
                    <a:pt x="91" y="126"/>
                  </a:lnTo>
                  <a:lnTo>
                    <a:pt x="79" y="130"/>
                  </a:lnTo>
                  <a:lnTo>
                    <a:pt x="65" y="132"/>
                  </a:lnTo>
                  <a:lnTo>
                    <a:pt x="65" y="132"/>
                  </a:lnTo>
                  <a:lnTo>
                    <a:pt x="53" y="130"/>
                  </a:lnTo>
                  <a:lnTo>
                    <a:pt x="41" y="126"/>
                  </a:lnTo>
                  <a:lnTo>
                    <a:pt x="29" y="120"/>
                  </a:lnTo>
                  <a:lnTo>
                    <a:pt x="18" y="112"/>
                  </a:lnTo>
                  <a:lnTo>
                    <a:pt x="10" y="102"/>
                  </a:lnTo>
                  <a:lnTo>
                    <a:pt x="4" y="92"/>
                  </a:lnTo>
                  <a:lnTo>
                    <a:pt x="0" y="78"/>
                  </a:lnTo>
                  <a:lnTo>
                    <a:pt x="0" y="66"/>
                  </a:lnTo>
                  <a:lnTo>
                    <a:pt x="0" y="66"/>
                  </a:lnTo>
                  <a:lnTo>
                    <a:pt x="0" y="52"/>
                  </a:lnTo>
                  <a:lnTo>
                    <a:pt x="4" y="40"/>
                  </a:lnTo>
                  <a:lnTo>
                    <a:pt x="10" y="28"/>
                  </a:lnTo>
                  <a:lnTo>
                    <a:pt x="18" y="20"/>
                  </a:lnTo>
                  <a:lnTo>
                    <a:pt x="29" y="12"/>
                  </a:lnTo>
                  <a:lnTo>
                    <a:pt x="41" y="6"/>
                  </a:lnTo>
                  <a:lnTo>
                    <a:pt x="53"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3" name="Freeform 196">
              <a:extLst>
                <a:ext uri="{FF2B5EF4-FFF2-40B4-BE49-F238E27FC236}">
                  <a16:creationId xmlns:a16="http://schemas.microsoft.com/office/drawing/2014/main" id="{67503CA9-B594-46CC-925D-1950D5504CFF}"/>
                </a:ext>
              </a:extLst>
            </p:cNvPr>
            <p:cNvSpPr>
              <a:spLocks/>
            </p:cNvSpPr>
            <p:nvPr/>
          </p:nvSpPr>
          <p:spPr bwMode="auto">
            <a:xfrm>
              <a:off x="5109" y="3643"/>
              <a:ext cx="131" cy="132"/>
            </a:xfrm>
            <a:custGeom>
              <a:avLst/>
              <a:gdLst>
                <a:gd name="T0" fmla="*/ 65 w 131"/>
                <a:gd name="T1" fmla="*/ 0 h 132"/>
                <a:gd name="T2" fmla="*/ 65 w 131"/>
                <a:gd name="T3" fmla="*/ 0 h 132"/>
                <a:gd name="T4" fmla="*/ 79 w 131"/>
                <a:gd name="T5" fmla="*/ 2 h 132"/>
                <a:gd name="T6" fmla="*/ 91 w 131"/>
                <a:gd name="T7" fmla="*/ 6 h 132"/>
                <a:gd name="T8" fmla="*/ 103 w 131"/>
                <a:gd name="T9" fmla="*/ 12 h 132"/>
                <a:gd name="T10" fmla="*/ 113 w 131"/>
                <a:gd name="T11" fmla="*/ 20 h 132"/>
                <a:gd name="T12" fmla="*/ 121 w 131"/>
                <a:gd name="T13" fmla="*/ 28 h 132"/>
                <a:gd name="T14" fmla="*/ 127 w 131"/>
                <a:gd name="T15" fmla="*/ 40 h 132"/>
                <a:gd name="T16" fmla="*/ 129 w 131"/>
                <a:gd name="T17" fmla="*/ 52 h 132"/>
                <a:gd name="T18" fmla="*/ 131 w 131"/>
                <a:gd name="T19" fmla="*/ 66 h 132"/>
                <a:gd name="T20" fmla="*/ 131 w 131"/>
                <a:gd name="T21" fmla="*/ 66 h 132"/>
                <a:gd name="T22" fmla="*/ 129 w 131"/>
                <a:gd name="T23" fmla="*/ 78 h 132"/>
                <a:gd name="T24" fmla="*/ 127 w 131"/>
                <a:gd name="T25" fmla="*/ 92 h 132"/>
                <a:gd name="T26" fmla="*/ 121 w 131"/>
                <a:gd name="T27" fmla="*/ 102 h 132"/>
                <a:gd name="T28" fmla="*/ 113 w 131"/>
                <a:gd name="T29" fmla="*/ 112 h 132"/>
                <a:gd name="T30" fmla="*/ 103 w 131"/>
                <a:gd name="T31" fmla="*/ 120 h 132"/>
                <a:gd name="T32" fmla="*/ 91 w 131"/>
                <a:gd name="T33" fmla="*/ 126 h 132"/>
                <a:gd name="T34" fmla="*/ 79 w 131"/>
                <a:gd name="T35" fmla="*/ 130 h 132"/>
                <a:gd name="T36" fmla="*/ 65 w 131"/>
                <a:gd name="T37" fmla="*/ 132 h 132"/>
                <a:gd name="T38" fmla="*/ 65 w 131"/>
                <a:gd name="T39" fmla="*/ 132 h 132"/>
                <a:gd name="T40" fmla="*/ 53 w 131"/>
                <a:gd name="T41" fmla="*/ 130 h 132"/>
                <a:gd name="T42" fmla="*/ 41 w 131"/>
                <a:gd name="T43" fmla="*/ 126 h 132"/>
                <a:gd name="T44" fmla="*/ 29 w 131"/>
                <a:gd name="T45" fmla="*/ 120 h 132"/>
                <a:gd name="T46" fmla="*/ 18 w 131"/>
                <a:gd name="T47" fmla="*/ 112 h 132"/>
                <a:gd name="T48" fmla="*/ 10 w 131"/>
                <a:gd name="T49" fmla="*/ 102 h 132"/>
                <a:gd name="T50" fmla="*/ 4 w 131"/>
                <a:gd name="T51" fmla="*/ 92 h 132"/>
                <a:gd name="T52" fmla="*/ 0 w 131"/>
                <a:gd name="T53" fmla="*/ 78 h 132"/>
                <a:gd name="T54" fmla="*/ 0 w 131"/>
                <a:gd name="T55" fmla="*/ 66 h 132"/>
                <a:gd name="T56" fmla="*/ 0 w 131"/>
                <a:gd name="T57" fmla="*/ 66 h 132"/>
                <a:gd name="T58" fmla="*/ 0 w 131"/>
                <a:gd name="T59" fmla="*/ 52 h 132"/>
                <a:gd name="T60" fmla="*/ 4 w 131"/>
                <a:gd name="T61" fmla="*/ 40 h 132"/>
                <a:gd name="T62" fmla="*/ 10 w 131"/>
                <a:gd name="T63" fmla="*/ 28 h 132"/>
                <a:gd name="T64" fmla="*/ 18 w 131"/>
                <a:gd name="T65" fmla="*/ 20 h 132"/>
                <a:gd name="T66" fmla="*/ 29 w 131"/>
                <a:gd name="T67" fmla="*/ 12 h 132"/>
                <a:gd name="T68" fmla="*/ 41 w 131"/>
                <a:gd name="T69" fmla="*/ 6 h 132"/>
                <a:gd name="T70" fmla="*/ 53 w 131"/>
                <a:gd name="T71" fmla="*/ 2 h 132"/>
                <a:gd name="T72" fmla="*/ 65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5" y="0"/>
                  </a:moveTo>
                  <a:lnTo>
                    <a:pt x="65" y="0"/>
                  </a:lnTo>
                  <a:lnTo>
                    <a:pt x="79" y="2"/>
                  </a:lnTo>
                  <a:lnTo>
                    <a:pt x="91" y="6"/>
                  </a:lnTo>
                  <a:lnTo>
                    <a:pt x="103" y="12"/>
                  </a:lnTo>
                  <a:lnTo>
                    <a:pt x="113" y="20"/>
                  </a:lnTo>
                  <a:lnTo>
                    <a:pt x="121" y="28"/>
                  </a:lnTo>
                  <a:lnTo>
                    <a:pt x="127" y="40"/>
                  </a:lnTo>
                  <a:lnTo>
                    <a:pt x="129" y="52"/>
                  </a:lnTo>
                  <a:lnTo>
                    <a:pt x="131" y="66"/>
                  </a:lnTo>
                  <a:lnTo>
                    <a:pt x="131" y="66"/>
                  </a:lnTo>
                  <a:lnTo>
                    <a:pt x="129" y="78"/>
                  </a:lnTo>
                  <a:lnTo>
                    <a:pt x="127" y="92"/>
                  </a:lnTo>
                  <a:lnTo>
                    <a:pt x="121" y="102"/>
                  </a:lnTo>
                  <a:lnTo>
                    <a:pt x="113" y="112"/>
                  </a:lnTo>
                  <a:lnTo>
                    <a:pt x="103" y="120"/>
                  </a:lnTo>
                  <a:lnTo>
                    <a:pt x="91" y="126"/>
                  </a:lnTo>
                  <a:lnTo>
                    <a:pt x="79" y="130"/>
                  </a:lnTo>
                  <a:lnTo>
                    <a:pt x="65" y="132"/>
                  </a:lnTo>
                  <a:lnTo>
                    <a:pt x="65" y="132"/>
                  </a:lnTo>
                  <a:lnTo>
                    <a:pt x="53" y="130"/>
                  </a:lnTo>
                  <a:lnTo>
                    <a:pt x="41" y="126"/>
                  </a:lnTo>
                  <a:lnTo>
                    <a:pt x="29" y="120"/>
                  </a:lnTo>
                  <a:lnTo>
                    <a:pt x="18" y="112"/>
                  </a:lnTo>
                  <a:lnTo>
                    <a:pt x="10" y="102"/>
                  </a:lnTo>
                  <a:lnTo>
                    <a:pt x="4" y="92"/>
                  </a:lnTo>
                  <a:lnTo>
                    <a:pt x="0" y="78"/>
                  </a:lnTo>
                  <a:lnTo>
                    <a:pt x="0" y="66"/>
                  </a:lnTo>
                  <a:lnTo>
                    <a:pt x="0" y="66"/>
                  </a:lnTo>
                  <a:lnTo>
                    <a:pt x="0" y="52"/>
                  </a:lnTo>
                  <a:lnTo>
                    <a:pt x="4" y="40"/>
                  </a:lnTo>
                  <a:lnTo>
                    <a:pt x="10" y="28"/>
                  </a:lnTo>
                  <a:lnTo>
                    <a:pt x="18" y="20"/>
                  </a:lnTo>
                  <a:lnTo>
                    <a:pt x="29" y="12"/>
                  </a:lnTo>
                  <a:lnTo>
                    <a:pt x="41" y="6"/>
                  </a:lnTo>
                  <a:lnTo>
                    <a:pt x="53"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 name="Freeform 197">
              <a:extLst>
                <a:ext uri="{FF2B5EF4-FFF2-40B4-BE49-F238E27FC236}">
                  <a16:creationId xmlns:a16="http://schemas.microsoft.com/office/drawing/2014/main" id="{B796E7E0-3A5E-4642-B6FA-410E7A207DA5}"/>
                </a:ext>
              </a:extLst>
            </p:cNvPr>
            <p:cNvSpPr>
              <a:spLocks/>
            </p:cNvSpPr>
            <p:nvPr/>
          </p:nvSpPr>
          <p:spPr bwMode="auto">
            <a:xfrm>
              <a:off x="4951" y="3487"/>
              <a:ext cx="132" cy="130"/>
            </a:xfrm>
            <a:custGeom>
              <a:avLst/>
              <a:gdLst>
                <a:gd name="T0" fmla="*/ 66 w 132"/>
                <a:gd name="T1" fmla="*/ 0 h 130"/>
                <a:gd name="T2" fmla="*/ 66 w 132"/>
                <a:gd name="T3" fmla="*/ 0 h 130"/>
                <a:gd name="T4" fmla="*/ 80 w 132"/>
                <a:gd name="T5" fmla="*/ 2 h 130"/>
                <a:gd name="T6" fmla="*/ 92 w 132"/>
                <a:gd name="T7" fmla="*/ 4 h 130"/>
                <a:gd name="T8" fmla="*/ 104 w 132"/>
                <a:gd name="T9" fmla="*/ 10 h 130"/>
                <a:gd name="T10" fmla="*/ 112 w 132"/>
                <a:gd name="T11" fmla="*/ 18 h 130"/>
                <a:gd name="T12" fmla="*/ 120 w 132"/>
                <a:gd name="T13" fmla="*/ 28 h 130"/>
                <a:gd name="T14" fmla="*/ 126 w 132"/>
                <a:gd name="T15" fmla="*/ 40 h 130"/>
                <a:gd name="T16" fmla="*/ 130 w 132"/>
                <a:gd name="T17" fmla="*/ 52 h 130"/>
                <a:gd name="T18" fmla="*/ 132 w 132"/>
                <a:gd name="T19" fmla="*/ 66 h 130"/>
                <a:gd name="T20" fmla="*/ 132 w 132"/>
                <a:gd name="T21" fmla="*/ 66 h 130"/>
                <a:gd name="T22" fmla="*/ 130 w 132"/>
                <a:gd name="T23" fmla="*/ 78 h 130"/>
                <a:gd name="T24" fmla="*/ 126 w 132"/>
                <a:gd name="T25" fmla="*/ 90 h 130"/>
                <a:gd name="T26" fmla="*/ 120 w 132"/>
                <a:gd name="T27" fmla="*/ 102 h 130"/>
                <a:gd name="T28" fmla="*/ 112 w 132"/>
                <a:gd name="T29" fmla="*/ 112 h 130"/>
                <a:gd name="T30" fmla="*/ 104 w 132"/>
                <a:gd name="T31" fmla="*/ 120 h 130"/>
                <a:gd name="T32" fmla="*/ 92 w 132"/>
                <a:gd name="T33" fmla="*/ 126 h 130"/>
                <a:gd name="T34" fmla="*/ 80 w 132"/>
                <a:gd name="T35" fmla="*/ 130 h 130"/>
                <a:gd name="T36" fmla="*/ 66 w 132"/>
                <a:gd name="T37" fmla="*/ 130 h 130"/>
                <a:gd name="T38" fmla="*/ 66 w 132"/>
                <a:gd name="T39" fmla="*/ 130 h 130"/>
                <a:gd name="T40" fmla="*/ 54 w 132"/>
                <a:gd name="T41" fmla="*/ 130 h 130"/>
                <a:gd name="T42" fmla="*/ 40 w 132"/>
                <a:gd name="T43" fmla="*/ 126 h 130"/>
                <a:gd name="T44" fmla="*/ 30 w 132"/>
                <a:gd name="T45" fmla="*/ 120 h 130"/>
                <a:gd name="T46" fmla="*/ 20 w 132"/>
                <a:gd name="T47" fmla="*/ 112 h 130"/>
                <a:gd name="T48" fmla="*/ 12 w 132"/>
                <a:gd name="T49" fmla="*/ 102 h 130"/>
                <a:gd name="T50" fmla="*/ 6 w 132"/>
                <a:gd name="T51" fmla="*/ 90 h 130"/>
                <a:gd name="T52" fmla="*/ 2 w 132"/>
                <a:gd name="T53" fmla="*/ 78 h 130"/>
                <a:gd name="T54" fmla="*/ 0 w 132"/>
                <a:gd name="T55" fmla="*/ 66 h 130"/>
                <a:gd name="T56" fmla="*/ 0 w 132"/>
                <a:gd name="T57" fmla="*/ 66 h 130"/>
                <a:gd name="T58" fmla="*/ 2 w 132"/>
                <a:gd name="T59" fmla="*/ 52 h 130"/>
                <a:gd name="T60" fmla="*/ 6 w 132"/>
                <a:gd name="T61" fmla="*/ 40 h 130"/>
                <a:gd name="T62" fmla="*/ 12 w 132"/>
                <a:gd name="T63" fmla="*/ 28 h 130"/>
                <a:gd name="T64" fmla="*/ 20 w 132"/>
                <a:gd name="T65" fmla="*/ 18 h 130"/>
                <a:gd name="T66" fmla="*/ 30 w 132"/>
                <a:gd name="T67" fmla="*/ 10 h 130"/>
                <a:gd name="T68" fmla="*/ 40 w 132"/>
                <a:gd name="T69" fmla="*/ 4 h 130"/>
                <a:gd name="T70" fmla="*/ 54 w 132"/>
                <a:gd name="T71" fmla="*/ 2 h 130"/>
                <a:gd name="T72" fmla="*/ 66 w 132"/>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0">
                  <a:moveTo>
                    <a:pt x="66" y="0"/>
                  </a:moveTo>
                  <a:lnTo>
                    <a:pt x="66" y="0"/>
                  </a:lnTo>
                  <a:lnTo>
                    <a:pt x="80" y="2"/>
                  </a:lnTo>
                  <a:lnTo>
                    <a:pt x="92" y="4"/>
                  </a:lnTo>
                  <a:lnTo>
                    <a:pt x="104" y="10"/>
                  </a:lnTo>
                  <a:lnTo>
                    <a:pt x="112" y="18"/>
                  </a:lnTo>
                  <a:lnTo>
                    <a:pt x="120" y="28"/>
                  </a:lnTo>
                  <a:lnTo>
                    <a:pt x="126" y="40"/>
                  </a:lnTo>
                  <a:lnTo>
                    <a:pt x="130" y="52"/>
                  </a:lnTo>
                  <a:lnTo>
                    <a:pt x="132" y="66"/>
                  </a:lnTo>
                  <a:lnTo>
                    <a:pt x="132" y="66"/>
                  </a:lnTo>
                  <a:lnTo>
                    <a:pt x="130" y="78"/>
                  </a:lnTo>
                  <a:lnTo>
                    <a:pt x="126" y="90"/>
                  </a:lnTo>
                  <a:lnTo>
                    <a:pt x="120" y="102"/>
                  </a:lnTo>
                  <a:lnTo>
                    <a:pt x="112" y="112"/>
                  </a:lnTo>
                  <a:lnTo>
                    <a:pt x="104" y="120"/>
                  </a:lnTo>
                  <a:lnTo>
                    <a:pt x="92" y="126"/>
                  </a:lnTo>
                  <a:lnTo>
                    <a:pt x="80" y="130"/>
                  </a:lnTo>
                  <a:lnTo>
                    <a:pt x="66" y="130"/>
                  </a:lnTo>
                  <a:lnTo>
                    <a:pt x="66" y="130"/>
                  </a:lnTo>
                  <a:lnTo>
                    <a:pt x="54" y="130"/>
                  </a:lnTo>
                  <a:lnTo>
                    <a:pt x="40" y="126"/>
                  </a:lnTo>
                  <a:lnTo>
                    <a:pt x="30" y="120"/>
                  </a:lnTo>
                  <a:lnTo>
                    <a:pt x="20" y="112"/>
                  </a:lnTo>
                  <a:lnTo>
                    <a:pt x="12" y="102"/>
                  </a:lnTo>
                  <a:lnTo>
                    <a:pt x="6" y="90"/>
                  </a:lnTo>
                  <a:lnTo>
                    <a:pt x="2" y="78"/>
                  </a:lnTo>
                  <a:lnTo>
                    <a:pt x="0" y="66"/>
                  </a:lnTo>
                  <a:lnTo>
                    <a:pt x="0" y="66"/>
                  </a:lnTo>
                  <a:lnTo>
                    <a:pt x="2" y="52"/>
                  </a:lnTo>
                  <a:lnTo>
                    <a:pt x="6" y="40"/>
                  </a:lnTo>
                  <a:lnTo>
                    <a:pt x="12" y="28"/>
                  </a:lnTo>
                  <a:lnTo>
                    <a:pt x="20" y="18"/>
                  </a:lnTo>
                  <a:lnTo>
                    <a:pt x="30" y="10"/>
                  </a:lnTo>
                  <a:lnTo>
                    <a:pt x="40" y="4"/>
                  </a:lnTo>
                  <a:lnTo>
                    <a:pt x="54"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 name="Freeform 198">
              <a:extLst>
                <a:ext uri="{FF2B5EF4-FFF2-40B4-BE49-F238E27FC236}">
                  <a16:creationId xmlns:a16="http://schemas.microsoft.com/office/drawing/2014/main" id="{4453571E-6788-43CE-A44E-336AE9EE40A8}"/>
                </a:ext>
              </a:extLst>
            </p:cNvPr>
            <p:cNvSpPr>
              <a:spLocks/>
            </p:cNvSpPr>
            <p:nvPr/>
          </p:nvSpPr>
          <p:spPr bwMode="auto">
            <a:xfrm>
              <a:off x="4951" y="3487"/>
              <a:ext cx="132" cy="130"/>
            </a:xfrm>
            <a:custGeom>
              <a:avLst/>
              <a:gdLst>
                <a:gd name="T0" fmla="*/ 66 w 132"/>
                <a:gd name="T1" fmla="*/ 0 h 130"/>
                <a:gd name="T2" fmla="*/ 66 w 132"/>
                <a:gd name="T3" fmla="*/ 0 h 130"/>
                <a:gd name="T4" fmla="*/ 80 w 132"/>
                <a:gd name="T5" fmla="*/ 2 h 130"/>
                <a:gd name="T6" fmla="*/ 92 w 132"/>
                <a:gd name="T7" fmla="*/ 4 h 130"/>
                <a:gd name="T8" fmla="*/ 104 w 132"/>
                <a:gd name="T9" fmla="*/ 10 h 130"/>
                <a:gd name="T10" fmla="*/ 112 w 132"/>
                <a:gd name="T11" fmla="*/ 18 h 130"/>
                <a:gd name="T12" fmla="*/ 120 w 132"/>
                <a:gd name="T13" fmla="*/ 28 h 130"/>
                <a:gd name="T14" fmla="*/ 126 w 132"/>
                <a:gd name="T15" fmla="*/ 40 h 130"/>
                <a:gd name="T16" fmla="*/ 130 w 132"/>
                <a:gd name="T17" fmla="*/ 52 h 130"/>
                <a:gd name="T18" fmla="*/ 132 w 132"/>
                <a:gd name="T19" fmla="*/ 66 h 130"/>
                <a:gd name="T20" fmla="*/ 132 w 132"/>
                <a:gd name="T21" fmla="*/ 66 h 130"/>
                <a:gd name="T22" fmla="*/ 130 w 132"/>
                <a:gd name="T23" fmla="*/ 78 h 130"/>
                <a:gd name="T24" fmla="*/ 126 w 132"/>
                <a:gd name="T25" fmla="*/ 90 h 130"/>
                <a:gd name="T26" fmla="*/ 120 w 132"/>
                <a:gd name="T27" fmla="*/ 102 h 130"/>
                <a:gd name="T28" fmla="*/ 112 w 132"/>
                <a:gd name="T29" fmla="*/ 112 h 130"/>
                <a:gd name="T30" fmla="*/ 104 w 132"/>
                <a:gd name="T31" fmla="*/ 120 h 130"/>
                <a:gd name="T32" fmla="*/ 92 w 132"/>
                <a:gd name="T33" fmla="*/ 126 h 130"/>
                <a:gd name="T34" fmla="*/ 80 w 132"/>
                <a:gd name="T35" fmla="*/ 130 h 130"/>
                <a:gd name="T36" fmla="*/ 66 w 132"/>
                <a:gd name="T37" fmla="*/ 130 h 130"/>
                <a:gd name="T38" fmla="*/ 66 w 132"/>
                <a:gd name="T39" fmla="*/ 130 h 130"/>
                <a:gd name="T40" fmla="*/ 54 w 132"/>
                <a:gd name="T41" fmla="*/ 130 h 130"/>
                <a:gd name="T42" fmla="*/ 40 w 132"/>
                <a:gd name="T43" fmla="*/ 126 h 130"/>
                <a:gd name="T44" fmla="*/ 30 w 132"/>
                <a:gd name="T45" fmla="*/ 120 h 130"/>
                <a:gd name="T46" fmla="*/ 20 w 132"/>
                <a:gd name="T47" fmla="*/ 112 h 130"/>
                <a:gd name="T48" fmla="*/ 12 w 132"/>
                <a:gd name="T49" fmla="*/ 102 h 130"/>
                <a:gd name="T50" fmla="*/ 6 w 132"/>
                <a:gd name="T51" fmla="*/ 90 h 130"/>
                <a:gd name="T52" fmla="*/ 2 w 132"/>
                <a:gd name="T53" fmla="*/ 78 h 130"/>
                <a:gd name="T54" fmla="*/ 0 w 132"/>
                <a:gd name="T55" fmla="*/ 66 h 130"/>
                <a:gd name="T56" fmla="*/ 0 w 132"/>
                <a:gd name="T57" fmla="*/ 66 h 130"/>
                <a:gd name="T58" fmla="*/ 2 w 132"/>
                <a:gd name="T59" fmla="*/ 52 h 130"/>
                <a:gd name="T60" fmla="*/ 6 w 132"/>
                <a:gd name="T61" fmla="*/ 40 h 130"/>
                <a:gd name="T62" fmla="*/ 12 w 132"/>
                <a:gd name="T63" fmla="*/ 28 h 130"/>
                <a:gd name="T64" fmla="*/ 20 w 132"/>
                <a:gd name="T65" fmla="*/ 18 h 130"/>
                <a:gd name="T66" fmla="*/ 30 w 132"/>
                <a:gd name="T67" fmla="*/ 10 h 130"/>
                <a:gd name="T68" fmla="*/ 40 w 132"/>
                <a:gd name="T69" fmla="*/ 4 h 130"/>
                <a:gd name="T70" fmla="*/ 54 w 132"/>
                <a:gd name="T71" fmla="*/ 2 h 130"/>
                <a:gd name="T72" fmla="*/ 66 w 132"/>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0">
                  <a:moveTo>
                    <a:pt x="66" y="0"/>
                  </a:moveTo>
                  <a:lnTo>
                    <a:pt x="66" y="0"/>
                  </a:lnTo>
                  <a:lnTo>
                    <a:pt x="80" y="2"/>
                  </a:lnTo>
                  <a:lnTo>
                    <a:pt x="92" y="4"/>
                  </a:lnTo>
                  <a:lnTo>
                    <a:pt x="104" y="10"/>
                  </a:lnTo>
                  <a:lnTo>
                    <a:pt x="112" y="18"/>
                  </a:lnTo>
                  <a:lnTo>
                    <a:pt x="120" y="28"/>
                  </a:lnTo>
                  <a:lnTo>
                    <a:pt x="126" y="40"/>
                  </a:lnTo>
                  <a:lnTo>
                    <a:pt x="130" y="52"/>
                  </a:lnTo>
                  <a:lnTo>
                    <a:pt x="132" y="66"/>
                  </a:lnTo>
                  <a:lnTo>
                    <a:pt x="132" y="66"/>
                  </a:lnTo>
                  <a:lnTo>
                    <a:pt x="130" y="78"/>
                  </a:lnTo>
                  <a:lnTo>
                    <a:pt x="126" y="90"/>
                  </a:lnTo>
                  <a:lnTo>
                    <a:pt x="120" y="102"/>
                  </a:lnTo>
                  <a:lnTo>
                    <a:pt x="112" y="112"/>
                  </a:lnTo>
                  <a:lnTo>
                    <a:pt x="104" y="120"/>
                  </a:lnTo>
                  <a:lnTo>
                    <a:pt x="92" y="126"/>
                  </a:lnTo>
                  <a:lnTo>
                    <a:pt x="80" y="130"/>
                  </a:lnTo>
                  <a:lnTo>
                    <a:pt x="66" y="130"/>
                  </a:lnTo>
                  <a:lnTo>
                    <a:pt x="66" y="130"/>
                  </a:lnTo>
                  <a:lnTo>
                    <a:pt x="54" y="130"/>
                  </a:lnTo>
                  <a:lnTo>
                    <a:pt x="40" y="126"/>
                  </a:lnTo>
                  <a:lnTo>
                    <a:pt x="30" y="120"/>
                  </a:lnTo>
                  <a:lnTo>
                    <a:pt x="20" y="112"/>
                  </a:lnTo>
                  <a:lnTo>
                    <a:pt x="12" y="102"/>
                  </a:lnTo>
                  <a:lnTo>
                    <a:pt x="6" y="90"/>
                  </a:lnTo>
                  <a:lnTo>
                    <a:pt x="2" y="78"/>
                  </a:lnTo>
                  <a:lnTo>
                    <a:pt x="0" y="66"/>
                  </a:lnTo>
                  <a:lnTo>
                    <a:pt x="0" y="66"/>
                  </a:lnTo>
                  <a:lnTo>
                    <a:pt x="2" y="52"/>
                  </a:lnTo>
                  <a:lnTo>
                    <a:pt x="6" y="40"/>
                  </a:lnTo>
                  <a:lnTo>
                    <a:pt x="12" y="28"/>
                  </a:lnTo>
                  <a:lnTo>
                    <a:pt x="20" y="18"/>
                  </a:lnTo>
                  <a:lnTo>
                    <a:pt x="30" y="10"/>
                  </a:lnTo>
                  <a:lnTo>
                    <a:pt x="40" y="4"/>
                  </a:lnTo>
                  <a:lnTo>
                    <a:pt x="54"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6" name="Freeform 199">
              <a:extLst>
                <a:ext uri="{FF2B5EF4-FFF2-40B4-BE49-F238E27FC236}">
                  <a16:creationId xmlns:a16="http://schemas.microsoft.com/office/drawing/2014/main" id="{3A999427-E1A9-4DF0-A242-2D754E39AB82}"/>
                </a:ext>
              </a:extLst>
            </p:cNvPr>
            <p:cNvSpPr>
              <a:spLocks/>
            </p:cNvSpPr>
            <p:nvPr/>
          </p:nvSpPr>
          <p:spPr bwMode="auto">
            <a:xfrm>
              <a:off x="5109" y="3487"/>
              <a:ext cx="131" cy="130"/>
            </a:xfrm>
            <a:custGeom>
              <a:avLst/>
              <a:gdLst>
                <a:gd name="T0" fmla="*/ 65 w 131"/>
                <a:gd name="T1" fmla="*/ 0 h 130"/>
                <a:gd name="T2" fmla="*/ 65 w 131"/>
                <a:gd name="T3" fmla="*/ 0 h 130"/>
                <a:gd name="T4" fmla="*/ 79 w 131"/>
                <a:gd name="T5" fmla="*/ 2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29 w 131"/>
                <a:gd name="T17" fmla="*/ 52 h 130"/>
                <a:gd name="T18" fmla="*/ 131 w 131"/>
                <a:gd name="T19" fmla="*/ 66 h 130"/>
                <a:gd name="T20" fmla="*/ 131 w 131"/>
                <a:gd name="T21" fmla="*/ 66 h 130"/>
                <a:gd name="T22" fmla="*/ 129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5 w 131"/>
                <a:gd name="T37" fmla="*/ 130 h 130"/>
                <a:gd name="T38" fmla="*/ 65 w 131"/>
                <a:gd name="T39" fmla="*/ 130 h 130"/>
                <a:gd name="T40" fmla="*/ 53 w 131"/>
                <a:gd name="T41" fmla="*/ 130 h 130"/>
                <a:gd name="T42" fmla="*/ 41 w 131"/>
                <a:gd name="T43" fmla="*/ 126 h 130"/>
                <a:gd name="T44" fmla="*/ 29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6 h 130"/>
                <a:gd name="T56" fmla="*/ 0 w 131"/>
                <a:gd name="T57" fmla="*/ 66 h 130"/>
                <a:gd name="T58" fmla="*/ 0 w 131"/>
                <a:gd name="T59" fmla="*/ 52 h 130"/>
                <a:gd name="T60" fmla="*/ 4 w 131"/>
                <a:gd name="T61" fmla="*/ 40 h 130"/>
                <a:gd name="T62" fmla="*/ 10 w 131"/>
                <a:gd name="T63" fmla="*/ 28 h 130"/>
                <a:gd name="T64" fmla="*/ 18 w 131"/>
                <a:gd name="T65" fmla="*/ 18 h 130"/>
                <a:gd name="T66" fmla="*/ 29 w 131"/>
                <a:gd name="T67" fmla="*/ 10 h 130"/>
                <a:gd name="T68" fmla="*/ 41 w 131"/>
                <a:gd name="T69" fmla="*/ 4 h 130"/>
                <a:gd name="T70" fmla="*/ 53 w 131"/>
                <a:gd name="T71" fmla="*/ 2 h 130"/>
                <a:gd name="T72" fmla="*/ 65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5" y="0"/>
                  </a:moveTo>
                  <a:lnTo>
                    <a:pt x="65" y="0"/>
                  </a:lnTo>
                  <a:lnTo>
                    <a:pt x="79" y="2"/>
                  </a:lnTo>
                  <a:lnTo>
                    <a:pt x="91" y="4"/>
                  </a:lnTo>
                  <a:lnTo>
                    <a:pt x="103" y="10"/>
                  </a:lnTo>
                  <a:lnTo>
                    <a:pt x="113" y="18"/>
                  </a:lnTo>
                  <a:lnTo>
                    <a:pt x="121" y="28"/>
                  </a:lnTo>
                  <a:lnTo>
                    <a:pt x="127" y="40"/>
                  </a:lnTo>
                  <a:lnTo>
                    <a:pt x="129" y="52"/>
                  </a:lnTo>
                  <a:lnTo>
                    <a:pt x="131" y="66"/>
                  </a:lnTo>
                  <a:lnTo>
                    <a:pt x="131" y="66"/>
                  </a:lnTo>
                  <a:lnTo>
                    <a:pt x="129" y="78"/>
                  </a:lnTo>
                  <a:lnTo>
                    <a:pt x="127" y="90"/>
                  </a:lnTo>
                  <a:lnTo>
                    <a:pt x="121" y="102"/>
                  </a:lnTo>
                  <a:lnTo>
                    <a:pt x="113" y="112"/>
                  </a:lnTo>
                  <a:lnTo>
                    <a:pt x="103" y="120"/>
                  </a:lnTo>
                  <a:lnTo>
                    <a:pt x="91" y="126"/>
                  </a:lnTo>
                  <a:lnTo>
                    <a:pt x="79" y="130"/>
                  </a:lnTo>
                  <a:lnTo>
                    <a:pt x="65" y="130"/>
                  </a:lnTo>
                  <a:lnTo>
                    <a:pt x="65" y="130"/>
                  </a:lnTo>
                  <a:lnTo>
                    <a:pt x="53" y="130"/>
                  </a:lnTo>
                  <a:lnTo>
                    <a:pt x="41" y="126"/>
                  </a:lnTo>
                  <a:lnTo>
                    <a:pt x="29" y="120"/>
                  </a:lnTo>
                  <a:lnTo>
                    <a:pt x="18" y="112"/>
                  </a:lnTo>
                  <a:lnTo>
                    <a:pt x="10" y="102"/>
                  </a:lnTo>
                  <a:lnTo>
                    <a:pt x="4" y="90"/>
                  </a:lnTo>
                  <a:lnTo>
                    <a:pt x="0" y="78"/>
                  </a:lnTo>
                  <a:lnTo>
                    <a:pt x="0" y="66"/>
                  </a:lnTo>
                  <a:lnTo>
                    <a:pt x="0" y="66"/>
                  </a:lnTo>
                  <a:lnTo>
                    <a:pt x="0" y="52"/>
                  </a:lnTo>
                  <a:lnTo>
                    <a:pt x="4" y="40"/>
                  </a:lnTo>
                  <a:lnTo>
                    <a:pt x="10" y="28"/>
                  </a:lnTo>
                  <a:lnTo>
                    <a:pt x="18" y="18"/>
                  </a:lnTo>
                  <a:lnTo>
                    <a:pt x="29" y="10"/>
                  </a:lnTo>
                  <a:lnTo>
                    <a:pt x="41" y="4"/>
                  </a:lnTo>
                  <a:lnTo>
                    <a:pt x="53"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7" name="Freeform 200">
              <a:extLst>
                <a:ext uri="{FF2B5EF4-FFF2-40B4-BE49-F238E27FC236}">
                  <a16:creationId xmlns:a16="http://schemas.microsoft.com/office/drawing/2014/main" id="{FF5CD751-64E7-43A1-9659-F76F442317CF}"/>
                </a:ext>
              </a:extLst>
            </p:cNvPr>
            <p:cNvSpPr>
              <a:spLocks/>
            </p:cNvSpPr>
            <p:nvPr/>
          </p:nvSpPr>
          <p:spPr bwMode="auto">
            <a:xfrm>
              <a:off x="5109" y="3487"/>
              <a:ext cx="131" cy="130"/>
            </a:xfrm>
            <a:custGeom>
              <a:avLst/>
              <a:gdLst>
                <a:gd name="T0" fmla="*/ 65 w 131"/>
                <a:gd name="T1" fmla="*/ 0 h 130"/>
                <a:gd name="T2" fmla="*/ 65 w 131"/>
                <a:gd name="T3" fmla="*/ 0 h 130"/>
                <a:gd name="T4" fmla="*/ 79 w 131"/>
                <a:gd name="T5" fmla="*/ 2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29 w 131"/>
                <a:gd name="T17" fmla="*/ 52 h 130"/>
                <a:gd name="T18" fmla="*/ 131 w 131"/>
                <a:gd name="T19" fmla="*/ 66 h 130"/>
                <a:gd name="T20" fmla="*/ 131 w 131"/>
                <a:gd name="T21" fmla="*/ 66 h 130"/>
                <a:gd name="T22" fmla="*/ 129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5 w 131"/>
                <a:gd name="T37" fmla="*/ 130 h 130"/>
                <a:gd name="T38" fmla="*/ 65 w 131"/>
                <a:gd name="T39" fmla="*/ 130 h 130"/>
                <a:gd name="T40" fmla="*/ 53 w 131"/>
                <a:gd name="T41" fmla="*/ 130 h 130"/>
                <a:gd name="T42" fmla="*/ 41 w 131"/>
                <a:gd name="T43" fmla="*/ 126 h 130"/>
                <a:gd name="T44" fmla="*/ 29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6 h 130"/>
                <a:gd name="T56" fmla="*/ 0 w 131"/>
                <a:gd name="T57" fmla="*/ 66 h 130"/>
                <a:gd name="T58" fmla="*/ 0 w 131"/>
                <a:gd name="T59" fmla="*/ 52 h 130"/>
                <a:gd name="T60" fmla="*/ 4 w 131"/>
                <a:gd name="T61" fmla="*/ 40 h 130"/>
                <a:gd name="T62" fmla="*/ 10 w 131"/>
                <a:gd name="T63" fmla="*/ 28 h 130"/>
                <a:gd name="T64" fmla="*/ 18 w 131"/>
                <a:gd name="T65" fmla="*/ 18 h 130"/>
                <a:gd name="T66" fmla="*/ 29 w 131"/>
                <a:gd name="T67" fmla="*/ 10 h 130"/>
                <a:gd name="T68" fmla="*/ 41 w 131"/>
                <a:gd name="T69" fmla="*/ 4 h 130"/>
                <a:gd name="T70" fmla="*/ 53 w 131"/>
                <a:gd name="T71" fmla="*/ 2 h 130"/>
                <a:gd name="T72" fmla="*/ 65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5" y="0"/>
                  </a:moveTo>
                  <a:lnTo>
                    <a:pt x="65" y="0"/>
                  </a:lnTo>
                  <a:lnTo>
                    <a:pt x="79" y="2"/>
                  </a:lnTo>
                  <a:lnTo>
                    <a:pt x="91" y="4"/>
                  </a:lnTo>
                  <a:lnTo>
                    <a:pt x="103" y="10"/>
                  </a:lnTo>
                  <a:lnTo>
                    <a:pt x="113" y="18"/>
                  </a:lnTo>
                  <a:lnTo>
                    <a:pt x="121" y="28"/>
                  </a:lnTo>
                  <a:lnTo>
                    <a:pt x="127" y="40"/>
                  </a:lnTo>
                  <a:lnTo>
                    <a:pt x="129" y="52"/>
                  </a:lnTo>
                  <a:lnTo>
                    <a:pt x="131" y="66"/>
                  </a:lnTo>
                  <a:lnTo>
                    <a:pt x="131" y="66"/>
                  </a:lnTo>
                  <a:lnTo>
                    <a:pt x="129" y="78"/>
                  </a:lnTo>
                  <a:lnTo>
                    <a:pt x="127" y="90"/>
                  </a:lnTo>
                  <a:lnTo>
                    <a:pt x="121" y="102"/>
                  </a:lnTo>
                  <a:lnTo>
                    <a:pt x="113" y="112"/>
                  </a:lnTo>
                  <a:lnTo>
                    <a:pt x="103" y="120"/>
                  </a:lnTo>
                  <a:lnTo>
                    <a:pt x="91" y="126"/>
                  </a:lnTo>
                  <a:lnTo>
                    <a:pt x="79" y="130"/>
                  </a:lnTo>
                  <a:lnTo>
                    <a:pt x="65" y="130"/>
                  </a:lnTo>
                  <a:lnTo>
                    <a:pt x="65" y="130"/>
                  </a:lnTo>
                  <a:lnTo>
                    <a:pt x="53" y="130"/>
                  </a:lnTo>
                  <a:lnTo>
                    <a:pt x="41" y="126"/>
                  </a:lnTo>
                  <a:lnTo>
                    <a:pt x="29" y="120"/>
                  </a:lnTo>
                  <a:lnTo>
                    <a:pt x="18" y="112"/>
                  </a:lnTo>
                  <a:lnTo>
                    <a:pt x="10" y="102"/>
                  </a:lnTo>
                  <a:lnTo>
                    <a:pt x="4" y="90"/>
                  </a:lnTo>
                  <a:lnTo>
                    <a:pt x="0" y="78"/>
                  </a:lnTo>
                  <a:lnTo>
                    <a:pt x="0" y="66"/>
                  </a:lnTo>
                  <a:lnTo>
                    <a:pt x="0" y="66"/>
                  </a:lnTo>
                  <a:lnTo>
                    <a:pt x="0" y="52"/>
                  </a:lnTo>
                  <a:lnTo>
                    <a:pt x="4" y="40"/>
                  </a:lnTo>
                  <a:lnTo>
                    <a:pt x="10" y="28"/>
                  </a:lnTo>
                  <a:lnTo>
                    <a:pt x="18" y="18"/>
                  </a:lnTo>
                  <a:lnTo>
                    <a:pt x="29" y="10"/>
                  </a:lnTo>
                  <a:lnTo>
                    <a:pt x="41" y="4"/>
                  </a:lnTo>
                  <a:lnTo>
                    <a:pt x="53"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8" name="Freeform 201">
              <a:extLst>
                <a:ext uri="{FF2B5EF4-FFF2-40B4-BE49-F238E27FC236}">
                  <a16:creationId xmlns:a16="http://schemas.microsoft.com/office/drawing/2014/main" id="{52015A32-FB62-4D9F-96B2-22A4E93F9FBD}"/>
                </a:ext>
              </a:extLst>
            </p:cNvPr>
            <p:cNvSpPr>
              <a:spLocks/>
            </p:cNvSpPr>
            <p:nvPr/>
          </p:nvSpPr>
          <p:spPr bwMode="auto">
            <a:xfrm>
              <a:off x="5266" y="3487"/>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28"/>
                  </a:lnTo>
                  <a:lnTo>
                    <a:pt x="18" y="18"/>
                  </a:lnTo>
                  <a:lnTo>
                    <a:pt x="28"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9" name="Freeform 202">
              <a:extLst>
                <a:ext uri="{FF2B5EF4-FFF2-40B4-BE49-F238E27FC236}">
                  <a16:creationId xmlns:a16="http://schemas.microsoft.com/office/drawing/2014/main" id="{015D6A4C-A155-4D27-903A-5EADBB055A6A}"/>
                </a:ext>
              </a:extLst>
            </p:cNvPr>
            <p:cNvSpPr>
              <a:spLocks/>
            </p:cNvSpPr>
            <p:nvPr/>
          </p:nvSpPr>
          <p:spPr bwMode="auto">
            <a:xfrm>
              <a:off x="5266" y="3487"/>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28"/>
                  </a:lnTo>
                  <a:lnTo>
                    <a:pt x="18" y="18"/>
                  </a:lnTo>
                  <a:lnTo>
                    <a:pt x="28"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0" name="Freeform 203">
              <a:extLst>
                <a:ext uri="{FF2B5EF4-FFF2-40B4-BE49-F238E27FC236}">
                  <a16:creationId xmlns:a16="http://schemas.microsoft.com/office/drawing/2014/main" id="{967C21A3-226D-4A20-ABBB-44856F5584C0}"/>
                </a:ext>
              </a:extLst>
            </p:cNvPr>
            <p:cNvSpPr>
              <a:spLocks/>
            </p:cNvSpPr>
            <p:nvPr/>
          </p:nvSpPr>
          <p:spPr bwMode="auto">
            <a:xfrm>
              <a:off x="5109" y="3331"/>
              <a:ext cx="131" cy="130"/>
            </a:xfrm>
            <a:custGeom>
              <a:avLst/>
              <a:gdLst>
                <a:gd name="T0" fmla="*/ 65 w 131"/>
                <a:gd name="T1" fmla="*/ 0 h 130"/>
                <a:gd name="T2" fmla="*/ 65 w 131"/>
                <a:gd name="T3" fmla="*/ 0 h 130"/>
                <a:gd name="T4" fmla="*/ 79 w 131"/>
                <a:gd name="T5" fmla="*/ 0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29 w 131"/>
                <a:gd name="T17" fmla="*/ 52 h 130"/>
                <a:gd name="T18" fmla="*/ 131 w 131"/>
                <a:gd name="T19" fmla="*/ 64 h 130"/>
                <a:gd name="T20" fmla="*/ 131 w 131"/>
                <a:gd name="T21" fmla="*/ 64 h 130"/>
                <a:gd name="T22" fmla="*/ 129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5 w 131"/>
                <a:gd name="T37" fmla="*/ 130 h 130"/>
                <a:gd name="T38" fmla="*/ 65 w 131"/>
                <a:gd name="T39" fmla="*/ 130 h 130"/>
                <a:gd name="T40" fmla="*/ 53 w 131"/>
                <a:gd name="T41" fmla="*/ 130 h 130"/>
                <a:gd name="T42" fmla="*/ 41 w 131"/>
                <a:gd name="T43" fmla="*/ 126 h 130"/>
                <a:gd name="T44" fmla="*/ 29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9 w 131"/>
                <a:gd name="T67" fmla="*/ 10 h 130"/>
                <a:gd name="T68" fmla="*/ 41 w 131"/>
                <a:gd name="T69" fmla="*/ 4 h 130"/>
                <a:gd name="T70" fmla="*/ 53 w 131"/>
                <a:gd name="T71" fmla="*/ 0 h 130"/>
                <a:gd name="T72" fmla="*/ 65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5" y="0"/>
                  </a:moveTo>
                  <a:lnTo>
                    <a:pt x="65" y="0"/>
                  </a:lnTo>
                  <a:lnTo>
                    <a:pt x="79" y="0"/>
                  </a:lnTo>
                  <a:lnTo>
                    <a:pt x="91" y="4"/>
                  </a:lnTo>
                  <a:lnTo>
                    <a:pt x="103" y="10"/>
                  </a:lnTo>
                  <a:lnTo>
                    <a:pt x="113" y="18"/>
                  </a:lnTo>
                  <a:lnTo>
                    <a:pt x="121" y="28"/>
                  </a:lnTo>
                  <a:lnTo>
                    <a:pt x="127" y="40"/>
                  </a:lnTo>
                  <a:lnTo>
                    <a:pt x="129" y="52"/>
                  </a:lnTo>
                  <a:lnTo>
                    <a:pt x="131" y="64"/>
                  </a:lnTo>
                  <a:lnTo>
                    <a:pt x="131" y="64"/>
                  </a:lnTo>
                  <a:lnTo>
                    <a:pt x="129" y="78"/>
                  </a:lnTo>
                  <a:lnTo>
                    <a:pt x="127" y="90"/>
                  </a:lnTo>
                  <a:lnTo>
                    <a:pt x="121" y="102"/>
                  </a:lnTo>
                  <a:lnTo>
                    <a:pt x="113" y="112"/>
                  </a:lnTo>
                  <a:lnTo>
                    <a:pt x="103" y="120"/>
                  </a:lnTo>
                  <a:lnTo>
                    <a:pt x="91" y="126"/>
                  </a:lnTo>
                  <a:lnTo>
                    <a:pt x="79" y="130"/>
                  </a:lnTo>
                  <a:lnTo>
                    <a:pt x="65" y="130"/>
                  </a:lnTo>
                  <a:lnTo>
                    <a:pt x="65" y="130"/>
                  </a:lnTo>
                  <a:lnTo>
                    <a:pt x="53" y="130"/>
                  </a:lnTo>
                  <a:lnTo>
                    <a:pt x="41" y="126"/>
                  </a:lnTo>
                  <a:lnTo>
                    <a:pt x="29" y="120"/>
                  </a:lnTo>
                  <a:lnTo>
                    <a:pt x="18" y="112"/>
                  </a:lnTo>
                  <a:lnTo>
                    <a:pt x="10" y="102"/>
                  </a:lnTo>
                  <a:lnTo>
                    <a:pt x="4" y="90"/>
                  </a:lnTo>
                  <a:lnTo>
                    <a:pt x="0" y="78"/>
                  </a:lnTo>
                  <a:lnTo>
                    <a:pt x="0" y="64"/>
                  </a:lnTo>
                  <a:lnTo>
                    <a:pt x="0" y="64"/>
                  </a:lnTo>
                  <a:lnTo>
                    <a:pt x="0" y="52"/>
                  </a:lnTo>
                  <a:lnTo>
                    <a:pt x="4" y="40"/>
                  </a:lnTo>
                  <a:lnTo>
                    <a:pt x="10" y="28"/>
                  </a:lnTo>
                  <a:lnTo>
                    <a:pt x="18" y="18"/>
                  </a:lnTo>
                  <a:lnTo>
                    <a:pt x="29" y="10"/>
                  </a:lnTo>
                  <a:lnTo>
                    <a:pt x="41" y="4"/>
                  </a:lnTo>
                  <a:lnTo>
                    <a:pt x="53"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1" name="Freeform 204">
              <a:extLst>
                <a:ext uri="{FF2B5EF4-FFF2-40B4-BE49-F238E27FC236}">
                  <a16:creationId xmlns:a16="http://schemas.microsoft.com/office/drawing/2014/main" id="{DB13C6E9-D82F-4A15-8BF9-1F67460D36CB}"/>
                </a:ext>
              </a:extLst>
            </p:cNvPr>
            <p:cNvSpPr>
              <a:spLocks/>
            </p:cNvSpPr>
            <p:nvPr/>
          </p:nvSpPr>
          <p:spPr bwMode="auto">
            <a:xfrm>
              <a:off x="5109" y="3331"/>
              <a:ext cx="131" cy="130"/>
            </a:xfrm>
            <a:custGeom>
              <a:avLst/>
              <a:gdLst>
                <a:gd name="T0" fmla="*/ 65 w 131"/>
                <a:gd name="T1" fmla="*/ 0 h 130"/>
                <a:gd name="T2" fmla="*/ 65 w 131"/>
                <a:gd name="T3" fmla="*/ 0 h 130"/>
                <a:gd name="T4" fmla="*/ 79 w 131"/>
                <a:gd name="T5" fmla="*/ 0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29 w 131"/>
                <a:gd name="T17" fmla="*/ 52 h 130"/>
                <a:gd name="T18" fmla="*/ 131 w 131"/>
                <a:gd name="T19" fmla="*/ 64 h 130"/>
                <a:gd name="T20" fmla="*/ 131 w 131"/>
                <a:gd name="T21" fmla="*/ 64 h 130"/>
                <a:gd name="T22" fmla="*/ 129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5 w 131"/>
                <a:gd name="T37" fmla="*/ 130 h 130"/>
                <a:gd name="T38" fmla="*/ 65 w 131"/>
                <a:gd name="T39" fmla="*/ 130 h 130"/>
                <a:gd name="T40" fmla="*/ 53 w 131"/>
                <a:gd name="T41" fmla="*/ 130 h 130"/>
                <a:gd name="T42" fmla="*/ 41 w 131"/>
                <a:gd name="T43" fmla="*/ 126 h 130"/>
                <a:gd name="T44" fmla="*/ 29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9 w 131"/>
                <a:gd name="T67" fmla="*/ 10 h 130"/>
                <a:gd name="T68" fmla="*/ 41 w 131"/>
                <a:gd name="T69" fmla="*/ 4 h 130"/>
                <a:gd name="T70" fmla="*/ 53 w 131"/>
                <a:gd name="T71" fmla="*/ 0 h 130"/>
                <a:gd name="T72" fmla="*/ 65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5" y="0"/>
                  </a:moveTo>
                  <a:lnTo>
                    <a:pt x="65" y="0"/>
                  </a:lnTo>
                  <a:lnTo>
                    <a:pt x="79" y="0"/>
                  </a:lnTo>
                  <a:lnTo>
                    <a:pt x="91" y="4"/>
                  </a:lnTo>
                  <a:lnTo>
                    <a:pt x="103" y="10"/>
                  </a:lnTo>
                  <a:lnTo>
                    <a:pt x="113" y="18"/>
                  </a:lnTo>
                  <a:lnTo>
                    <a:pt x="121" y="28"/>
                  </a:lnTo>
                  <a:lnTo>
                    <a:pt x="127" y="40"/>
                  </a:lnTo>
                  <a:lnTo>
                    <a:pt x="129" y="52"/>
                  </a:lnTo>
                  <a:lnTo>
                    <a:pt x="131" y="64"/>
                  </a:lnTo>
                  <a:lnTo>
                    <a:pt x="131" y="64"/>
                  </a:lnTo>
                  <a:lnTo>
                    <a:pt x="129" y="78"/>
                  </a:lnTo>
                  <a:lnTo>
                    <a:pt x="127" y="90"/>
                  </a:lnTo>
                  <a:lnTo>
                    <a:pt x="121" y="102"/>
                  </a:lnTo>
                  <a:lnTo>
                    <a:pt x="113" y="112"/>
                  </a:lnTo>
                  <a:lnTo>
                    <a:pt x="103" y="120"/>
                  </a:lnTo>
                  <a:lnTo>
                    <a:pt x="91" y="126"/>
                  </a:lnTo>
                  <a:lnTo>
                    <a:pt x="79" y="130"/>
                  </a:lnTo>
                  <a:lnTo>
                    <a:pt x="65" y="130"/>
                  </a:lnTo>
                  <a:lnTo>
                    <a:pt x="65" y="130"/>
                  </a:lnTo>
                  <a:lnTo>
                    <a:pt x="53" y="130"/>
                  </a:lnTo>
                  <a:lnTo>
                    <a:pt x="41" y="126"/>
                  </a:lnTo>
                  <a:lnTo>
                    <a:pt x="29" y="120"/>
                  </a:lnTo>
                  <a:lnTo>
                    <a:pt x="18" y="112"/>
                  </a:lnTo>
                  <a:lnTo>
                    <a:pt x="10" y="102"/>
                  </a:lnTo>
                  <a:lnTo>
                    <a:pt x="4" y="90"/>
                  </a:lnTo>
                  <a:lnTo>
                    <a:pt x="0" y="78"/>
                  </a:lnTo>
                  <a:lnTo>
                    <a:pt x="0" y="64"/>
                  </a:lnTo>
                  <a:lnTo>
                    <a:pt x="0" y="64"/>
                  </a:lnTo>
                  <a:lnTo>
                    <a:pt x="0" y="52"/>
                  </a:lnTo>
                  <a:lnTo>
                    <a:pt x="4" y="40"/>
                  </a:lnTo>
                  <a:lnTo>
                    <a:pt x="10" y="28"/>
                  </a:lnTo>
                  <a:lnTo>
                    <a:pt x="18" y="18"/>
                  </a:lnTo>
                  <a:lnTo>
                    <a:pt x="29" y="10"/>
                  </a:lnTo>
                  <a:lnTo>
                    <a:pt x="41" y="4"/>
                  </a:lnTo>
                  <a:lnTo>
                    <a:pt x="53"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2" name="Freeform 205">
              <a:extLst>
                <a:ext uri="{FF2B5EF4-FFF2-40B4-BE49-F238E27FC236}">
                  <a16:creationId xmlns:a16="http://schemas.microsoft.com/office/drawing/2014/main" id="{171D7E5F-1EFA-4E70-803E-6A351A207CBE}"/>
                </a:ext>
              </a:extLst>
            </p:cNvPr>
            <p:cNvSpPr>
              <a:spLocks/>
            </p:cNvSpPr>
            <p:nvPr/>
          </p:nvSpPr>
          <p:spPr bwMode="auto">
            <a:xfrm>
              <a:off x="5266" y="3331"/>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3" name="Freeform 206">
              <a:extLst>
                <a:ext uri="{FF2B5EF4-FFF2-40B4-BE49-F238E27FC236}">
                  <a16:creationId xmlns:a16="http://schemas.microsoft.com/office/drawing/2014/main" id="{68288CF4-BBDD-48BA-B242-C61F0C66F279}"/>
                </a:ext>
              </a:extLst>
            </p:cNvPr>
            <p:cNvSpPr>
              <a:spLocks/>
            </p:cNvSpPr>
            <p:nvPr/>
          </p:nvSpPr>
          <p:spPr bwMode="auto">
            <a:xfrm>
              <a:off x="5266" y="3331"/>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4" name="Freeform 207">
              <a:extLst>
                <a:ext uri="{FF2B5EF4-FFF2-40B4-BE49-F238E27FC236}">
                  <a16:creationId xmlns:a16="http://schemas.microsoft.com/office/drawing/2014/main" id="{126D7057-C408-4937-ABCC-9D5FC1AE5C7B}"/>
                </a:ext>
              </a:extLst>
            </p:cNvPr>
            <p:cNvSpPr>
              <a:spLocks/>
            </p:cNvSpPr>
            <p:nvPr/>
          </p:nvSpPr>
          <p:spPr bwMode="auto">
            <a:xfrm>
              <a:off x="5422" y="3331"/>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5" name="Freeform 208">
              <a:extLst>
                <a:ext uri="{FF2B5EF4-FFF2-40B4-BE49-F238E27FC236}">
                  <a16:creationId xmlns:a16="http://schemas.microsoft.com/office/drawing/2014/main" id="{BB4A5C17-92F2-4A0D-8E5A-5233A226291B}"/>
                </a:ext>
              </a:extLst>
            </p:cNvPr>
            <p:cNvSpPr>
              <a:spLocks/>
            </p:cNvSpPr>
            <p:nvPr/>
          </p:nvSpPr>
          <p:spPr bwMode="auto">
            <a:xfrm>
              <a:off x="5422" y="3331"/>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6" name="Freeform 209">
              <a:extLst>
                <a:ext uri="{FF2B5EF4-FFF2-40B4-BE49-F238E27FC236}">
                  <a16:creationId xmlns:a16="http://schemas.microsoft.com/office/drawing/2014/main" id="{622724BA-7C24-4408-966B-8F74EE46F4CB}"/>
                </a:ext>
              </a:extLst>
            </p:cNvPr>
            <p:cNvSpPr>
              <a:spLocks/>
            </p:cNvSpPr>
            <p:nvPr/>
          </p:nvSpPr>
          <p:spPr bwMode="auto">
            <a:xfrm>
              <a:off x="5266" y="3175"/>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6"/>
                  </a:lnTo>
                  <a:lnTo>
                    <a:pt x="78" y="128"/>
                  </a:lnTo>
                  <a:lnTo>
                    <a:pt x="66" y="130"/>
                  </a:lnTo>
                  <a:lnTo>
                    <a:pt x="66" y="130"/>
                  </a:lnTo>
                  <a:lnTo>
                    <a:pt x="52" y="128"/>
                  </a:lnTo>
                  <a:lnTo>
                    <a:pt x="40" y="126"/>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7" name="Freeform 210">
              <a:extLst>
                <a:ext uri="{FF2B5EF4-FFF2-40B4-BE49-F238E27FC236}">
                  <a16:creationId xmlns:a16="http://schemas.microsoft.com/office/drawing/2014/main" id="{B2C5E409-74F7-478D-A6AC-DE090CAAAF49}"/>
                </a:ext>
              </a:extLst>
            </p:cNvPr>
            <p:cNvSpPr>
              <a:spLocks/>
            </p:cNvSpPr>
            <p:nvPr/>
          </p:nvSpPr>
          <p:spPr bwMode="auto">
            <a:xfrm>
              <a:off x="5266" y="3175"/>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6"/>
                  </a:lnTo>
                  <a:lnTo>
                    <a:pt x="78" y="128"/>
                  </a:lnTo>
                  <a:lnTo>
                    <a:pt x="66" y="130"/>
                  </a:lnTo>
                  <a:lnTo>
                    <a:pt x="66" y="130"/>
                  </a:lnTo>
                  <a:lnTo>
                    <a:pt x="52" y="128"/>
                  </a:lnTo>
                  <a:lnTo>
                    <a:pt x="40" y="126"/>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08" name="Group 1228">
            <a:extLst>
              <a:ext uri="{FF2B5EF4-FFF2-40B4-BE49-F238E27FC236}">
                <a16:creationId xmlns:a16="http://schemas.microsoft.com/office/drawing/2014/main" id="{706C562A-7FAD-449D-83B6-BFC999E9C157}"/>
              </a:ext>
            </a:extLst>
          </p:cNvPr>
          <p:cNvGrpSpPr>
            <a:grpSpLocks noChangeAspect="1"/>
          </p:cNvGrpSpPr>
          <p:nvPr userDrawn="1"/>
        </p:nvGrpSpPr>
        <p:grpSpPr bwMode="auto">
          <a:xfrm>
            <a:off x="4210940" y="1714522"/>
            <a:ext cx="835180" cy="682513"/>
            <a:chOff x="3003" y="1476"/>
            <a:chExt cx="1674" cy="1368"/>
          </a:xfrm>
          <a:solidFill>
            <a:schemeClr val="accent2"/>
          </a:solidFill>
        </p:grpSpPr>
        <p:sp>
          <p:nvSpPr>
            <p:cNvPr id="209" name="Freeform 1229">
              <a:extLst>
                <a:ext uri="{FF2B5EF4-FFF2-40B4-BE49-F238E27FC236}">
                  <a16:creationId xmlns:a16="http://schemas.microsoft.com/office/drawing/2014/main" id="{4927D328-B408-40D4-9CCC-A1BD668ECF26}"/>
                </a:ext>
              </a:extLst>
            </p:cNvPr>
            <p:cNvSpPr>
              <a:spLocks/>
            </p:cNvSpPr>
            <p:nvPr/>
          </p:nvSpPr>
          <p:spPr bwMode="auto">
            <a:xfrm>
              <a:off x="3930" y="271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0" name="Freeform 1230">
              <a:extLst>
                <a:ext uri="{FF2B5EF4-FFF2-40B4-BE49-F238E27FC236}">
                  <a16:creationId xmlns:a16="http://schemas.microsoft.com/office/drawing/2014/main" id="{B4825CDF-DE15-4A80-9412-66AE41046F41}"/>
                </a:ext>
              </a:extLst>
            </p:cNvPr>
            <p:cNvSpPr>
              <a:spLocks/>
            </p:cNvSpPr>
            <p:nvPr/>
          </p:nvSpPr>
          <p:spPr bwMode="auto">
            <a:xfrm>
              <a:off x="3930" y="271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1" name="Freeform 1231">
              <a:extLst>
                <a:ext uri="{FF2B5EF4-FFF2-40B4-BE49-F238E27FC236}">
                  <a16:creationId xmlns:a16="http://schemas.microsoft.com/office/drawing/2014/main" id="{7C0EBD0B-3D70-4C72-9AE9-22B2E3AB73EE}"/>
                </a:ext>
              </a:extLst>
            </p:cNvPr>
            <p:cNvSpPr>
              <a:spLocks/>
            </p:cNvSpPr>
            <p:nvPr/>
          </p:nvSpPr>
          <p:spPr bwMode="auto">
            <a:xfrm>
              <a:off x="3930" y="256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2" name="Freeform 1232">
              <a:extLst>
                <a:ext uri="{FF2B5EF4-FFF2-40B4-BE49-F238E27FC236}">
                  <a16:creationId xmlns:a16="http://schemas.microsoft.com/office/drawing/2014/main" id="{8430E7E0-AB37-4D54-A18F-D54CC1822D9F}"/>
                </a:ext>
              </a:extLst>
            </p:cNvPr>
            <p:cNvSpPr>
              <a:spLocks/>
            </p:cNvSpPr>
            <p:nvPr/>
          </p:nvSpPr>
          <p:spPr bwMode="auto">
            <a:xfrm>
              <a:off x="3930" y="256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3" name="Freeform 1233">
              <a:extLst>
                <a:ext uri="{FF2B5EF4-FFF2-40B4-BE49-F238E27FC236}">
                  <a16:creationId xmlns:a16="http://schemas.microsoft.com/office/drawing/2014/main" id="{A8F566F1-EA11-455E-9A25-A4E7F389A45B}"/>
                </a:ext>
              </a:extLst>
            </p:cNvPr>
            <p:cNvSpPr>
              <a:spLocks/>
            </p:cNvSpPr>
            <p:nvPr/>
          </p:nvSpPr>
          <p:spPr bwMode="auto">
            <a:xfrm>
              <a:off x="4084" y="256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4" name="Freeform 1234">
              <a:extLst>
                <a:ext uri="{FF2B5EF4-FFF2-40B4-BE49-F238E27FC236}">
                  <a16:creationId xmlns:a16="http://schemas.microsoft.com/office/drawing/2014/main" id="{43BB2793-F792-4CF2-B5C1-80D26E2DB5BD}"/>
                </a:ext>
              </a:extLst>
            </p:cNvPr>
            <p:cNvSpPr>
              <a:spLocks/>
            </p:cNvSpPr>
            <p:nvPr/>
          </p:nvSpPr>
          <p:spPr bwMode="auto">
            <a:xfrm>
              <a:off x="4084" y="256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5" name="Freeform 1235">
              <a:extLst>
                <a:ext uri="{FF2B5EF4-FFF2-40B4-BE49-F238E27FC236}">
                  <a16:creationId xmlns:a16="http://schemas.microsoft.com/office/drawing/2014/main" id="{90B2623F-6A0A-4613-83B4-987B7631EE24}"/>
                </a:ext>
              </a:extLst>
            </p:cNvPr>
            <p:cNvSpPr>
              <a:spLocks/>
            </p:cNvSpPr>
            <p:nvPr/>
          </p:nvSpPr>
          <p:spPr bwMode="auto">
            <a:xfrm>
              <a:off x="3930" y="2405"/>
              <a:ext cx="130" cy="129"/>
            </a:xfrm>
            <a:custGeom>
              <a:avLst/>
              <a:gdLst>
                <a:gd name="T0" fmla="*/ 64 w 130"/>
                <a:gd name="T1" fmla="*/ 0 h 129"/>
                <a:gd name="T2" fmla="*/ 64 w 130"/>
                <a:gd name="T3" fmla="*/ 0 h 129"/>
                <a:gd name="T4" fmla="*/ 78 w 130"/>
                <a:gd name="T5" fmla="*/ 0 h 129"/>
                <a:gd name="T6" fmla="*/ 90 w 130"/>
                <a:gd name="T7" fmla="*/ 4 h 129"/>
                <a:gd name="T8" fmla="*/ 100 w 130"/>
                <a:gd name="T9" fmla="*/ 10 h 129"/>
                <a:gd name="T10" fmla="*/ 110 w 130"/>
                <a:gd name="T11" fmla="*/ 18 h 129"/>
                <a:gd name="T12" fmla="*/ 118 w 130"/>
                <a:gd name="T13" fmla="*/ 28 h 129"/>
                <a:gd name="T14" fmla="*/ 124 w 130"/>
                <a:gd name="T15" fmla="*/ 40 h 129"/>
                <a:gd name="T16" fmla="*/ 128 w 130"/>
                <a:gd name="T17" fmla="*/ 52 h 129"/>
                <a:gd name="T18" fmla="*/ 130 w 130"/>
                <a:gd name="T19" fmla="*/ 64 h 129"/>
                <a:gd name="T20" fmla="*/ 130 w 130"/>
                <a:gd name="T21" fmla="*/ 64 h 129"/>
                <a:gd name="T22" fmla="*/ 128 w 130"/>
                <a:gd name="T23" fmla="*/ 78 h 129"/>
                <a:gd name="T24" fmla="*/ 124 w 130"/>
                <a:gd name="T25" fmla="*/ 90 h 129"/>
                <a:gd name="T26" fmla="*/ 118 w 130"/>
                <a:gd name="T27" fmla="*/ 101 h 129"/>
                <a:gd name="T28" fmla="*/ 110 w 130"/>
                <a:gd name="T29" fmla="*/ 111 h 129"/>
                <a:gd name="T30" fmla="*/ 100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18 w 130"/>
                <a:gd name="T47" fmla="*/ 111 h 129"/>
                <a:gd name="T48" fmla="*/ 10 w 130"/>
                <a:gd name="T49" fmla="*/ 101 h 129"/>
                <a:gd name="T50" fmla="*/ 4 w 130"/>
                <a:gd name="T51" fmla="*/ 90 h 129"/>
                <a:gd name="T52" fmla="*/ 0 w 130"/>
                <a:gd name="T53" fmla="*/ 78 h 129"/>
                <a:gd name="T54" fmla="*/ 0 w 130"/>
                <a:gd name="T55" fmla="*/ 64 h 129"/>
                <a:gd name="T56" fmla="*/ 0 w 130"/>
                <a:gd name="T57" fmla="*/ 64 h 129"/>
                <a:gd name="T58" fmla="*/ 0 w 130"/>
                <a:gd name="T59" fmla="*/ 52 h 129"/>
                <a:gd name="T60" fmla="*/ 4 w 130"/>
                <a:gd name="T61" fmla="*/ 40 h 129"/>
                <a:gd name="T62" fmla="*/ 10 w 130"/>
                <a:gd name="T63" fmla="*/ 28 h 129"/>
                <a:gd name="T64" fmla="*/ 18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6" name="Freeform 1236">
              <a:extLst>
                <a:ext uri="{FF2B5EF4-FFF2-40B4-BE49-F238E27FC236}">
                  <a16:creationId xmlns:a16="http://schemas.microsoft.com/office/drawing/2014/main" id="{B3354C82-0C56-455E-ACD7-D145E50FB252}"/>
                </a:ext>
              </a:extLst>
            </p:cNvPr>
            <p:cNvSpPr>
              <a:spLocks/>
            </p:cNvSpPr>
            <p:nvPr/>
          </p:nvSpPr>
          <p:spPr bwMode="auto">
            <a:xfrm>
              <a:off x="3930" y="2405"/>
              <a:ext cx="130" cy="129"/>
            </a:xfrm>
            <a:custGeom>
              <a:avLst/>
              <a:gdLst>
                <a:gd name="T0" fmla="*/ 64 w 130"/>
                <a:gd name="T1" fmla="*/ 0 h 129"/>
                <a:gd name="T2" fmla="*/ 64 w 130"/>
                <a:gd name="T3" fmla="*/ 0 h 129"/>
                <a:gd name="T4" fmla="*/ 78 w 130"/>
                <a:gd name="T5" fmla="*/ 0 h 129"/>
                <a:gd name="T6" fmla="*/ 90 w 130"/>
                <a:gd name="T7" fmla="*/ 4 h 129"/>
                <a:gd name="T8" fmla="*/ 100 w 130"/>
                <a:gd name="T9" fmla="*/ 10 h 129"/>
                <a:gd name="T10" fmla="*/ 110 w 130"/>
                <a:gd name="T11" fmla="*/ 18 h 129"/>
                <a:gd name="T12" fmla="*/ 118 w 130"/>
                <a:gd name="T13" fmla="*/ 28 h 129"/>
                <a:gd name="T14" fmla="*/ 124 w 130"/>
                <a:gd name="T15" fmla="*/ 40 h 129"/>
                <a:gd name="T16" fmla="*/ 128 w 130"/>
                <a:gd name="T17" fmla="*/ 52 h 129"/>
                <a:gd name="T18" fmla="*/ 130 w 130"/>
                <a:gd name="T19" fmla="*/ 64 h 129"/>
                <a:gd name="T20" fmla="*/ 130 w 130"/>
                <a:gd name="T21" fmla="*/ 64 h 129"/>
                <a:gd name="T22" fmla="*/ 128 w 130"/>
                <a:gd name="T23" fmla="*/ 78 h 129"/>
                <a:gd name="T24" fmla="*/ 124 w 130"/>
                <a:gd name="T25" fmla="*/ 90 h 129"/>
                <a:gd name="T26" fmla="*/ 118 w 130"/>
                <a:gd name="T27" fmla="*/ 101 h 129"/>
                <a:gd name="T28" fmla="*/ 110 w 130"/>
                <a:gd name="T29" fmla="*/ 111 h 129"/>
                <a:gd name="T30" fmla="*/ 100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18 w 130"/>
                <a:gd name="T47" fmla="*/ 111 h 129"/>
                <a:gd name="T48" fmla="*/ 10 w 130"/>
                <a:gd name="T49" fmla="*/ 101 h 129"/>
                <a:gd name="T50" fmla="*/ 4 w 130"/>
                <a:gd name="T51" fmla="*/ 90 h 129"/>
                <a:gd name="T52" fmla="*/ 0 w 130"/>
                <a:gd name="T53" fmla="*/ 78 h 129"/>
                <a:gd name="T54" fmla="*/ 0 w 130"/>
                <a:gd name="T55" fmla="*/ 64 h 129"/>
                <a:gd name="T56" fmla="*/ 0 w 130"/>
                <a:gd name="T57" fmla="*/ 64 h 129"/>
                <a:gd name="T58" fmla="*/ 0 w 130"/>
                <a:gd name="T59" fmla="*/ 52 h 129"/>
                <a:gd name="T60" fmla="*/ 4 w 130"/>
                <a:gd name="T61" fmla="*/ 40 h 129"/>
                <a:gd name="T62" fmla="*/ 10 w 130"/>
                <a:gd name="T63" fmla="*/ 28 h 129"/>
                <a:gd name="T64" fmla="*/ 18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7" name="Freeform 1237">
              <a:extLst>
                <a:ext uri="{FF2B5EF4-FFF2-40B4-BE49-F238E27FC236}">
                  <a16:creationId xmlns:a16="http://schemas.microsoft.com/office/drawing/2014/main" id="{782906F7-E0FD-498F-BC17-E3B61AD822E5}"/>
                </a:ext>
              </a:extLst>
            </p:cNvPr>
            <p:cNvSpPr>
              <a:spLocks/>
            </p:cNvSpPr>
            <p:nvPr/>
          </p:nvSpPr>
          <p:spPr bwMode="auto">
            <a:xfrm>
              <a:off x="4084" y="2405"/>
              <a:ext cx="130" cy="129"/>
            </a:xfrm>
            <a:custGeom>
              <a:avLst/>
              <a:gdLst>
                <a:gd name="T0" fmla="*/ 64 w 130"/>
                <a:gd name="T1" fmla="*/ 0 h 129"/>
                <a:gd name="T2" fmla="*/ 64 w 130"/>
                <a:gd name="T3" fmla="*/ 0 h 129"/>
                <a:gd name="T4" fmla="*/ 78 w 130"/>
                <a:gd name="T5" fmla="*/ 0 h 129"/>
                <a:gd name="T6" fmla="*/ 90 w 130"/>
                <a:gd name="T7" fmla="*/ 4 h 129"/>
                <a:gd name="T8" fmla="*/ 102 w 130"/>
                <a:gd name="T9" fmla="*/ 10 h 129"/>
                <a:gd name="T10" fmla="*/ 110 w 130"/>
                <a:gd name="T11" fmla="*/ 18 h 129"/>
                <a:gd name="T12" fmla="*/ 118 w 130"/>
                <a:gd name="T13" fmla="*/ 28 h 129"/>
                <a:gd name="T14" fmla="*/ 124 w 130"/>
                <a:gd name="T15" fmla="*/ 40 h 129"/>
                <a:gd name="T16" fmla="*/ 128 w 130"/>
                <a:gd name="T17" fmla="*/ 52 h 129"/>
                <a:gd name="T18" fmla="*/ 130 w 130"/>
                <a:gd name="T19" fmla="*/ 64 h 129"/>
                <a:gd name="T20" fmla="*/ 130 w 130"/>
                <a:gd name="T21" fmla="*/ 64 h 129"/>
                <a:gd name="T22" fmla="*/ 128 w 130"/>
                <a:gd name="T23" fmla="*/ 78 h 129"/>
                <a:gd name="T24" fmla="*/ 124 w 130"/>
                <a:gd name="T25" fmla="*/ 90 h 129"/>
                <a:gd name="T26" fmla="*/ 118 w 130"/>
                <a:gd name="T27" fmla="*/ 101 h 129"/>
                <a:gd name="T28" fmla="*/ 110 w 130"/>
                <a:gd name="T29" fmla="*/ 111 h 129"/>
                <a:gd name="T30" fmla="*/ 102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20 w 130"/>
                <a:gd name="T47" fmla="*/ 111 h 129"/>
                <a:gd name="T48" fmla="*/ 12 w 130"/>
                <a:gd name="T49" fmla="*/ 101 h 129"/>
                <a:gd name="T50" fmla="*/ 6 w 130"/>
                <a:gd name="T51" fmla="*/ 90 h 129"/>
                <a:gd name="T52" fmla="*/ 2 w 130"/>
                <a:gd name="T53" fmla="*/ 78 h 129"/>
                <a:gd name="T54" fmla="*/ 0 w 130"/>
                <a:gd name="T55" fmla="*/ 64 h 129"/>
                <a:gd name="T56" fmla="*/ 0 w 130"/>
                <a:gd name="T57" fmla="*/ 64 h 129"/>
                <a:gd name="T58" fmla="*/ 2 w 130"/>
                <a:gd name="T59" fmla="*/ 52 h 129"/>
                <a:gd name="T60" fmla="*/ 6 w 130"/>
                <a:gd name="T61" fmla="*/ 40 h 129"/>
                <a:gd name="T62" fmla="*/ 12 w 130"/>
                <a:gd name="T63" fmla="*/ 28 h 129"/>
                <a:gd name="T64" fmla="*/ 20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1"/>
                  </a:lnTo>
                  <a:lnTo>
                    <a:pt x="110" y="111"/>
                  </a:lnTo>
                  <a:lnTo>
                    <a:pt x="102" y="119"/>
                  </a:lnTo>
                  <a:lnTo>
                    <a:pt x="90" y="125"/>
                  </a:lnTo>
                  <a:lnTo>
                    <a:pt x="78" y="129"/>
                  </a:lnTo>
                  <a:lnTo>
                    <a:pt x="64" y="129"/>
                  </a:lnTo>
                  <a:lnTo>
                    <a:pt x="64" y="129"/>
                  </a:lnTo>
                  <a:lnTo>
                    <a:pt x="52" y="129"/>
                  </a:lnTo>
                  <a:lnTo>
                    <a:pt x="40" y="125"/>
                  </a:lnTo>
                  <a:lnTo>
                    <a:pt x="28" y="119"/>
                  </a:lnTo>
                  <a:lnTo>
                    <a:pt x="20" y="111"/>
                  </a:lnTo>
                  <a:lnTo>
                    <a:pt x="12" y="101"/>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8" name="Freeform 1238">
              <a:extLst>
                <a:ext uri="{FF2B5EF4-FFF2-40B4-BE49-F238E27FC236}">
                  <a16:creationId xmlns:a16="http://schemas.microsoft.com/office/drawing/2014/main" id="{4835EDDB-ADCC-4E46-9C87-70BDE031D2F7}"/>
                </a:ext>
              </a:extLst>
            </p:cNvPr>
            <p:cNvSpPr>
              <a:spLocks/>
            </p:cNvSpPr>
            <p:nvPr/>
          </p:nvSpPr>
          <p:spPr bwMode="auto">
            <a:xfrm>
              <a:off x="4084" y="2405"/>
              <a:ext cx="130" cy="129"/>
            </a:xfrm>
            <a:custGeom>
              <a:avLst/>
              <a:gdLst>
                <a:gd name="T0" fmla="*/ 64 w 130"/>
                <a:gd name="T1" fmla="*/ 0 h 129"/>
                <a:gd name="T2" fmla="*/ 64 w 130"/>
                <a:gd name="T3" fmla="*/ 0 h 129"/>
                <a:gd name="T4" fmla="*/ 78 w 130"/>
                <a:gd name="T5" fmla="*/ 0 h 129"/>
                <a:gd name="T6" fmla="*/ 90 w 130"/>
                <a:gd name="T7" fmla="*/ 4 h 129"/>
                <a:gd name="T8" fmla="*/ 102 w 130"/>
                <a:gd name="T9" fmla="*/ 10 h 129"/>
                <a:gd name="T10" fmla="*/ 110 w 130"/>
                <a:gd name="T11" fmla="*/ 18 h 129"/>
                <a:gd name="T12" fmla="*/ 118 w 130"/>
                <a:gd name="T13" fmla="*/ 28 h 129"/>
                <a:gd name="T14" fmla="*/ 124 w 130"/>
                <a:gd name="T15" fmla="*/ 40 h 129"/>
                <a:gd name="T16" fmla="*/ 128 w 130"/>
                <a:gd name="T17" fmla="*/ 52 h 129"/>
                <a:gd name="T18" fmla="*/ 130 w 130"/>
                <a:gd name="T19" fmla="*/ 64 h 129"/>
                <a:gd name="T20" fmla="*/ 130 w 130"/>
                <a:gd name="T21" fmla="*/ 64 h 129"/>
                <a:gd name="T22" fmla="*/ 128 w 130"/>
                <a:gd name="T23" fmla="*/ 78 h 129"/>
                <a:gd name="T24" fmla="*/ 124 w 130"/>
                <a:gd name="T25" fmla="*/ 90 h 129"/>
                <a:gd name="T26" fmla="*/ 118 w 130"/>
                <a:gd name="T27" fmla="*/ 101 h 129"/>
                <a:gd name="T28" fmla="*/ 110 w 130"/>
                <a:gd name="T29" fmla="*/ 111 h 129"/>
                <a:gd name="T30" fmla="*/ 102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20 w 130"/>
                <a:gd name="T47" fmla="*/ 111 h 129"/>
                <a:gd name="T48" fmla="*/ 12 w 130"/>
                <a:gd name="T49" fmla="*/ 101 h 129"/>
                <a:gd name="T50" fmla="*/ 6 w 130"/>
                <a:gd name="T51" fmla="*/ 90 h 129"/>
                <a:gd name="T52" fmla="*/ 2 w 130"/>
                <a:gd name="T53" fmla="*/ 78 h 129"/>
                <a:gd name="T54" fmla="*/ 0 w 130"/>
                <a:gd name="T55" fmla="*/ 64 h 129"/>
                <a:gd name="T56" fmla="*/ 0 w 130"/>
                <a:gd name="T57" fmla="*/ 64 h 129"/>
                <a:gd name="T58" fmla="*/ 2 w 130"/>
                <a:gd name="T59" fmla="*/ 52 h 129"/>
                <a:gd name="T60" fmla="*/ 6 w 130"/>
                <a:gd name="T61" fmla="*/ 40 h 129"/>
                <a:gd name="T62" fmla="*/ 12 w 130"/>
                <a:gd name="T63" fmla="*/ 28 h 129"/>
                <a:gd name="T64" fmla="*/ 20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1"/>
                  </a:lnTo>
                  <a:lnTo>
                    <a:pt x="110" y="111"/>
                  </a:lnTo>
                  <a:lnTo>
                    <a:pt x="102" y="119"/>
                  </a:lnTo>
                  <a:lnTo>
                    <a:pt x="90" y="125"/>
                  </a:lnTo>
                  <a:lnTo>
                    <a:pt x="78" y="129"/>
                  </a:lnTo>
                  <a:lnTo>
                    <a:pt x="64" y="129"/>
                  </a:lnTo>
                  <a:lnTo>
                    <a:pt x="64" y="129"/>
                  </a:lnTo>
                  <a:lnTo>
                    <a:pt x="52" y="129"/>
                  </a:lnTo>
                  <a:lnTo>
                    <a:pt x="40" y="125"/>
                  </a:lnTo>
                  <a:lnTo>
                    <a:pt x="28" y="119"/>
                  </a:lnTo>
                  <a:lnTo>
                    <a:pt x="20" y="111"/>
                  </a:lnTo>
                  <a:lnTo>
                    <a:pt x="12" y="101"/>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9" name="Freeform 1239">
              <a:extLst>
                <a:ext uri="{FF2B5EF4-FFF2-40B4-BE49-F238E27FC236}">
                  <a16:creationId xmlns:a16="http://schemas.microsoft.com/office/drawing/2014/main" id="{072753C6-C000-4B43-B8AD-ACF492BABE02}"/>
                </a:ext>
              </a:extLst>
            </p:cNvPr>
            <p:cNvSpPr>
              <a:spLocks/>
            </p:cNvSpPr>
            <p:nvPr/>
          </p:nvSpPr>
          <p:spPr bwMode="auto">
            <a:xfrm>
              <a:off x="4238" y="2405"/>
              <a:ext cx="129" cy="129"/>
            </a:xfrm>
            <a:custGeom>
              <a:avLst/>
              <a:gdLst>
                <a:gd name="T0" fmla="*/ 65 w 129"/>
                <a:gd name="T1" fmla="*/ 0 h 129"/>
                <a:gd name="T2" fmla="*/ 65 w 129"/>
                <a:gd name="T3" fmla="*/ 0 h 129"/>
                <a:gd name="T4" fmla="*/ 77 w 129"/>
                <a:gd name="T5" fmla="*/ 0 h 129"/>
                <a:gd name="T6" fmla="*/ 89 w 129"/>
                <a:gd name="T7" fmla="*/ 4 h 129"/>
                <a:gd name="T8" fmla="*/ 101 w 129"/>
                <a:gd name="T9" fmla="*/ 10 h 129"/>
                <a:gd name="T10" fmla="*/ 111 w 129"/>
                <a:gd name="T11" fmla="*/ 18 h 129"/>
                <a:gd name="T12" fmla="*/ 119 w 129"/>
                <a:gd name="T13" fmla="*/ 28 h 129"/>
                <a:gd name="T14" fmla="*/ 125 w 129"/>
                <a:gd name="T15" fmla="*/ 40 h 129"/>
                <a:gd name="T16" fmla="*/ 127 w 129"/>
                <a:gd name="T17" fmla="*/ 52 h 129"/>
                <a:gd name="T18" fmla="*/ 129 w 129"/>
                <a:gd name="T19" fmla="*/ 64 h 129"/>
                <a:gd name="T20" fmla="*/ 129 w 129"/>
                <a:gd name="T21" fmla="*/ 64 h 129"/>
                <a:gd name="T22" fmla="*/ 127 w 129"/>
                <a:gd name="T23" fmla="*/ 78 h 129"/>
                <a:gd name="T24" fmla="*/ 125 w 129"/>
                <a:gd name="T25" fmla="*/ 90 h 129"/>
                <a:gd name="T26" fmla="*/ 119 w 129"/>
                <a:gd name="T27" fmla="*/ 101 h 129"/>
                <a:gd name="T28" fmla="*/ 111 w 129"/>
                <a:gd name="T29" fmla="*/ 111 h 129"/>
                <a:gd name="T30" fmla="*/ 101 w 129"/>
                <a:gd name="T31" fmla="*/ 119 h 129"/>
                <a:gd name="T32" fmla="*/ 89 w 129"/>
                <a:gd name="T33" fmla="*/ 125 h 129"/>
                <a:gd name="T34" fmla="*/ 77 w 129"/>
                <a:gd name="T35" fmla="*/ 129 h 129"/>
                <a:gd name="T36" fmla="*/ 65 w 129"/>
                <a:gd name="T37" fmla="*/ 129 h 129"/>
                <a:gd name="T38" fmla="*/ 65 w 129"/>
                <a:gd name="T39" fmla="*/ 129 h 129"/>
                <a:gd name="T40" fmla="*/ 51 w 129"/>
                <a:gd name="T41" fmla="*/ 129 h 129"/>
                <a:gd name="T42" fmla="*/ 39 w 129"/>
                <a:gd name="T43" fmla="*/ 125 h 129"/>
                <a:gd name="T44" fmla="*/ 29 w 129"/>
                <a:gd name="T45" fmla="*/ 119 h 129"/>
                <a:gd name="T46" fmla="*/ 20 w 129"/>
                <a:gd name="T47" fmla="*/ 111 h 129"/>
                <a:gd name="T48" fmla="*/ 12 w 129"/>
                <a:gd name="T49" fmla="*/ 101 h 129"/>
                <a:gd name="T50" fmla="*/ 6 w 129"/>
                <a:gd name="T51" fmla="*/ 90 h 129"/>
                <a:gd name="T52" fmla="*/ 2 w 129"/>
                <a:gd name="T53" fmla="*/ 78 h 129"/>
                <a:gd name="T54" fmla="*/ 0 w 129"/>
                <a:gd name="T55" fmla="*/ 64 h 129"/>
                <a:gd name="T56" fmla="*/ 0 w 129"/>
                <a:gd name="T57" fmla="*/ 64 h 129"/>
                <a:gd name="T58" fmla="*/ 2 w 129"/>
                <a:gd name="T59" fmla="*/ 52 h 129"/>
                <a:gd name="T60" fmla="*/ 6 w 129"/>
                <a:gd name="T61" fmla="*/ 40 h 129"/>
                <a:gd name="T62" fmla="*/ 12 w 129"/>
                <a:gd name="T63" fmla="*/ 28 h 129"/>
                <a:gd name="T64" fmla="*/ 20 w 129"/>
                <a:gd name="T65" fmla="*/ 18 h 129"/>
                <a:gd name="T66" fmla="*/ 29 w 129"/>
                <a:gd name="T67" fmla="*/ 10 h 129"/>
                <a:gd name="T68" fmla="*/ 39 w 129"/>
                <a:gd name="T69" fmla="*/ 4 h 129"/>
                <a:gd name="T70" fmla="*/ 51 w 129"/>
                <a:gd name="T71" fmla="*/ 0 h 129"/>
                <a:gd name="T72" fmla="*/ 65 w 129"/>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9">
                  <a:moveTo>
                    <a:pt x="65" y="0"/>
                  </a:moveTo>
                  <a:lnTo>
                    <a:pt x="65" y="0"/>
                  </a:lnTo>
                  <a:lnTo>
                    <a:pt x="77" y="0"/>
                  </a:lnTo>
                  <a:lnTo>
                    <a:pt x="89" y="4"/>
                  </a:lnTo>
                  <a:lnTo>
                    <a:pt x="101" y="10"/>
                  </a:lnTo>
                  <a:lnTo>
                    <a:pt x="111" y="18"/>
                  </a:lnTo>
                  <a:lnTo>
                    <a:pt x="119" y="28"/>
                  </a:lnTo>
                  <a:lnTo>
                    <a:pt x="125" y="40"/>
                  </a:lnTo>
                  <a:lnTo>
                    <a:pt x="127" y="52"/>
                  </a:lnTo>
                  <a:lnTo>
                    <a:pt x="129" y="64"/>
                  </a:lnTo>
                  <a:lnTo>
                    <a:pt x="129" y="64"/>
                  </a:lnTo>
                  <a:lnTo>
                    <a:pt x="127" y="78"/>
                  </a:lnTo>
                  <a:lnTo>
                    <a:pt x="125" y="90"/>
                  </a:lnTo>
                  <a:lnTo>
                    <a:pt x="119" y="101"/>
                  </a:lnTo>
                  <a:lnTo>
                    <a:pt x="111" y="111"/>
                  </a:lnTo>
                  <a:lnTo>
                    <a:pt x="101" y="119"/>
                  </a:lnTo>
                  <a:lnTo>
                    <a:pt x="89" y="125"/>
                  </a:lnTo>
                  <a:lnTo>
                    <a:pt x="77" y="129"/>
                  </a:lnTo>
                  <a:lnTo>
                    <a:pt x="65" y="129"/>
                  </a:lnTo>
                  <a:lnTo>
                    <a:pt x="65" y="129"/>
                  </a:lnTo>
                  <a:lnTo>
                    <a:pt x="51" y="129"/>
                  </a:lnTo>
                  <a:lnTo>
                    <a:pt x="39" y="125"/>
                  </a:lnTo>
                  <a:lnTo>
                    <a:pt x="29" y="119"/>
                  </a:lnTo>
                  <a:lnTo>
                    <a:pt x="20" y="111"/>
                  </a:lnTo>
                  <a:lnTo>
                    <a:pt x="12" y="101"/>
                  </a:lnTo>
                  <a:lnTo>
                    <a:pt x="6" y="90"/>
                  </a:lnTo>
                  <a:lnTo>
                    <a:pt x="2" y="78"/>
                  </a:lnTo>
                  <a:lnTo>
                    <a:pt x="0" y="64"/>
                  </a:lnTo>
                  <a:lnTo>
                    <a:pt x="0" y="64"/>
                  </a:lnTo>
                  <a:lnTo>
                    <a:pt x="2" y="52"/>
                  </a:lnTo>
                  <a:lnTo>
                    <a:pt x="6" y="40"/>
                  </a:lnTo>
                  <a:lnTo>
                    <a:pt x="12" y="28"/>
                  </a:lnTo>
                  <a:lnTo>
                    <a:pt x="20" y="18"/>
                  </a:lnTo>
                  <a:lnTo>
                    <a:pt x="29" y="10"/>
                  </a:lnTo>
                  <a:lnTo>
                    <a:pt x="39" y="4"/>
                  </a:lnTo>
                  <a:lnTo>
                    <a:pt x="51"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0" name="Freeform 1240">
              <a:extLst>
                <a:ext uri="{FF2B5EF4-FFF2-40B4-BE49-F238E27FC236}">
                  <a16:creationId xmlns:a16="http://schemas.microsoft.com/office/drawing/2014/main" id="{F9FCBA3E-A9B9-406C-80F2-B00D328E0900}"/>
                </a:ext>
              </a:extLst>
            </p:cNvPr>
            <p:cNvSpPr>
              <a:spLocks/>
            </p:cNvSpPr>
            <p:nvPr/>
          </p:nvSpPr>
          <p:spPr bwMode="auto">
            <a:xfrm>
              <a:off x="4238" y="2405"/>
              <a:ext cx="129" cy="129"/>
            </a:xfrm>
            <a:custGeom>
              <a:avLst/>
              <a:gdLst>
                <a:gd name="T0" fmla="*/ 65 w 129"/>
                <a:gd name="T1" fmla="*/ 0 h 129"/>
                <a:gd name="T2" fmla="*/ 65 w 129"/>
                <a:gd name="T3" fmla="*/ 0 h 129"/>
                <a:gd name="T4" fmla="*/ 77 w 129"/>
                <a:gd name="T5" fmla="*/ 0 h 129"/>
                <a:gd name="T6" fmla="*/ 89 w 129"/>
                <a:gd name="T7" fmla="*/ 4 h 129"/>
                <a:gd name="T8" fmla="*/ 101 w 129"/>
                <a:gd name="T9" fmla="*/ 10 h 129"/>
                <a:gd name="T10" fmla="*/ 111 w 129"/>
                <a:gd name="T11" fmla="*/ 18 h 129"/>
                <a:gd name="T12" fmla="*/ 119 w 129"/>
                <a:gd name="T13" fmla="*/ 28 h 129"/>
                <a:gd name="T14" fmla="*/ 125 w 129"/>
                <a:gd name="T15" fmla="*/ 40 h 129"/>
                <a:gd name="T16" fmla="*/ 127 w 129"/>
                <a:gd name="T17" fmla="*/ 52 h 129"/>
                <a:gd name="T18" fmla="*/ 129 w 129"/>
                <a:gd name="T19" fmla="*/ 64 h 129"/>
                <a:gd name="T20" fmla="*/ 129 w 129"/>
                <a:gd name="T21" fmla="*/ 64 h 129"/>
                <a:gd name="T22" fmla="*/ 127 w 129"/>
                <a:gd name="T23" fmla="*/ 78 h 129"/>
                <a:gd name="T24" fmla="*/ 125 w 129"/>
                <a:gd name="T25" fmla="*/ 90 h 129"/>
                <a:gd name="T26" fmla="*/ 119 w 129"/>
                <a:gd name="T27" fmla="*/ 101 h 129"/>
                <a:gd name="T28" fmla="*/ 111 w 129"/>
                <a:gd name="T29" fmla="*/ 111 h 129"/>
                <a:gd name="T30" fmla="*/ 101 w 129"/>
                <a:gd name="T31" fmla="*/ 119 h 129"/>
                <a:gd name="T32" fmla="*/ 89 w 129"/>
                <a:gd name="T33" fmla="*/ 125 h 129"/>
                <a:gd name="T34" fmla="*/ 77 w 129"/>
                <a:gd name="T35" fmla="*/ 129 h 129"/>
                <a:gd name="T36" fmla="*/ 65 w 129"/>
                <a:gd name="T37" fmla="*/ 129 h 129"/>
                <a:gd name="T38" fmla="*/ 65 w 129"/>
                <a:gd name="T39" fmla="*/ 129 h 129"/>
                <a:gd name="T40" fmla="*/ 51 w 129"/>
                <a:gd name="T41" fmla="*/ 129 h 129"/>
                <a:gd name="T42" fmla="*/ 39 w 129"/>
                <a:gd name="T43" fmla="*/ 125 h 129"/>
                <a:gd name="T44" fmla="*/ 29 w 129"/>
                <a:gd name="T45" fmla="*/ 119 h 129"/>
                <a:gd name="T46" fmla="*/ 20 w 129"/>
                <a:gd name="T47" fmla="*/ 111 h 129"/>
                <a:gd name="T48" fmla="*/ 12 w 129"/>
                <a:gd name="T49" fmla="*/ 101 h 129"/>
                <a:gd name="T50" fmla="*/ 6 w 129"/>
                <a:gd name="T51" fmla="*/ 90 h 129"/>
                <a:gd name="T52" fmla="*/ 2 w 129"/>
                <a:gd name="T53" fmla="*/ 78 h 129"/>
                <a:gd name="T54" fmla="*/ 0 w 129"/>
                <a:gd name="T55" fmla="*/ 64 h 129"/>
                <a:gd name="T56" fmla="*/ 0 w 129"/>
                <a:gd name="T57" fmla="*/ 64 h 129"/>
                <a:gd name="T58" fmla="*/ 2 w 129"/>
                <a:gd name="T59" fmla="*/ 52 h 129"/>
                <a:gd name="T60" fmla="*/ 6 w 129"/>
                <a:gd name="T61" fmla="*/ 40 h 129"/>
                <a:gd name="T62" fmla="*/ 12 w 129"/>
                <a:gd name="T63" fmla="*/ 28 h 129"/>
                <a:gd name="T64" fmla="*/ 20 w 129"/>
                <a:gd name="T65" fmla="*/ 18 h 129"/>
                <a:gd name="T66" fmla="*/ 29 w 129"/>
                <a:gd name="T67" fmla="*/ 10 h 129"/>
                <a:gd name="T68" fmla="*/ 39 w 129"/>
                <a:gd name="T69" fmla="*/ 4 h 129"/>
                <a:gd name="T70" fmla="*/ 51 w 129"/>
                <a:gd name="T71" fmla="*/ 0 h 129"/>
                <a:gd name="T72" fmla="*/ 65 w 129"/>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9">
                  <a:moveTo>
                    <a:pt x="65" y="0"/>
                  </a:moveTo>
                  <a:lnTo>
                    <a:pt x="65" y="0"/>
                  </a:lnTo>
                  <a:lnTo>
                    <a:pt x="77" y="0"/>
                  </a:lnTo>
                  <a:lnTo>
                    <a:pt x="89" y="4"/>
                  </a:lnTo>
                  <a:lnTo>
                    <a:pt x="101" y="10"/>
                  </a:lnTo>
                  <a:lnTo>
                    <a:pt x="111" y="18"/>
                  </a:lnTo>
                  <a:lnTo>
                    <a:pt x="119" y="28"/>
                  </a:lnTo>
                  <a:lnTo>
                    <a:pt x="125" y="40"/>
                  </a:lnTo>
                  <a:lnTo>
                    <a:pt x="127" y="52"/>
                  </a:lnTo>
                  <a:lnTo>
                    <a:pt x="129" y="64"/>
                  </a:lnTo>
                  <a:lnTo>
                    <a:pt x="129" y="64"/>
                  </a:lnTo>
                  <a:lnTo>
                    <a:pt x="127" y="78"/>
                  </a:lnTo>
                  <a:lnTo>
                    <a:pt x="125" y="90"/>
                  </a:lnTo>
                  <a:lnTo>
                    <a:pt x="119" y="101"/>
                  </a:lnTo>
                  <a:lnTo>
                    <a:pt x="111" y="111"/>
                  </a:lnTo>
                  <a:lnTo>
                    <a:pt x="101" y="119"/>
                  </a:lnTo>
                  <a:lnTo>
                    <a:pt x="89" y="125"/>
                  </a:lnTo>
                  <a:lnTo>
                    <a:pt x="77" y="129"/>
                  </a:lnTo>
                  <a:lnTo>
                    <a:pt x="65" y="129"/>
                  </a:lnTo>
                  <a:lnTo>
                    <a:pt x="65" y="129"/>
                  </a:lnTo>
                  <a:lnTo>
                    <a:pt x="51" y="129"/>
                  </a:lnTo>
                  <a:lnTo>
                    <a:pt x="39" y="125"/>
                  </a:lnTo>
                  <a:lnTo>
                    <a:pt x="29" y="119"/>
                  </a:lnTo>
                  <a:lnTo>
                    <a:pt x="20" y="111"/>
                  </a:lnTo>
                  <a:lnTo>
                    <a:pt x="12" y="101"/>
                  </a:lnTo>
                  <a:lnTo>
                    <a:pt x="6" y="90"/>
                  </a:lnTo>
                  <a:lnTo>
                    <a:pt x="2" y="78"/>
                  </a:lnTo>
                  <a:lnTo>
                    <a:pt x="0" y="64"/>
                  </a:lnTo>
                  <a:lnTo>
                    <a:pt x="0" y="64"/>
                  </a:lnTo>
                  <a:lnTo>
                    <a:pt x="2" y="52"/>
                  </a:lnTo>
                  <a:lnTo>
                    <a:pt x="6" y="40"/>
                  </a:lnTo>
                  <a:lnTo>
                    <a:pt x="12" y="28"/>
                  </a:lnTo>
                  <a:lnTo>
                    <a:pt x="20" y="18"/>
                  </a:lnTo>
                  <a:lnTo>
                    <a:pt x="29" y="10"/>
                  </a:lnTo>
                  <a:lnTo>
                    <a:pt x="39" y="4"/>
                  </a:lnTo>
                  <a:lnTo>
                    <a:pt x="51"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1" name="Freeform 1241">
              <a:extLst>
                <a:ext uri="{FF2B5EF4-FFF2-40B4-BE49-F238E27FC236}">
                  <a16:creationId xmlns:a16="http://schemas.microsoft.com/office/drawing/2014/main" id="{CB9399D5-A3EB-4C7D-B69E-CE83339CB722}"/>
                </a:ext>
              </a:extLst>
            </p:cNvPr>
            <p:cNvSpPr>
              <a:spLocks/>
            </p:cNvSpPr>
            <p:nvPr/>
          </p:nvSpPr>
          <p:spPr bwMode="auto">
            <a:xfrm>
              <a:off x="3003"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2" name="Freeform 1242">
              <a:extLst>
                <a:ext uri="{FF2B5EF4-FFF2-40B4-BE49-F238E27FC236}">
                  <a16:creationId xmlns:a16="http://schemas.microsoft.com/office/drawing/2014/main" id="{5C9CF235-EA65-4495-B907-F9B7BF85CFAE}"/>
                </a:ext>
              </a:extLst>
            </p:cNvPr>
            <p:cNvSpPr>
              <a:spLocks/>
            </p:cNvSpPr>
            <p:nvPr/>
          </p:nvSpPr>
          <p:spPr bwMode="auto">
            <a:xfrm>
              <a:off x="3003"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3" name="Freeform 1243">
              <a:extLst>
                <a:ext uri="{FF2B5EF4-FFF2-40B4-BE49-F238E27FC236}">
                  <a16:creationId xmlns:a16="http://schemas.microsoft.com/office/drawing/2014/main" id="{0EDBA502-32E0-49CE-A25A-7867E908B339}"/>
                </a:ext>
              </a:extLst>
            </p:cNvPr>
            <p:cNvSpPr>
              <a:spLocks/>
            </p:cNvSpPr>
            <p:nvPr/>
          </p:nvSpPr>
          <p:spPr bwMode="auto">
            <a:xfrm>
              <a:off x="3157"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28 w 130"/>
                <a:gd name="T17" fmla="*/ 52 h 130"/>
                <a:gd name="T18" fmla="*/ 130 w 130"/>
                <a:gd name="T19" fmla="*/ 66 h 130"/>
                <a:gd name="T20" fmla="*/ 130 w 130"/>
                <a:gd name="T21" fmla="*/ 66 h 130"/>
                <a:gd name="T22" fmla="*/ 128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28" y="52"/>
                  </a:lnTo>
                  <a:lnTo>
                    <a:pt x="130" y="66"/>
                  </a:lnTo>
                  <a:lnTo>
                    <a:pt x="130" y="66"/>
                  </a:lnTo>
                  <a:lnTo>
                    <a:pt x="128"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4" name="Freeform 1244">
              <a:extLst>
                <a:ext uri="{FF2B5EF4-FFF2-40B4-BE49-F238E27FC236}">
                  <a16:creationId xmlns:a16="http://schemas.microsoft.com/office/drawing/2014/main" id="{414D8BC3-9B52-4E71-8A54-D5B410CED6B3}"/>
                </a:ext>
              </a:extLst>
            </p:cNvPr>
            <p:cNvSpPr>
              <a:spLocks/>
            </p:cNvSpPr>
            <p:nvPr/>
          </p:nvSpPr>
          <p:spPr bwMode="auto">
            <a:xfrm>
              <a:off x="3157"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28 w 130"/>
                <a:gd name="T17" fmla="*/ 52 h 130"/>
                <a:gd name="T18" fmla="*/ 130 w 130"/>
                <a:gd name="T19" fmla="*/ 66 h 130"/>
                <a:gd name="T20" fmla="*/ 130 w 130"/>
                <a:gd name="T21" fmla="*/ 66 h 130"/>
                <a:gd name="T22" fmla="*/ 128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28" y="52"/>
                  </a:lnTo>
                  <a:lnTo>
                    <a:pt x="130" y="66"/>
                  </a:lnTo>
                  <a:lnTo>
                    <a:pt x="130" y="66"/>
                  </a:lnTo>
                  <a:lnTo>
                    <a:pt x="128"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5" name="Freeform 1245">
              <a:extLst>
                <a:ext uri="{FF2B5EF4-FFF2-40B4-BE49-F238E27FC236}">
                  <a16:creationId xmlns:a16="http://schemas.microsoft.com/office/drawing/2014/main" id="{F36D85CB-0B8C-4062-961E-8D6E57768187}"/>
                </a:ext>
              </a:extLst>
            </p:cNvPr>
            <p:cNvSpPr>
              <a:spLocks/>
            </p:cNvSpPr>
            <p:nvPr/>
          </p:nvSpPr>
          <p:spPr bwMode="auto">
            <a:xfrm>
              <a:off x="3313" y="2249"/>
              <a:ext cx="127" cy="130"/>
            </a:xfrm>
            <a:custGeom>
              <a:avLst/>
              <a:gdLst>
                <a:gd name="T0" fmla="*/ 64 w 127"/>
                <a:gd name="T1" fmla="*/ 0 h 130"/>
                <a:gd name="T2" fmla="*/ 64 w 127"/>
                <a:gd name="T3" fmla="*/ 0 h 130"/>
                <a:gd name="T4" fmla="*/ 76 w 127"/>
                <a:gd name="T5" fmla="*/ 2 h 130"/>
                <a:gd name="T6" fmla="*/ 90 w 127"/>
                <a:gd name="T7" fmla="*/ 6 h 130"/>
                <a:gd name="T8" fmla="*/ 100 w 127"/>
                <a:gd name="T9" fmla="*/ 12 h 130"/>
                <a:gd name="T10" fmla="*/ 109 w 127"/>
                <a:gd name="T11" fmla="*/ 20 h 130"/>
                <a:gd name="T12" fmla="*/ 117 w 127"/>
                <a:gd name="T13" fmla="*/ 30 h 130"/>
                <a:gd name="T14" fmla="*/ 123 w 127"/>
                <a:gd name="T15" fmla="*/ 40 h 130"/>
                <a:gd name="T16" fmla="*/ 127 w 127"/>
                <a:gd name="T17" fmla="*/ 52 h 130"/>
                <a:gd name="T18" fmla="*/ 127 w 127"/>
                <a:gd name="T19" fmla="*/ 66 h 130"/>
                <a:gd name="T20" fmla="*/ 127 w 127"/>
                <a:gd name="T21" fmla="*/ 66 h 130"/>
                <a:gd name="T22" fmla="*/ 127 w 127"/>
                <a:gd name="T23" fmla="*/ 78 h 130"/>
                <a:gd name="T24" fmla="*/ 123 w 127"/>
                <a:gd name="T25" fmla="*/ 90 h 130"/>
                <a:gd name="T26" fmla="*/ 117 w 127"/>
                <a:gd name="T27" fmla="*/ 102 h 130"/>
                <a:gd name="T28" fmla="*/ 109 w 127"/>
                <a:gd name="T29" fmla="*/ 112 h 130"/>
                <a:gd name="T30" fmla="*/ 100 w 127"/>
                <a:gd name="T31" fmla="*/ 120 h 130"/>
                <a:gd name="T32" fmla="*/ 90 w 127"/>
                <a:gd name="T33" fmla="*/ 126 h 130"/>
                <a:gd name="T34" fmla="*/ 76 w 127"/>
                <a:gd name="T35" fmla="*/ 130 h 130"/>
                <a:gd name="T36" fmla="*/ 64 w 127"/>
                <a:gd name="T37" fmla="*/ 130 h 130"/>
                <a:gd name="T38" fmla="*/ 64 w 127"/>
                <a:gd name="T39" fmla="*/ 130 h 130"/>
                <a:gd name="T40" fmla="*/ 50 w 127"/>
                <a:gd name="T41" fmla="*/ 130 h 130"/>
                <a:gd name="T42" fmla="*/ 38 w 127"/>
                <a:gd name="T43" fmla="*/ 126 h 130"/>
                <a:gd name="T44" fmla="*/ 28 w 127"/>
                <a:gd name="T45" fmla="*/ 120 h 130"/>
                <a:gd name="T46" fmla="*/ 18 w 127"/>
                <a:gd name="T47" fmla="*/ 112 h 130"/>
                <a:gd name="T48" fmla="*/ 10 w 127"/>
                <a:gd name="T49" fmla="*/ 102 h 130"/>
                <a:gd name="T50" fmla="*/ 4 w 127"/>
                <a:gd name="T51" fmla="*/ 90 h 130"/>
                <a:gd name="T52" fmla="*/ 0 w 127"/>
                <a:gd name="T53" fmla="*/ 78 h 130"/>
                <a:gd name="T54" fmla="*/ 0 w 127"/>
                <a:gd name="T55" fmla="*/ 66 h 130"/>
                <a:gd name="T56" fmla="*/ 0 w 127"/>
                <a:gd name="T57" fmla="*/ 66 h 130"/>
                <a:gd name="T58" fmla="*/ 0 w 127"/>
                <a:gd name="T59" fmla="*/ 52 h 130"/>
                <a:gd name="T60" fmla="*/ 4 w 127"/>
                <a:gd name="T61" fmla="*/ 40 h 130"/>
                <a:gd name="T62" fmla="*/ 10 w 127"/>
                <a:gd name="T63" fmla="*/ 30 h 130"/>
                <a:gd name="T64" fmla="*/ 18 w 127"/>
                <a:gd name="T65" fmla="*/ 20 h 130"/>
                <a:gd name="T66" fmla="*/ 28 w 127"/>
                <a:gd name="T67" fmla="*/ 12 h 130"/>
                <a:gd name="T68" fmla="*/ 38 w 127"/>
                <a:gd name="T69" fmla="*/ 6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6"/>
                  </a:lnTo>
                  <a:lnTo>
                    <a:pt x="100" y="12"/>
                  </a:lnTo>
                  <a:lnTo>
                    <a:pt x="109" y="20"/>
                  </a:lnTo>
                  <a:lnTo>
                    <a:pt x="117" y="30"/>
                  </a:lnTo>
                  <a:lnTo>
                    <a:pt x="123" y="40"/>
                  </a:lnTo>
                  <a:lnTo>
                    <a:pt x="127" y="52"/>
                  </a:lnTo>
                  <a:lnTo>
                    <a:pt x="127" y="66"/>
                  </a:lnTo>
                  <a:lnTo>
                    <a:pt x="127" y="66"/>
                  </a:lnTo>
                  <a:lnTo>
                    <a:pt x="127" y="78"/>
                  </a:lnTo>
                  <a:lnTo>
                    <a:pt x="123" y="90"/>
                  </a:lnTo>
                  <a:lnTo>
                    <a:pt x="117" y="102"/>
                  </a:lnTo>
                  <a:lnTo>
                    <a:pt x="109" y="112"/>
                  </a:lnTo>
                  <a:lnTo>
                    <a:pt x="100" y="120"/>
                  </a:lnTo>
                  <a:lnTo>
                    <a:pt x="90" y="126"/>
                  </a:lnTo>
                  <a:lnTo>
                    <a:pt x="76"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6" name="Freeform 1246">
              <a:extLst>
                <a:ext uri="{FF2B5EF4-FFF2-40B4-BE49-F238E27FC236}">
                  <a16:creationId xmlns:a16="http://schemas.microsoft.com/office/drawing/2014/main" id="{0CD67A65-0231-4C6B-8E6F-68FA9656099C}"/>
                </a:ext>
              </a:extLst>
            </p:cNvPr>
            <p:cNvSpPr>
              <a:spLocks/>
            </p:cNvSpPr>
            <p:nvPr/>
          </p:nvSpPr>
          <p:spPr bwMode="auto">
            <a:xfrm>
              <a:off x="3313" y="2249"/>
              <a:ext cx="127" cy="130"/>
            </a:xfrm>
            <a:custGeom>
              <a:avLst/>
              <a:gdLst>
                <a:gd name="T0" fmla="*/ 64 w 127"/>
                <a:gd name="T1" fmla="*/ 0 h 130"/>
                <a:gd name="T2" fmla="*/ 64 w 127"/>
                <a:gd name="T3" fmla="*/ 0 h 130"/>
                <a:gd name="T4" fmla="*/ 76 w 127"/>
                <a:gd name="T5" fmla="*/ 2 h 130"/>
                <a:gd name="T6" fmla="*/ 90 w 127"/>
                <a:gd name="T7" fmla="*/ 6 h 130"/>
                <a:gd name="T8" fmla="*/ 100 w 127"/>
                <a:gd name="T9" fmla="*/ 12 h 130"/>
                <a:gd name="T10" fmla="*/ 109 w 127"/>
                <a:gd name="T11" fmla="*/ 20 h 130"/>
                <a:gd name="T12" fmla="*/ 117 w 127"/>
                <a:gd name="T13" fmla="*/ 30 h 130"/>
                <a:gd name="T14" fmla="*/ 123 w 127"/>
                <a:gd name="T15" fmla="*/ 40 h 130"/>
                <a:gd name="T16" fmla="*/ 127 w 127"/>
                <a:gd name="T17" fmla="*/ 52 h 130"/>
                <a:gd name="T18" fmla="*/ 127 w 127"/>
                <a:gd name="T19" fmla="*/ 66 h 130"/>
                <a:gd name="T20" fmla="*/ 127 w 127"/>
                <a:gd name="T21" fmla="*/ 66 h 130"/>
                <a:gd name="T22" fmla="*/ 127 w 127"/>
                <a:gd name="T23" fmla="*/ 78 h 130"/>
                <a:gd name="T24" fmla="*/ 123 w 127"/>
                <a:gd name="T25" fmla="*/ 90 h 130"/>
                <a:gd name="T26" fmla="*/ 117 w 127"/>
                <a:gd name="T27" fmla="*/ 102 h 130"/>
                <a:gd name="T28" fmla="*/ 109 w 127"/>
                <a:gd name="T29" fmla="*/ 112 h 130"/>
                <a:gd name="T30" fmla="*/ 100 w 127"/>
                <a:gd name="T31" fmla="*/ 120 h 130"/>
                <a:gd name="T32" fmla="*/ 90 w 127"/>
                <a:gd name="T33" fmla="*/ 126 h 130"/>
                <a:gd name="T34" fmla="*/ 76 w 127"/>
                <a:gd name="T35" fmla="*/ 130 h 130"/>
                <a:gd name="T36" fmla="*/ 64 w 127"/>
                <a:gd name="T37" fmla="*/ 130 h 130"/>
                <a:gd name="T38" fmla="*/ 64 w 127"/>
                <a:gd name="T39" fmla="*/ 130 h 130"/>
                <a:gd name="T40" fmla="*/ 50 w 127"/>
                <a:gd name="T41" fmla="*/ 130 h 130"/>
                <a:gd name="T42" fmla="*/ 38 w 127"/>
                <a:gd name="T43" fmla="*/ 126 h 130"/>
                <a:gd name="T44" fmla="*/ 28 w 127"/>
                <a:gd name="T45" fmla="*/ 120 h 130"/>
                <a:gd name="T46" fmla="*/ 18 w 127"/>
                <a:gd name="T47" fmla="*/ 112 h 130"/>
                <a:gd name="T48" fmla="*/ 10 w 127"/>
                <a:gd name="T49" fmla="*/ 102 h 130"/>
                <a:gd name="T50" fmla="*/ 4 w 127"/>
                <a:gd name="T51" fmla="*/ 90 h 130"/>
                <a:gd name="T52" fmla="*/ 0 w 127"/>
                <a:gd name="T53" fmla="*/ 78 h 130"/>
                <a:gd name="T54" fmla="*/ 0 w 127"/>
                <a:gd name="T55" fmla="*/ 66 h 130"/>
                <a:gd name="T56" fmla="*/ 0 w 127"/>
                <a:gd name="T57" fmla="*/ 66 h 130"/>
                <a:gd name="T58" fmla="*/ 0 w 127"/>
                <a:gd name="T59" fmla="*/ 52 h 130"/>
                <a:gd name="T60" fmla="*/ 4 w 127"/>
                <a:gd name="T61" fmla="*/ 40 h 130"/>
                <a:gd name="T62" fmla="*/ 10 w 127"/>
                <a:gd name="T63" fmla="*/ 30 h 130"/>
                <a:gd name="T64" fmla="*/ 18 w 127"/>
                <a:gd name="T65" fmla="*/ 20 h 130"/>
                <a:gd name="T66" fmla="*/ 28 w 127"/>
                <a:gd name="T67" fmla="*/ 12 h 130"/>
                <a:gd name="T68" fmla="*/ 38 w 127"/>
                <a:gd name="T69" fmla="*/ 6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6"/>
                  </a:lnTo>
                  <a:lnTo>
                    <a:pt x="100" y="12"/>
                  </a:lnTo>
                  <a:lnTo>
                    <a:pt x="109" y="20"/>
                  </a:lnTo>
                  <a:lnTo>
                    <a:pt x="117" y="30"/>
                  </a:lnTo>
                  <a:lnTo>
                    <a:pt x="123" y="40"/>
                  </a:lnTo>
                  <a:lnTo>
                    <a:pt x="127" y="52"/>
                  </a:lnTo>
                  <a:lnTo>
                    <a:pt x="127" y="66"/>
                  </a:lnTo>
                  <a:lnTo>
                    <a:pt x="127" y="66"/>
                  </a:lnTo>
                  <a:lnTo>
                    <a:pt x="127" y="78"/>
                  </a:lnTo>
                  <a:lnTo>
                    <a:pt x="123" y="90"/>
                  </a:lnTo>
                  <a:lnTo>
                    <a:pt x="117" y="102"/>
                  </a:lnTo>
                  <a:lnTo>
                    <a:pt x="109" y="112"/>
                  </a:lnTo>
                  <a:lnTo>
                    <a:pt x="100" y="120"/>
                  </a:lnTo>
                  <a:lnTo>
                    <a:pt x="90" y="126"/>
                  </a:lnTo>
                  <a:lnTo>
                    <a:pt x="76"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7" name="Freeform 1247">
              <a:extLst>
                <a:ext uri="{FF2B5EF4-FFF2-40B4-BE49-F238E27FC236}">
                  <a16:creationId xmlns:a16="http://schemas.microsoft.com/office/drawing/2014/main" id="{4C9B0391-B6E1-44FF-89B7-62F9C3C04DB5}"/>
                </a:ext>
              </a:extLst>
            </p:cNvPr>
            <p:cNvSpPr>
              <a:spLocks/>
            </p:cNvSpPr>
            <p:nvPr/>
          </p:nvSpPr>
          <p:spPr bwMode="auto">
            <a:xfrm>
              <a:off x="3466"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8" name="Freeform 1248">
              <a:extLst>
                <a:ext uri="{FF2B5EF4-FFF2-40B4-BE49-F238E27FC236}">
                  <a16:creationId xmlns:a16="http://schemas.microsoft.com/office/drawing/2014/main" id="{C95F1AED-766D-4F1D-820A-D32ABD373AF7}"/>
                </a:ext>
              </a:extLst>
            </p:cNvPr>
            <p:cNvSpPr>
              <a:spLocks/>
            </p:cNvSpPr>
            <p:nvPr/>
          </p:nvSpPr>
          <p:spPr bwMode="auto">
            <a:xfrm>
              <a:off x="3466"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9" name="Freeform 1249">
              <a:extLst>
                <a:ext uri="{FF2B5EF4-FFF2-40B4-BE49-F238E27FC236}">
                  <a16:creationId xmlns:a16="http://schemas.microsoft.com/office/drawing/2014/main" id="{AECD5E88-0822-4ADC-B222-FDA9EFBBF453}"/>
                </a:ext>
              </a:extLst>
            </p:cNvPr>
            <p:cNvSpPr>
              <a:spLocks/>
            </p:cNvSpPr>
            <p:nvPr/>
          </p:nvSpPr>
          <p:spPr bwMode="auto">
            <a:xfrm>
              <a:off x="3620"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6" y="130"/>
                  </a:lnTo>
                  <a:lnTo>
                    <a:pt x="66"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0" name="Freeform 1250">
              <a:extLst>
                <a:ext uri="{FF2B5EF4-FFF2-40B4-BE49-F238E27FC236}">
                  <a16:creationId xmlns:a16="http://schemas.microsoft.com/office/drawing/2014/main" id="{9F156D13-C7E9-4675-A14E-ECD694B0A08B}"/>
                </a:ext>
              </a:extLst>
            </p:cNvPr>
            <p:cNvSpPr>
              <a:spLocks/>
            </p:cNvSpPr>
            <p:nvPr/>
          </p:nvSpPr>
          <p:spPr bwMode="auto">
            <a:xfrm>
              <a:off x="3620"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6" y="130"/>
                  </a:lnTo>
                  <a:lnTo>
                    <a:pt x="66"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1" name="Freeform 1251">
              <a:extLst>
                <a:ext uri="{FF2B5EF4-FFF2-40B4-BE49-F238E27FC236}">
                  <a16:creationId xmlns:a16="http://schemas.microsoft.com/office/drawing/2014/main" id="{ED7D7AE8-4D59-4035-A59D-2B91E3642E31}"/>
                </a:ext>
              </a:extLst>
            </p:cNvPr>
            <p:cNvSpPr>
              <a:spLocks/>
            </p:cNvSpPr>
            <p:nvPr/>
          </p:nvSpPr>
          <p:spPr bwMode="auto">
            <a:xfrm>
              <a:off x="3774"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2" name="Freeform 1252">
              <a:extLst>
                <a:ext uri="{FF2B5EF4-FFF2-40B4-BE49-F238E27FC236}">
                  <a16:creationId xmlns:a16="http://schemas.microsoft.com/office/drawing/2014/main" id="{4D75A462-3DE4-4340-8348-DCAA29FD7A4F}"/>
                </a:ext>
              </a:extLst>
            </p:cNvPr>
            <p:cNvSpPr>
              <a:spLocks/>
            </p:cNvSpPr>
            <p:nvPr/>
          </p:nvSpPr>
          <p:spPr bwMode="auto">
            <a:xfrm>
              <a:off x="3774"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3" name="Freeform 1253">
              <a:extLst>
                <a:ext uri="{FF2B5EF4-FFF2-40B4-BE49-F238E27FC236}">
                  <a16:creationId xmlns:a16="http://schemas.microsoft.com/office/drawing/2014/main" id="{2576D4CC-2152-4DBA-A5B0-A55A71B7560D}"/>
                </a:ext>
              </a:extLst>
            </p:cNvPr>
            <p:cNvSpPr>
              <a:spLocks/>
            </p:cNvSpPr>
            <p:nvPr/>
          </p:nvSpPr>
          <p:spPr bwMode="auto">
            <a:xfrm>
              <a:off x="3930"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4" name="Freeform 1254">
              <a:extLst>
                <a:ext uri="{FF2B5EF4-FFF2-40B4-BE49-F238E27FC236}">
                  <a16:creationId xmlns:a16="http://schemas.microsoft.com/office/drawing/2014/main" id="{7BA5DEF3-8E05-45A3-9E06-C8BAE3E58A8A}"/>
                </a:ext>
              </a:extLst>
            </p:cNvPr>
            <p:cNvSpPr>
              <a:spLocks/>
            </p:cNvSpPr>
            <p:nvPr/>
          </p:nvSpPr>
          <p:spPr bwMode="auto">
            <a:xfrm>
              <a:off x="3930"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5" name="Freeform 1255">
              <a:extLst>
                <a:ext uri="{FF2B5EF4-FFF2-40B4-BE49-F238E27FC236}">
                  <a16:creationId xmlns:a16="http://schemas.microsoft.com/office/drawing/2014/main" id="{9609C6FB-84F8-4455-83BC-A2653C208759}"/>
                </a:ext>
              </a:extLst>
            </p:cNvPr>
            <p:cNvSpPr>
              <a:spLocks/>
            </p:cNvSpPr>
            <p:nvPr/>
          </p:nvSpPr>
          <p:spPr bwMode="auto">
            <a:xfrm>
              <a:off x="4084" y="2249"/>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6" name="Freeform 1256">
              <a:extLst>
                <a:ext uri="{FF2B5EF4-FFF2-40B4-BE49-F238E27FC236}">
                  <a16:creationId xmlns:a16="http://schemas.microsoft.com/office/drawing/2014/main" id="{2440C67A-B614-4079-B12F-F41A79730B99}"/>
                </a:ext>
              </a:extLst>
            </p:cNvPr>
            <p:cNvSpPr>
              <a:spLocks/>
            </p:cNvSpPr>
            <p:nvPr/>
          </p:nvSpPr>
          <p:spPr bwMode="auto">
            <a:xfrm>
              <a:off x="4084" y="2249"/>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7" name="Freeform 1257">
              <a:extLst>
                <a:ext uri="{FF2B5EF4-FFF2-40B4-BE49-F238E27FC236}">
                  <a16:creationId xmlns:a16="http://schemas.microsoft.com/office/drawing/2014/main" id="{90ED6EBC-54F6-469F-A7CB-3DCE58350C7A}"/>
                </a:ext>
              </a:extLst>
            </p:cNvPr>
            <p:cNvSpPr>
              <a:spLocks/>
            </p:cNvSpPr>
            <p:nvPr/>
          </p:nvSpPr>
          <p:spPr bwMode="auto">
            <a:xfrm>
              <a:off x="4238" y="2249"/>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30 h 130"/>
                <a:gd name="T36" fmla="*/ 65 w 129"/>
                <a:gd name="T37" fmla="*/ 130 h 130"/>
                <a:gd name="T38" fmla="*/ 65 w 129"/>
                <a:gd name="T39" fmla="*/ 130 h 130"/>
                <a:gd name="T40" fmla="*/ 51 w 129"/>
                <a:gd name="T41" fmla="*/ 130 h 130"/>
                <a:gd name="T42" fmla="*/ 39 w 129"/>
                <a:gd name="T43" fmla="*/ 126 h 130"/>
                <a:gd name="T44" fmla="*/ 29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29 w 129"/>
                <a:gd name="T67" fmla="*/ 12 h 130"/>
                <a:gd name="T68" fmla="*/ 39 w 129"/>
                <a:gd name="T69" fmla="*/ 6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6"/>
                  </a:lnTo>
                  <a:lnTo>
                    <a:pt x="77" y="130"/>
                  </a:lnTo>
                  <a:lnTo>
                    <a:pt x="65" y="130"/>
                  </a:lnTo>
                  <a:lnTo>
                    <a:pt x="65" y="130"/>
                  </a:lnTo>
                  <a:lnTo>
                    <a:pt x="51" y="130"/>
                  </a:lnTo>
                  <a:lnTo>
                    <a:pt x="39" y="126"/>
                  </a:lnTo>
                  <a:lnTo>
                    <a:pt x="29" y="120"/>
                  </a:lnTo>
                  <a:lnTo>
                    <a:pt x="20" y="112"/>
                  </a:lnTo>
                  <a:lnTo>
                    <a:pt x="12" y="102"/>
                  </a:lnTo>
                  <a:lnTo>
                    <a:pt x="6" y="90"/>
                  </a:lnTo>
                  <a:lnTo>
                    <a:pt x="2" y="78"/>
                  </a:lnTo>
                  <a:lnTo>
                    <a:pt x="0" y="66"/>
                  </a:lnTo>
                  <a:lnTo>
                    <a:pt x="0" y="66"/>
                  </a:lnTo>
                  <a:lnTo>
                    <a:pt x="2" y="52"/>
                  </a:lnTo>
                  <a:lnTo>
                    <a:pt x="6" y="40"/>
                  </a:lnTo>
                  <a:lnTo>
                    <a:pt x="12" y="30"/>
                  </a:lnTo>
                  <a:lnTo>
                    <a:pt x="20" y="20"/>
                  </a:lnTo>
                  <a:lnTo>
                    <a:pt x="29" y="12"/>
                  </a:lnTo>
                  <a:lnTo>
                    <a:pt x="39" y="6"/>
                  </a:lnTo>
                  <a:lnTo>
                    <a:pt x="51"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8" name="Freeform 1258">
              <a:extLst>
                <a:ext uri="{FF2B5EF4-FFF2-40B4-BE49-F238E27FC236}">
                  <a16:creationId xmlns:a16="http://schemas.microsoft.com/office/drawing/2014/main" id="{271297D3-62FE-460A-B07E-A2BA01EE75C0}"/>
                </a:ext>
              </a:extLst>
            </p:cNvPr>
            <p:cNvSpPr>
              <a:spLocks/>
            </p:cNvSpPr>
            <p:nvPr/>
          </p:nvSpPr>
          <p:spPr bwMode="auto">
            <a:xfrm>
              <a:off x="4238" y="2249"/>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30 h 130"/>
                <a:gd name="T36" fmla="*/ 65 w 129"/>
                <a:gd name="T37" fmla="*/ 130 h 130"/>
                <a:gd name="T38" fmla="*/ 65 w 129"/>
                <a:gd name="T39" fmla="*/ 130 h 130"/>
                <a:gd name="T40" fmla="*/ 51 w 129"/>
                <a:gd name="T41" fmla="*/ 130 h 130"/>
                <a:gd name="T42" fmla="*/ 39 w 129"/>
                <a:gd name="T43" fmla="*/ 126 h 130"/>
                <a:gd name="T44" fmla="*/ 29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29 w 129"/>
                <a:gd name="T67" fmla="*/ 12 h 130"/>
                <a:gd name="T68" fmla="*/ 39 w 129"/>
                <a:gd name="T69" fmla="*/ 6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6"/>
                  </a:lnTo>
                  <a:lnTo>
                    <a:pt x="77" y="130"/>
                  </a:lnTo>
                  <a:lnTo>
                    <a:pt x="65" y="130"/>
                  </a:lnTo>
                  <a:lnTo>
                    <a:pt x="65" y="130"/>
                  </a:lnTo>
                  <a:lnTo>
                    <a:pt x="51" y="130"/>
                  </a:lnTo>
                  <a:lnTo>
                    <a:pt x="39" y="126"/>
                  </a:lnTo>
                  <a:lnTo>
                    <a:pt x="29" y="120"/>
                  </a:lnTo>
                  <a:lnTo>
                    <a:pt x="20" y="112"/>
                  </a:lnTo>
                  <a:lnTo>
                    <a:pt x="12" y="102"/>
                  </a:lnTo>
                  <a:lnTo>
                    <a:pt x="6" y="90"/>
                  </a:lnTo>
                  <a:lnTo>
                    <a:pt x="2" y="78"/>
                  </a:lnTo>
                  <a:lnTo>
                    <a:pt x="0" y="66"/>
                  </a:lnTo>
                  <a:lnTo>
                    <a:pt x="0" y="66"/>
                  </a:lnTo>
                  <a:lnTo>
                    <a:pt x="2" y="52"/>
                  </a:lnTo>
                  <a:lnTo>
                    <a:pt x="6" y="40"/>
                  </a:lnTo>
                  <a:lnTo>
                    <a:pt x="12" y="30"/>
                  </a:lnTo>
                  <a:lnTo>
                    <a:pt x="20" y="20"/>
                  </a:lnTo>
                  <a:lnTo>
                    <a:pt x="29" y="12"/>
                  </a:lnTo>
                  <a:lnTo>
                    <a:pt x="39" y="6"/>
                  </a:lnTo>
                  <a:lnTo>
                    <a:pt x="51"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9" name="Freeform 1259">
              <a:extLst>
                <a:ext uri="{FF2B5EF4-FFF2-40B4-BE49-F238E27FC236}">
                  <a16:creationId xmlns:a16="http://schemas.microsoft.com/office/drawing/2014/main" id="{F273D54D-5828-42CE-BCDB-F587B37893D2}"/>
                </a:ext>
              </a:extLst>
            </p:cNvPr>
            <p:cNvSpPr>
              <a:spLocks/>
            </p:cNvSpPr>
            <p:nvPr/>
          </p:nvSpPr>
          <p:spPr bwMode="auto">
            <a:xfrm>
              <a:off x="4393" y="2249"/>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2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2"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0" name="Freeform 1260">
              <a:extLst>
                <a:ext uri="{FF2B5EF4-FFF2-40B4-BE49-F238E27FC236}">
                  <a16:creationId xmlns:a16="http://schemas.microsoft.com/office/drawing/2014/main" id="{3EED1969-83E3-4B64-964C-64C4D6EC4FBF}"/>
                </a:ext>
              </a:extLst>
            </p:cNvPr>
            <p:cNvSpPr>
              <a:spLocks/>
            </p:cNvSpPr>
            <p:nvPr/>
          </p:nvSpPr>
          <p:spPr bwMode="auto">
            <a:xfrm>
              <a:off x="4393" y="2249"/>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2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2"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1" name="Freeform 1261">
              <a:extLst>
                <a:ext uri="{FF2B5EF4-FFF2-40B4-BE49-F238E27FC236}">
                  <a16:creationId xmlns:a16="http://schemas.microsoft.com/office/drawing/2014/main" id="{8EE7A74D-8B62-463B-9B7B-9397CA7B6C43}"/>
                </a:ext>
              </a:extLst>
            </p:cNvPr>
            <p:cNvSpPr>
              <a:spLocks/>
            </p:cNvSpPr>
            <p:nvPr/>
          </p:nvSpPr>
          <p:spPr bwMode="auto">
            <a:xfrm>
              <a:off x="3003"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6"/>
                  </a:lnTo>
                  <a:lnTo>
                    <a:pt x="0" y="66"/>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2" name="Freeform 1262">
              <a:extLst>
                <a:ext uri="{FF2B5EF4-FFF2-40B4-BE49-F238E27FC236}">
                  <a16:creationId xmlns:a16="http://schemas.microsoft.com/office/drawing/2014/main" id="{94CE7E3F-B9A4-46DE-83B0-1544D244C972}"/>
                </a:ext>
              </a:extLst>
            </p:cNvPr>
            <p:cNvSpPr>
              <a:spLocks/>
            </p:cNvSpPr>
            <p:nvPr/>
          </p:nvSpPr>
          <p:spPr bwMode="auto">
            <a:xfrm>
              <a:off x="3003"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6"/>
                  </a:lnTo>
                  <a:lnTo>
                    <a:pt x="0" y="66"/>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3" name="Freeform 1263">
              <a:extLst>
                <a:ext uri="{FF2B5EF4-FFF2-40B4-BE49-F238E27FC236}">
                  <a16:creationId xmlns:a16="http://schemas.microsoft.com/office/drawing/2014/main" id="{A33682A2-E0DC-4DC7-B7C6-AD96F2A3A8D3}"/>
                </a:ext>
              </a:extLst>
            </p:cNvPr>
            <p:cNvSpPr>
              <a:spLocks/>
            </p:cNvSpPr>
            <p:nvPr/>
          </p:nvSpPr>
          <p:spPr bwMode="auto">
            <a:xfrm>
              <a:off x="3157"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28 w 130"/>
                <a:gd name="T17" fmla="*/ 52 h 130"/>
                <a:gd name="T18" fmla="*/ 130 w 130"/>
                <a:gd name="T19" fmla="*/ 66 h 130"/>
                <a:gd name="T20" fmla="*/ 130 w 130"/>
                <a:gd name="T21" fmla="*/ 66 h 130"/>
                <a:gd name="T22" fmla="*/ 128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28" y="52"/>
                  </a:lnTo>
                  <a:lnTo>
                    <a:pt x="130" y="66"/>
                  </a:lnTo>
                  <a:lnTo>
                    <a:pt x="130" y="66"/>
                  </a:lnTo>
                  <a:lnTo>
                    <a:pt x="128"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4" name="Freeform 1264">
              <a:extLst>
                <a:ext uri="{FF2B5EF4-FFF2-40B4-BE49-F238E27FC236}">
                  <a16:creationId xmlns:a16="http://schemas.microsoft.com/office/drawing/2014/main" id="{2E41C2A6-01E9-439D-9C4D-E7D3B47515CA}"/>
                </a:ext>
              </a:extLst>
            </p:cNvPr>
            <p:cNvSpPr>
              <a:spLocks/>
            </p:cNvSpPr>
            <p:nvPr/>
          </p:nvSpPr>
          <p:spPr bwMode="auto">
            <a:xfrm>
              <a:off x="3157"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28 w 130"/>
                <a:gd name="T17" fmla="*/ 52 h 130"/>
                <a:gd name="T18" fmla="*/ 130 w 130"/>
                <a:gd name="T19" fmla="*/ 66 h 130"/>
                <a:gd name="T20" fmla="*/ 130 w 130"/>
                <a:gd name="T21" fmla="*/ 66 h 130"/>
                <a:gd name="T22" fmla="*/ 128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28" y="52"/>
                  </a:lnTo>
                  <a:lnTo>
                    <a:pt x="130" y="66"/>
                  </a:lnTo>
                  <a:lnTo>
                    <a:pt x="130" y="66"/>
                  </a:lnTo>
                  <a:lnTo>
                    <a:pt x="128"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5" name="Freeform 1265">
              <a:extLst>
                <a:ext uri="{FF2B5EF4-FFF2-40B4-BE49-F238E27FC236}">
                  <a16:creationId xmlns:a16="http://schemas.microsoft.com/office/drawing/2014/main" id="{5EA7D3FB-D7FD-4BAF-B0C1-19D90C2E5B34}"/>
                </a:ext>
              </a:extLst>
            </p:cNvPr>
            <p:cNvSpPr>
              <a:spLocks/>
            </p:cNvSpPr>
            <p:nvPr/>
          </p:nvSpPr>
          <p:spPr bwMode="auto">
            <a:xfrm>
              <a:off x="3313" y="2095"/>
              <a:ext cx="127" cy="130"/>
            </a:xfrm>
            <a:custGeom>
              <a:avLst/>
              <a:gdLst>
                <a:gd name="T0" fmla="*/ 64 w 127"/>
                <a:gd name="T1" fmla="*/ 0 h 130"/>
                <a:gd name="T2" fmla="*/ 64 w 127"/>
                <a:gd name="T3" fmla="*/ 0 h 130"/>
                <a:gd name="T4" fmla="*/ 76 w 127"/>
                <a:gd name="T5" fmla="*/ 2 h 130"/>
                <a:gd name="T6" fmla="*/ 90 w 127"/>
                <a:gd name="T7" fmla="*/ 6 h 130"/>
                <a:gd name="T8" fmla="*/ 100 w 127"/>
                <a:gd name="T9" fmla="*/ 12 h 130"/>
                <a:gd name="T10" fmla="*/ 109 w 127"/>
                <a:gd name="T11" fmla="*/ 20 h 130"/>
                <a:gd name="T12" fmla="*/ 117 w 127"/>
                <a:gd name="T13" fmla="*/ 28 h 130"/>
                <a:gd name="T14" fmla="*/ 123 w 127"/>
                <a:gd name="T15" fmla="*/ 40 h 130"/>
                <a:gd name="T16" fmla="*/ 127 w 127"/>
                <a:gd name="T17" fmla="*/ 52 h 130"/>
                <a:gd name="T18" fmla="*/ 127 w 127"/>
                <a:gd name="T19" fmla="*/ 66 h 130"/>
                <a:gd name="T20" fmla="*/ 127 w 127"/>
                <a:gd name="T21" fmla="*/ 66 h 130"/>
                <a:gd name="T22" fmla="*/ 127 w 127"/>
                <a:gd name="T23" fmla="*/ 78 h 130"/>
                <a:gd name="T24" fmla="*/ 123 w 127"/>
                <a:gd name="T25" fmla="*/ 90 h 130"/>
                <a:gd name="T26" fmla="*/ 117 w 127"/>
                <a:gd name="T27" fmla="*/ 102 h 130"/>
                <a:gd name="T28" fmla="*/ 109 w 127"/>
                <a:gd name="T29" fmla="*/ 110 h 130"/>
                <a:gd name="T30" fmla="*/ 100 w 127"/>
                <a:gd name="T31" fmla="*/ 118 h 130"/>
                <a:gd name="T32" fmla="*/ 90 w 127"/>
                <a:gd name="T33" fmla="*/ 124 h 130"/>
                <a:gd name="T34" fmla="*/ 76 w 127"/>
                <a:gd name="T35" fmla="*/ 128 h 130"/>
                <a:gd name="T36" fmla="*/ 64 w 127"/>
                <a:gd name="T37" fmla="*/ 130 h 130"/>
                <a:gd name="T38" fmla="*/ 64 w 127"/>
                <a:gd name="T39" fmla="*/ 130 h 130"/>
                <a:gd name="T40" fmla="*/ 50 w 127"/>
                <a:gd name="T41" fmla="*/ 128 h 130"/>
                <a:gd name="T42" fmla="*/ 38 w 127"/>
                <a:gd name="T43" fmla="*/ 124 h 130"/>
                <a:gd name="T44" fmla="*/ 28 w 127"/>
                <a:gd name="T45" fmla="*/ 118 h 130"/>
                <a:gd name="T46" fmla="*/ 18 w 127"/>
                <a:gd name="T47" fmla="*/ 110 h 130"/>
                <a:gd name="T48" fmla="*/ 10 w 127"/>
                <a:gd name="T49" fmla="*/ 102 h 130"/>
                <a:gd name="T50" fmla="*/ 4 w 127"/>
                <a:gd name="T51" fmla="*/ 90 h 130"/>
                <a:gd name="T52" fmla="*/ 0 w 127"/>
                <a:gd name="T53" fmla="*/ 78 h 130"/>
                <a:gd name="T54" fmla="*/ 0 w 127"/>
                <a:gd name="T55" fmla="*/ 66 h 130"/>
                <a:gd name="T56" fmla="*/ 0 w 127"/>
                <a:gd name="T57" fmla="*/ 66 h 130"/>
                <a:gd name="T58" fmla="*/ 0 w 127"/>
                <a:gd name="T59" fmla="*/ 52 h 130"/>
                <a:gd name="T60" fmla="*/ 4 w 127"/>
                <a:gd name="T61" fmla="*/ 40 h 130"/>
                <a:gd name="T62" fmla="*/ 10 w 127"/>
                <a:gd name="T63" fmla="*/ 28 h 130"/>
                <a:gd name="T64" fmla="*/ 18 w 127"/>
                <a:gd name="T65" fmla="*/ 20 h 130"/>
                <a:gd name="T66" fmla="*/ 28 w 127"/>
                <a:gd name="T67" fmla="*/ 12 h 130"/>
                <a:gd name="T68" fmla="*/ 38 w 127"/>
                <a:gd name="T69" fmla="*/ 6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6"/>
                  </a:lnTo>
                  <a:lnTo>
                    <a:pt x="100" y="12"/>
                  </a:lnTo>
                  <a:lnTo>
                    <a:pt x="109" y="20"/>
                  </a:lnTo>
                  <a:lnTo>
                    <a:pt x="117" y="28"/>
                  </a:lnTo>
                  <a:lnTo>
                    <a:pt x="123" y="40"/>
                  </a:lnTo>
                  <a:lnTo>
                    <a:pt x="127" y="52"/>
                  </a:lnTo>
                  <a:lnTo>
                    <a:pt x="127" y="66"/>
                  </a:lnTo>
                  <a:lnTo>
                    <a:pt x="127" y="66"/>
                  </a:lnTo>
                  <a:lnTo>
                    <a:pt x="127" y="78"/>
                  </a:lnTo>
                  <a:lnTo>
                    <a:pt x="123" y="90"/>
                  </a:lnTo>
                  <a:lnTo>
                    <a:pt x="117" y="102"/>
                  </a:lnTo>
                  <a:lnTo>
                    <a:pt x="109"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6" name="Freeform 1266">
              <a:extLst>
                <a:ext uri="{FF2B5EF4-FFF2-40B4-BE49-F238E27FC236}">
                  <a16:creationId xmlns:a16="http://schemas.microsoft.com/office/drawing/2014/main" id="{F8C24F70-808D-4801-9304-1561B9D84423}"/>
                </a:ext>
              </a:extLst>
            </p:cNvPr>
            <p:cNvSpPr>
              <a:spLocks/>
            </p:cNvSpPr>
            <p:nvPr/>
          </p:nvSpPr>
          <p:spPr bwMode="auto">
            <a:xfrm>
              <a:off x="3313" y="2095"/>
              <a:ext cx="127" cy="130"/>
            </a:xfrm>
            <a:custGeom>
              <a:avLst/>
              <a:gdLst>
                <a:gd name="T0" fmla="*/ 64 w 127"/>
                <a:gd name="T1" fmla="*/ 0 h 130"/>
                <a:gd name="T2" fmla="*/ 64 w 127"/>
                <a:gd name="T3" fmla="*/ 0 h 130"/>
                <a:gd name="T4" fmla="*/ 76 w 127"/>
                <a:gd name="T5" fmla="*/ 2 h 130"/>
                <a:gd name="T6" fmla="*/ 90 w 127"/>
                <a:gd name="T7" fmla="*/ 6 h 130"/>
                <a:gd name="T8" fmla="*/ 100 w 127"/>
                <a:gd name="T9" fmla="*/ 12 h 130"/>
                <a:gd name="T10" fmla="*/ 109 w 127"/>
                <a:gd name="T11" fmla="*/ 20 h 130"/>
                <a:gd name="T12" fmla="*/ 117 w 127"/>
                <a:gd name="T13" fmla="*/ 28 h 130"/>
                <a:gd name="T14" fmla="*/ 123 w 127"/>
                <a:gd name="T15" fmla="*/ 40 h 130"/>
                <a:gd name="T16" fmla="*/ 127 w 127"/>
                <a:gd name="T17" fmla="*/ 52 h 130"/>
                <a:gd name="T18" fmla="*/ 127 w 127"/>
                <a:gd name="T19" fmla="*/ 66 h 130"/>
                <a:gd name="T20" fmla="*/ 127 w 127"/>
                <a:gd name="T21" fmla="*/ 66 h 130"/>
                <a:gd name="T22" fmla="*/ 127 w 127"/>
                <a:gd name="T23" fmla="*/ 78 h 130"/>
                <a:gd name="T24" fmla="*/ 123 w 127"/>
                <a:gd name="T25" fmla="*/ 90 h 130"/>
                <a:gd name="T26" fmla="*/ 117 w 127"/>
                <a:gd name="T27" fmla="*/ 102 h 130"/>
                <a:gd name="T28" fmla="*/ 109 w 127"/>
                <a:gd name="T29" fmla="*/ 110 h 130"/>
                <a:gd name="T30" fmla="*/ 100 w 127"/>
                <a:gd name="T31" fmla="*/ 118 h 130"/>
                <a:gd name="T32" fmla="*/ 90 w 127"/>
                <a:gd name="T33" fmla="*/ 124 h 130"/>
                <a:gd name="T34" fmla="*/ 76 w 127"/>
                <a:gd name="T35" fmla="*/ 128 h 130"/>
                <a:gd name="T36" fmla="*/ 64 w 127"/>
                <a:gd name="T37" fmla="*/ 130 h 130"/>
                <a:gd name="T38" fmla="*/ 64 w 127"/>
                <a:gd name="T39" fmla="*/ 130 h 130"/>
                <a:gd name="T40" fmla="*/ 50 w 127"/>
                <a:gd name="T41" fmla="*/ 128 h 130"/>
                <a:gd name="T42" fmla="*/ 38 w 127"/>
                <a:gd name="T43" fmla="*/ 124 h 130"/>
                <a:gd name="T44" fmla="*/ 28 w 127"/>
                <a:gd name="T45" fmla="*/ 118 h 130"/>
                <a:gd name="T46" fmla="*/ 18 w 127"/>
                <a:gd name="T47" fmla="*/ 110 h 130"/>
                <a:gd name="T48" fmla="*/ 10 w 127"/>
                <a:gd name="T49" fmla="*/ 102 h 130"/>
                <a:gd name="T50" fmla="*/ 4 w 127"/>
                <a:gd name="T51" fmla="*/ 90 h 130"/>
                <a:gd name="T52" fmla="*/ 0 w 127"/>
                <a:gd name="T53" fmla="*/ 78 h 130"/>
                <a:gd name="T54" fmla="*/ 0 w 127"/>
                <a:gd name="T55" fmla="*/ 66 h 130"/>
                <a:gd name="T56" fmla="*/ 0 w 127"/>
                <a:gd name="T57" fmla="*/ 66 h 130"/>
                <a:gd name="T58" fmla="*/ 0 w 127"/>
                <a:gd name="T59" fmla="*/ 52 h 130"/>
                <a:gd name="T60" fmla="*/ 4 w 127"/>
                <a:gd name="T61" fmla="*/ 40 h 130"/>
                <a:gd name="T62" fmla="*/ 10 w 127"/>
                <a:gd name="T63" fmla="*/ 28 h 130"/>
                <a:gd name="T64" fmla="*/ 18 w 127"/>
                <a:gd name="T65" fmla="*/ 20 h 130"/>
                <a:gd name="T66" fmla="*/ 28 w 127"/>
                <a:gd name="T67" fmla="*/ 12 h 130"/>
                <a:gd name="T68" fmla="*/ 38 w 127"/>
                <a:gd name="T69" fmla="*/ 6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6"/>
                  </a:lnTo>
                  <a:lnTo>
                    <a:pt x="100" y="12"/>
                  </a:lnTo>
                  <a:lnTo>
                    <a:pt x="109" y="20"/>
                  </a:lnTo>
                  <a:lnTo>
                    <a:pt x="117" y="28"/>
                  </a:lnTo>
                  <a:lnTo>
                    <a:pt x="123" y="40"/>
                  </a:lnTo>
                  <a:lnTo>
                    <a:pt x="127" y="52"/>
                  </a:lnTo>
                  <a:lnTo>
                    <a:pt x="127" y="66"/>
                  </a:lnTo>
                  <a:lnTo>
                    <a:pt x="127" y="66"/>
                  </a:lnTo>
                  <a:lnTo>
                    <a:pt x="127" y="78"/>
                  </a:lnTo>
                  <a:lnTo>
                    <a:pt x="123" y="90"/>
                  </a:lnTo>
                  <a:lnTo>
                    <a:pt x="117" y="102"/>
                  </a:lnTo>
                  <a:lnTo>
                    <a:pt x="109"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7" name="Freeform 1267">
              <a:extLst>
                <a:ext uri="{FF2B5EF4-FFF2-40B4-BE49-F238E27FC236}">
                  <a16:creationId xmlns:a16="http://schemas.microsoft.com/office/drawing/2014/main" id="{E0EE4DA4-594F-4942-82CF-6FC2B6DB68EA}"/>
                </a:ext>
              </a:extLst>
            </p:cNvPr>
            <p:cNvSpPr>
              <a:spLocks/>
            </p:cNvSpPr>
            <p:nvPr/>
          </p:nvSpPr>
          <p:spPr bwMode="auto">
            <a:xfrm>
              <a:off x="3466"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8" name="Freeform 1268">
              <a:extLst>
                <a:ext uri="{FF2B5EF4-FFF2-40B4-BE49-F238E27FC236}">
                  <a16:creationId xmlns:a16="http://schemas.microsoft.com/office/drawing/2014/main" id="{538462B5-7362-42C5-B9CF-9CF2A95C58B6}"/>
                </a:ext>
              </a:extLst>
            </p:cNvPr>
            <p:cNvSpPr>
              <a:spLocks/>
            </p:cNvSpPr>
            <p:nvPr/>
          </p:nvSpPr>
          <p:spPr bwMode="auto">
            <a:xfrm>
              <a:off x="3466"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9" name="Freeform 1269">
              <a:extLst>
                <a:ext uri="{FF2B5EF4-FFF2-40B4-BE49-F238E27FC236}">
                  <a16:creationId xmlns:a16="http://schemas.microsoft.com/office/drawing/2014/main" id="{E4CB9B9B-9275-4C8A-A763-C0F9FB5F8558}"/>
                </a:ext>
              </a:extLst>
            </p:cNvPr>
            <p:cNvSpPr>
              <a:spLocks/>
            </p:cNvSpPr>
            <p:nvPr/>
          </p:nvSpPr>
          <p:spPr bwMode="auto">
            <a:xfrm>
              <a:off x="3620"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6" y="130"/>
                  </a:lnTo>
                  <a:lnTo>
                    <a:pt x="66"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0" name="Freeform 1270">
              <a:extLst>
                <a:ext uri="{FF2B5EF4-FFF2-40B4-BE49-F238E27FC236}">
                  <a16:creationId xmlns:a16="http://schemas.microsoft.com/office/drawing/2014/main" id="{8B87D7B6-2416-4B88-9AA5-29E5AE1857FC}"/>
                </a:ext>
              </a:extLst>
            </p:cNvPr>
            <p:cNvSpPr>
              <a:spLocks/>
            </p:cNvSpPr>
            <p:nvPr/>
          </p:nvSpPr>
          <p:spPr bwMode="auto">
            <a:xfrm>
              <a:off x="3620"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6" y="130"/>
                  </a:lnTo>
                  <a:lnTo>
                    <a:pt x="66"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1" name="Freeform 1271">
              <a:extLst>
                <a:ext uri="{FF2B5EF4-FFF2-40B4-BE49-F238E27FC236}">
                  <a16:creationId xmlns:a16="http://schemas.microsoft.com/office/drawing/2014/main" id="{46B9D7A7-2E03-4151-99CF-5A0033BA0F3F}"/>
                </a:ext>
              </a:extLst>
            </p:cNvPr>
            <p:cNvSpPr>
              <a:spLocks/>
            </p:cNvSpPr>
            <p:nvPr/>
          </p:nvSpPr>
          <p:spPr bwMode="auto">
            <a:xfrm>
              <a:off x="3774"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2" name="Freeform 1272">
              <a:extLst>
                <a:ext uri="{FF2B5EF4-FFF2-40B4-BE49-F238E27FC236}">
                  <a16:creationId xmlns:a16="http://schemas.microsoft.com/office/drawing/2014/main" id="{A0FACA3E-10B8-4CD4-AEF6-68AB1304E542}"/>
                </a:ext>
              </a:extLst>
            </p:cNvPr>
            <p:cNvSpPr>
              <a:spLocks/>
            </p:cNvSpPr>
            <p:nvPr/>
          </p:nvSpPr>
          <p:spPr bwMode="auto">
            <a:xfrm>
              <a:off x="3774"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3" name="Freeform 1273">
              <a:extLst>
                <a:ext uri="{FF2B5EF4-FFF2-40B4-BE49-F238E27FC236}">
                  <a16:creationId xmlns:a16="http://schemas.microsoft.com/office/drawing/2014/main" id="{9D7921FD-A459-4F19-94D4-7408CF7939E9}"/>
                </a:ext>
              </a:extLst>
            </p:cNvPr>
            <p:cNvSpPr>
              <a:spLocks/>
            </p:cNvSpPr>
            <p:nvPr/>
          </p:nvSpPr>
          <p:spPr bwMode="auto">
            <a:xfrm>
              <a:off x="3930"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4" name="Freeform 1274">
              <a:extLst>
                <a:ext uri="{FF2B5EF4-FFF2-40B4-BE49-F238E27FC236}">
                  <a16:creationId xmlns:a16="http://schemas.microsoft.com/office/drawing/2014/main" id="{D29892A8-4696-4933-8685-C22FA80645B7}"/>
                </a:ext>
              </a:extLst>
            </p:cNvPr>
            <p:cNvSpPr>
              <a:spLocks/>
            </p:cNvSpPr>
            <p:nvPr/>
          </p:nvSpPr>
          <p:spPr bwMode="auto">
            <a:xfrm>
              <a:off x="3930"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5" name="Freeform 1275">
              <a:extLst>
                <a:ext uri="{FF2B5EF4-FFF2-40B4-BE49-F238E27FC236}">
                  <a16:creationId xmlns:a16="http://schemas.microsoft.com/office/drawing/2014/main" id="{801F3B69-268A-4EB4-922E-79970878B08A}"/>
                </a:ext>
              </a:extLst>
            </p:cNvPr>
            <p:cNvSpPr>
              <a:spLocks/>
            </p:cNvSpPr>
            <p:nvPr/>
          </p:nvSpPr>
          <p:spPr bwMode="auto">
            <a:xfrm>
              <a:off x="4084" y="2095"/>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6" name="Freeform 1276">
              <a:extLst>
                <a:ext uri="{FF2B5EF4-FFF2-40B4-BE49-F238E27FC236}">
                  <a16:creationId xmlns:a16="http://schemas.microsoft.com/office/drawing/2014/main" id="{C0C0C1D4-F241-4090-9AC6-EC0E9BBA4B11}"/>
                </a:ext>
              </a:extLst>
            </p:cNvPr>
            <p:cNvSpPr>
              <a:spLocks/>
            </p:cNvSpPr>
            <p:nvPr/>
          </p:nvSpPr>
          <p:spPr bwMode="auto">
            <a:xfrm>
              <a:off x="4084" y="2095"/>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7" name="Freeform 1277">
              <a:extLst>
                <a:ext uri="{FF2B5EF4-FFF2-40B4-BE49-F238E27FC236}">
                  <a16:creationId xmlns:a16="http://schemas.microsoft.com/office/drawing/2014/main" id="{67B8395F-694A-4697-8726-D85A6D2C438C}"/>
                </a:ext>
              </a:extLst>
            </p:cNvPr>
            <p:cNvSpPr>
              <a:spLocks/>
            </p:cNvSpPr>
            <p:nvPr/>
          </p:nvSpPr>
          <p:spPr bwMode="auto">
            <a:xfrm>
              <a:off x="4238" y="2095"/>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1 w 129"/>
                <a:gd name="T41" fmla="*/ 128 h 130"/>
                <a:gd name="T42" fmla="*/ 39 w 129"/>
                <a:gd name="T43" fmla="*/ 124 h 130"/>
                <a:gd name="T44" fmla="*/ 29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28 h 130"/>
                <a:gd name="T64" fmla="*/ 20 w 129"/>
                <a:gd name="T65" fmla="*/ 20 h 130"/>
                <a:gd name="T66" fmla="*/ 29 w 129"/>
                <a:gd name="T67" fmla="*/ 12 h 130"/>
                <a:gd name="T68" fmla="*/ 39 w 129"/>
                <a:gd name="T69" fmla="*/ 6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6"/>
                  </a:lnTo>
                  <a:lnTo>
                    <a:pt x="129" y="66"/>
                  </a:lnTo>
                  <a:lnTo>
                    <a:pt x="127" y="78"/>
                  </a:lnTo>
                  <a:lnTo>
                    <a:pt x="125" y="90"/>
                  </a:lnTo>
                  <a:lnTo>
                    <a:pt x="119" y="102"/>
                  </a:lnTo>
                  <a:lnTo>
                    <a:pt x="111" y="110"/>
                  </a:lnTo>
                  <a:lnTo>
                    <a:pt x="101" y="118"/>
                  </a:lnTo>
                  <a:lnTo>
                    <a:pt x="89" y="124"/>
                  </a:lnTo>
                  <a:lnTo>
                    <a:pt x="77" y="128"/>
                  </a:lnTo>
                  <a:lnTo>
                    <a:pt x="65" y="130"/>
                  </a:lnTo>
                  <a:lnTo>
                    <a:pt x="65" y="130"/>
                  </a:lnTo>
                  <a:lnTo>
                    <a:pt x="51" y="128"/>
                  </a:lnTo>
                  <a:lnTo>
                    <a:pt x="39" y="124"/>
                  </a:lnTo>
                  <a:lnTo>
                    <a:pt x="29" y="118"/>
                  </a:lnTo>
                  <a:lnTo>
                    <a:pt x="20" y="110"/>
                  </a:lnTo>
                  <a:lnTo>
                    <a:pt x="12" y="102"/>
                  </a:lnTo>
                  <a:lnTo>
                    <a:pt x="6" y="90"/>
                  </a:lnTo>
                  <a:lnTo>
                    <a:pt x="2" y="78"/>
                  </a:lnTo>
                  <a:lnTo>
                    <a:pt x="0" y="66"/>
                  </a:lnTo>
                  <a:lnTo>
                    <a:pt x="0" y="66"/>
                  </a:lnTo>
                  <a:lnTo>
                    <a:pt x="2" y="52"/>
                  </a:lnTo>
                  <a:lnTo>
                    <a:pt x="6" y="40"/>
                  </a:lnTo>
                  <a:lnTo>
                    <a:pt x="12" y="28"/>
                  </a:lnTo>
                  <a:lnTo>
                    <a:pt x="20" y="20"/>
                  </a:lnTo>
                  <a:lnTo>
                    <a:pt x="29" y="12"/>
                  </a:lnTo>
                  <a:lnTo>
                    <a:pt x="39" y="6"/>
                  </a:lnTo>
                  <a:lnTo>
                    <a:pt x="51"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8" name="Freeform 1278">
              <a:extLst>
                <a:ext uri="{FF2B5EF4-FFF2-40B4-BE49-F238E27FC236}">
                  <a16:creationId xmlns:a16="http://schemas.microsoft.com/office/drawing/2014/main" id="{6DB71365-B9FD-4A75-8B05-2DEED7E8F21B}"/>
                </a:ext>
              </a:extLst>
            </p:cNvPr>
            <p:cNvSpPr>
              <a:spLocks/>
            </p:cNvSpPr>
            <p:nvPr/>
          </p:nvSpPr>
          <p:spPr bwMode="auto">
            <a:xfrm>
              <a:off x="4238" y="2095"/>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1 w 129"/>
                <a:gd name="T41" fmla="*/ 128 h 130"/>
                <a:gd name="T42" fmla="*/ 39 w 129"/>
                <a:gd name="T43" fmla="*/ 124 h 130"/>
                <a:gd name="T44" fmla="*/ 29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28 h 130"/>
                <a:gd name="T64" fmla="*/ 20 w 129"/>
                <a:gd name="T65" fmla="*/ 20 h 130"/>
                <a:gd name="T66" fmla="*/ 29 w 129"/>
                <a:gd name="T67" fmla="*/ 12 h 130"/>
                <a:gd name="T68" fmla="*/ 39 w 129"/>
                <a:gd name="T69" fmla="*/ 6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6"/>
                  </a:lnTo>
                  <a:lnTo>
                    <a:pt x="129" y="66"/>
                  </a:lnTo>
                  <a:lnTo>
                    <a:pt x="127" y="78"/>
                  </a:lnTo>
                  <a:lnTo>
                    <a:pt x="125" y="90"/>
                  </a:lnTo>
                  <a:lnTo>
                    <a:pt x="119" y="102"/>
                  </a:lnTo>
                  <a:lnTo>
                    <a:pt x="111" y="110"/>
                  </a:lnTo>
                  <a:lnTo>
                    <a:pt x="101" y="118"/>
                  </a:lnTo>
                  <a:lnTo>
                    <a:pt x="89" y="124"/>
                  </a:lnTo>
                  <a:lnTo>
                    <a:pt x="77" y="128"/>
                  </a:lnTo>
                  <a:lnTo>
                    <a:pt x="65" y="130"/>
                  </a:lnTo>
                  <a:lnTo>
                    <a:pt x="65" y="130"/>
                  </a:lnTo>
                  <a:lnTo>
                    <a:pt x="51" y="128"/>
                  </a:lnTo>
                  <a:lnTo>
                    <a:pt x="39" y="124"/>
                  </a:lnTo>
                  <a:lnTo>
                    <a:pt x="29" y="118"/>
                  </a:lnTo>
                  <a:lnTo>
                    <a:pt x="20" y="110"/>
                  </a:lnTo>
                  <a:lnTo>
                    <a:pt x="12" y="102"/>
                  </a:lnTo>
                  <a:lnTo>
                    <a:pt x="6" y="90"/>
                  </a:lnTo>
                  <a:lnTo>
                    <a:pt x="2" y="78"/>
                  </a:lnTo>
                  <a:lnTo>
                    <a:pt x="0" y="66"/>
                  </a:lnTo>
                  <a:lnTo>
                    <a:pt x="0" y="66"/>
                  </a:lnTo>
                  <a:lnTo>
                    <a:pt x="2" y="52"/>
                  </a:lnTo>
                  <a:lnTo>
                    <a:pt x="6" y="40"/>
                  </a:lnTo>
                  <a:lnTo>
                    <a:pt x="12" y="28"/>
                  </a:lnTo>
                  <a:lnTo>
                    <a:pt x="20" y="20"/>
                  </a:lnTo>
                  <a:lnTo>
                    <a:pt x="29" y="12"/>
                  </a:lnTo>
                  <a:lnTo>
                    <a:pt x="39" y="6"/>
                  </a:lnTo>
                  <a:lnTo>
                    <a:pt x="51"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9" name="Freeform 1279">
              <a:extLst>
                <a:ext uri="{FF2B5EF4-FFF2-40B4-BE49-F238E27FC236}">
                  <a16:creationId xmlns:a16="http://schemas.microsoft.com/office/drawing/2014/main" id="{24718FF4-8847-4C78-B8D6-35DB961E6F27}"/>
                </a:ext>
              </a:extLst>
            </p:cNvPr>
            <p:cNvSpPr>
              <a:spLocks/>
            </p:cNvSpPr>
            <p:nvPr/>
          </p:nvSpPr>
          <p:spPr bwMode="auto">
            <a:xfrm>
              <a:off x="4393" y="2095"/>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0" name="Freeform 1280">
              <a:extLst>
                <a:ext uri="{FF2B5EF4-FFF2-40B4-BE49-F238E27FC236}">
                  <a16:creationId xmlns:a16="http://schemas.microsoft.com/office/drawing/2014/main" id="{3E12C00A-94BD-4B68-9423-FCF443A7AFE6}"/>
                </a:ext>
              </a:extLst>
            </p:cNvPr>
            <p:cNvSpPr>
              <a:spLocks/>
            </p:cNvSpPr>
            <p:nvPr/>
          </p:nvSpPr>
          <p:spPr bwMode="auto">
            <a:xfrm>
              <a:off x="4393" y="2095"/>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1" name="Freeform 1281">
              <a:extLst>
                <a:ext uri="{FF2B5EF4-FFF2-40B4-BE49-F238E27FC236}">
                  <a16:creationId xmlns:a16="http://schemas.microsoft.com/office/drawing/2014/main" id="{644504AC-56F1-4568-AAEE-82030F07C2A4}"/>
                </a:ext>
              </a:extLst>
            </p:cNvPr>
            <p:cNvSpPr>
              <a:spLocks/>
            </p:cNvSpPr>
            <p:nvPr/>
          </p:nvSpPr>
          <p:spPr bwMode="auto">
            <a:xfrm>
              <a:off x="4547"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6"/>
                  </a:lnTo>
                  <a:lnTo>
                    <a:pt x="0" y="66"/>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2" name="Freeform 1282">
              <a:extLst>
                <a:ext uri="{FF2B5EF4-FFF2-40B4-BE49-F238E27FC236}">
                  <a16:creationId xmlns:a16="http://schemas.microsoft.com/office/drawing/2014/main" id="{E35B8EED-46F8-46DD-8F90-6855D4B156A3}"/>
                </a:ext>
              </a:extLst>
            </p:cNvPr>
            <p:cNvSpPr>
              <a:spLocks/>
            </p:cNvSpPr>
            <p:nvPr/>
          </p:nvSpPr>
          <p:spPr bwMode="auto">
            <a:xfrm>
              <a:off x="4547"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6"/>
                  </a:lnTo>
                  <a:lnTo>
                    <a:pt x="0" y="66"/>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3" name="Freeform 1283">
              <a:extLst>
                <a:ext uri="{FF2B5EF4-FFF2-40B4-BE49-F238E27FC236}">
                  <a16:creationId xmlns:a16="http://schemas.microsoft.com/office/drawing/2014/main" id="{B1ECFD30-75D8-491E-B61C-30EF3292AB9B}"/>
                </a:ext>
              </a:extLst>
            </p:cNvPr>
            <p:cNvSpPr>
              <a:spLocks/>
            </p:cNvSpPr>
            <p:nvPr/>
          </p:nvSpPr>
          <p:spPr bwMode="auto">
            <a:xfrm>
              <a:off x="3003"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4" name="Freeform 1284">
              <a:extLst>
                <a:ext uri="{FF2B5EF4-FFF2-40B4-BE49-F238E27FC236}">
                  <a16:creationId xmlns:a16="http://schemas.microsoft.com/office/drawing/2014/main" id="{5EA5F72E-5094-43D5-926E-9DAB4BDAA4FA}"/>
                </a:ext>
              </a:extLst>
            </p:cNvPr>
            <p:cNvSpPr>
              <a:spLocks/>
            </p:cNvSpPr>
            <p:nvPr/>
          </p:nvSpPr>
          <p:spPr bwMode="auto">
            <a:xfrm>
              <a:off x="3003"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5" name="Freeform 1285">
              <a:extLst>
                <a:ext uri="{FF2B5EF4-FFF2-40B4-BE49-F238E27FC236}">
                  <a16:creationId xmlns:a16="http://schemas.microsoft.com/office/drawing/2014/main" id="{DBA0629D-C30F-45DF-9434-B5904A6F70A4}"/>
                </a:ext>
              </a:extLst>
            </p:cNvPr>
            <p:cNvSpPr>
              <a:spLocks/>
            </p:cNvSpPr>
            <p:nvPr/>
          </p:nvSpPr>
          <p:spPr bwMode="auto">
            <a:xfrm>
              <a:off x="3157"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28 w 130"/>
                <a:gd name="T17" fmla="*/ 52 h 130"/>
                <a:gd name="T18" fmla="*/ 130 w 130"/>
                <a:gd name="T19" fmla="*/ 64 h 130"/>
                <a:gd name="T20" fmla="*/ 130 w 130"/>
                <a:gd name="T21" fmla="*/ 64 h 130"/>
                <a:gd name="T22" fmla="*/ 128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28" y="52"/>
                  </a:lnTo>
                  <a:lnTo>
                    <a:pt x="130" y="64"/>
                  </a:lnTo>
                  <a:lnTo>
                    <a:pt x="130" y="64"/>
                  </a:lnTo>
                  <a:lnTo>
                    <a:pt x="128"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6" name="Freeform 1286">
              <a:extLst>
                <a:ext uri="{FF2B5EF4-FFF2-40B4-BE49-F238E27FC236}">
                  <a16:creationId xmlns:a16="http://schemas.microsoft.com/office/drawing/2014/main" id="{9A20D055-12A8-4338-84A1-4F8226F13FAD}"/>
                </a:ext>
              </a:extLst>
            </p:cNvPr>
            <p:cNvSpPr>
              <a:spLocks/>
            </p:cNvSpPr>
            <p:nvPr/>
          </p:nvSpPr>
          <p:spPr bwMode="auto">
            <a:xfrm>
              <a:off x="3157"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28 w 130"/>
                <a:gd name="T17" fmla="*/ 52 h 130"/>
                <a:gd name="T18" fmla="*/ 130 w 130"/>
                <a:gd name="T19" fmla="*/ 64 h 130"/>
                <a:gd name="T20" fmla="*/ 130 w 130"/>
                <a:gd name="T21" fmla="*/ 64 h 130"/>
                <a:gd name="T22" fmla="*/ 128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28" y="52"/>
                  </a:lnTo>
                  <a:lnTo>
                    <a:pt x="130" y="64"/>
                  </a:lnTo>
                  <a:lnTo>
                    <a:pt x="130" y="64"/>
                  </a:lnTo>
                  <a:lnTo>
                    <a:pt x="128"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7" name="Freeform 1287">
              <a:extLst>
                <a:ext uri="{FF2B5EF4-FFF2-40B4-BE49-F238E27FC236}">
                  <a16:creationId xmlns:a16="http://schemas.microsoft.com/office/drawing/2014/main" id="{4EC514A9-597F-42E7-819B-DA4E8013ACF2}"/>
                </a:ext>
              </a:extLst>
            </p:cNvPr>
            <p:cNvSpPr>
              <a:spLocks/>
            </p:cNvSpPr>
            <p:nvPr/>
          </p:nvSpPr>
          <p:spPr bwMode="auto">
            <a:xfrm>
              <a:off x="3313" y="1941"/>
              <a:ext cx="127" cy="130"/>
            </a:xfrm>
            <a:custGeom>
              <a:avLst/>
              <a:gdLst>
                <a:gd name="T0" fmla="*/ 64 w 127"/>
                <a:gd name="T1" fmla="*/ 0 h 130"/>
                <a:gd name="T2" fmla="*/ 64 w 127"/>
                <a:gd name="T3" fmla="*/ 0 h 130"/>
                <a:gd name="T4" fmla="*/ 76 w 127"/>
                <a:gd name="T5" fmla="*/ 2 h 130"/>
                <a:gd name="T6" fmla="*/ 90 w 127"/>
                <a:gd name="T7" fmla="*/ 4 h 130"/>
                <a:gd name="T8" fmla="*/ 100 w 127"/>
                <a:gd name="T9" fmla="*/ 10 h 130"/>
                <a:gd name="T10" fmla="*/ 109 w 127"/>
                <a:gd name="T11" fmla="*/ 18 h 130"/>
                <a:gd name="T12" fmla="*/ 117 w 127"/>
                <a:gd name="T13" fmla="*/ 28 h 130"/>
                <a:gd name="T14" fmla="*/ 123 w 127"/>
                <a:gd name="T15" fmla="*/ 40 h 130"/>
                <a:gd name="T16" fmla="*/ 127 w 127"/>
                <a:gd name="T17" fmla="*/ 52 h 130"/>
                <a:gd name="T18" fmla="*/ 127 w 127"/>
                <a:gd name="T19" fmla="*/ 64 h 130"/>
                <a:gd name="T20" fmla="*/ 127 w 127"/>
                <a:gd name="T21" fmla="*/ 64 h 130"/>
                <a:gd name="T22" fmla="*/ 127 w 127"/>
                <a:gd name="T23" fmla="*/ 78 h 130"/>
                <a:gd name="T24" fmla="*/ 123 w 127"/>
                <a:gd name="T25" fmla="*/ 90 h 130"/>
                <a:gd name="T26" fmla="*/ 117 w 127"/>
                <a:gd name="T27" fmla="*/ 100 h 130"/>
                <a:gd name="T28" fmla="*/ 109 w 127"/>
                <a:gd name="T29" fmla="*/ 110 h 130"/>
                <a:gd name="T30" fmla="*/ 100 w 127"/>
                <a:gd name="T31" fmla="*/ 118 h 130"/>
                <a:gd name="T32" fmla="*/ 90 w 127"/>
                <a:gd name="T33" fmla="*/ 124 h 130"/>
                <a:gd name="T34" fmla="*/ 76 w 127"/>
                <a:gd name="T35" fmla="*/ 128 h 130"/>
                <a:gd name="T36" fmla="*/ 64 w 127"/>
                <a:gd name="T37" fmla="*/ 130 h 130"/>
                <a:gd name="T38" fmla="*/ 64 w 127"/>
                <a:gd name="T39" fmla="*/ 130 h 130"/>
                <a:gd name="T40" fmla="*/ 50 w 127"/>
                <a:gd name="T41" fmla="*/ 128 h 130"/>
                <a:gd name="T42" fmla="*/ 38 w 127"/>
                <a:gd name="T43" fmla="*/ 124 h 130"/>
                <a:gd name="T44" fmla="*/ 28 w 127"/>
                <a:gd name="T45" fmla="*/ 118 h 130"/>
                <a:gd name="T46" fmla="*/ 18 w 127"/>
                <a:gd name="T47" fmla="*/ 110 h 130"/>
                <a:gd name="T48" fmla="*/ 10 w 127"/>
                <a:gd name="T49" fmla="*/ 100 h 130"/>
                <a:gd name="T50" fmla="*/ 4 w 127"/>
                <a:gd name="T51" fmla="*/ 90 h 130"/>
                <a:gd name="T52" fmla="*/ 0 w 127"/>
                <a:gd name="T53" fmla="*/ 78 h 130"/>
                <a:gd name="T54" fmla="*/ 0 w 127"/>
                <a:gd name="T55" fmla="*/ 64 h 130"/>
                <a:gd name="T56" fmla="*/ 0 w 127"/>
                <a:gd name="T57" fmla="*/ 64 h 130"/>
                <a:gd name="T58" fmla="*/ 0 w 127"/>
                <a:gd name="T59" fmla="*/ 52 h 130"/>
                <a:gd name="T60" fmla="*/ 4 w 127"/>
                <a:gd name="T61" fmla="*/ 40 h 130"/>
                <a:gd name="T62" fmla="*/ 10 w 127"/>
                <a:gd name="T63" fmla="*/ 28 h 130"/>
                <a:gd name="T64" fmla="*/ 18 w 127"/>
                <a:gd name="T65" fmla="*/ 18 h 130"/>
                <a:gd name="T66" fmla="*/ 28 w 127"/>
                <a:gd name="T67" fmla="*/ 10 h 130"/>
                <a:gd name="T68" fmla="*/ 38 w 127"/>
                <a:gd name="T69" fmla="*/ 4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4"/>
                  </a:lnTo>
                  <a:lnTo>
                    <a:pt x="100" y="10"/>
                  </a:lnTo>
                  <a:lnTo>
                    <a:pt x="109" y="18"/>
                  </a:lnTo>
                  <a:lnTo>
                    <a:pt x="117" y="28"/>
                  </a:lnTo>
                  <a:lnTo>
                    <a:pt x="123" y="40"/>
                  </a:lnTo>
                  <a:lnTo>
                    <a:pt x="127" y="52"/>
                  </a:lnTo>
                  <a:lnTo>
                    <a:pt x="127" y="64"/>
                  </a:lnTo>
                  <a:lnTo>
                    <a:pt x="127" y="64"/>
                  </a:lnTo>
                  <a:lnTo>
                    <a:pt x="127" y="78"/>
                  </a:lnTo>
                  <a:lnTo>
                    <a:pt x="123" y="90"/>
                  </a:lnTo>
                  <a:lnTo>
                    <a:pt x="117" y="100"/>
                  </a:lnTo>
                  <a:lnTo>
                    <a:pt x="109"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8" name="Freeform 1288">
              <a:extLst>
                <a:ext uri="{FF2B5EF4-FFF2-40B4-BE49-F238E27FC236}">
                  <a16:creationId xmlns:a16="http://schemas.microsoft.com/office/drawing/2014/main" id="{36CFFE3E-E21B-4158-8A70-BA3BC5495C46}"/>
                </a:ext>
              </a:extLst>
            </p:cNvPr>
            <p:cNvSpPr>
              <a:spLocks/>
            </p:cNvSpPr>
            <p:nvPr/>
          </p:nvSpPr>
          <p:spPr bwMode="auto">
            <a:xfrm>
              <a:off x="3313" y="1941"/>
              <a:ext cx="127" cy="130"/>
            </a:xfrm>
            <a:custGeom>
              <a:avLst/>
              <a:gdLst>
                <a:gd name="T0" fmla="*/ 64 w 127"/>
                <a:gd name="T1" fmla="*/ 0 h 130"/>
                <a:gd name="T2" fmla="*/ 64 w 127"/>
                <a:gd name="T3" fmla="*/ 0 h 130"/>
                <a:gd name="T4" fmla="*/ 76 w 127"/>
                <a:gd name="T5" fmla="*/ 2 h 130"/>
                <a:gd name="T6" fmla="*/ 90 w 127"/>
                <a:gd name="T7" fmla="*/ 4 h 130"/>
                <a:gd name="T8" fmla="*/ 100 w 127"/>
                <a:gd name="T9" fmla="*/ 10 h 130"/>
                <a:gd name="T10" fmla="*/ 109 w 127"/>
                <a:gd name="T11" fmla="*/ 18 h 130"/>
                <a:gd name="T12" fmla="*/ 117 w 127"/>
                <a:gd name="T13" fmla="*/ 28 h 130"/>
                <a:gd name="T14" fmla="*/ 123 w 127"/>
                <a:gd name="T15" fmla="*/ 40 h 130"/>
                <a:gd name="T16" fmla="*/ 127 w 127"/>
                <a:gd name="T17" fmla="*/ 52 h 130"/>
                <a:gd name="T18" fmla="*/ 127 w 127"/>
                <a:gd name="T19" fmla="*/ 64 h 130"/>
                <a:gd name="T20" fmla="*/ 127 w 127"/>
                <a:gd name="T21" fmla="*/ 64 h 130"/>
                <a:gd name="T22" fmla="*/ 127 w 127"/>
                <a:gd name="T23" fmla="*/ 78 h 130"/>
                <a:gd name="T24" fmla="*/ 123 w 127"/>
                <a:gd name="T25" fmla="*/ 90 h 130"/>
                <a:gd name="T26" fmla="*/ 117 w 127"/>
                <a:gd name="T27" fmla="*/ 100 h 130"/>
                <a:gd name="T28" fmla="*/ 109 w 127"/>
                <a:gd name="T29" fmla="*/ 110 h 130"/>
                <a:gd name="T30" fmla="*/ 100 w 127"/>
                <a:gd name="T31" fmla="*/ 118 h 130"/>
                <a:gd name="T32" fmla="*/ 90 w 127"/>
                <a:gd name="T33" fmla="*/ 124 h 130"/>
                <a:gd name="T34" fmla="*/ 76 w 127"/>
                <a:gd name="T35" fmla="*/ 128 h 130"/>
                <a:gd name="T36" fmla="*/ 64 w 127"/>
                <a:gd name="T37" fmla="*/ 130 h 130"/>
                <a:gd name="T38" fmla="*/ 64 w 127"/>
                <a:gd name="T39" fmla="*/ 130 h 130"/>
                <a:gd name="T40" fmla="*/ 50 w 127"/>
                <a:gd name="T41" fmla="*/ 128 h 130"/>
                <a:gd name="T42" fmla="*/ 38 w 127"/>
                <a:gd name="T43" fmla="*/ 124 h 130"/>
                <a:gd name="T44" fmla="*/ 28 w 127"/>
                <a:gd name="T45" fmla="*/ 118 h 130"/>
                <a:gd name="T46" fmla="*/ 18 w 127"/>
                <a:gd name="T47" fmla="*/ 110 h 130"/>
                <a:gd name="T48" fmla="*/ 10 w 127"/>
                <a:gd name="T49" fmla="*/ 100 h 130"/>
                <a:gd name="T50" fmla="*/ 4 w 127"/>
                <a:gd name="T51" fmla="*/ 90 h 130"/>
                <a:gd name="T52" fmla="*/ 0 w 127"/>
                <a:gd name="T53" fmla="*/ 78 h 130"/>
                <a:gd name="T54" fmla="*/ 0 w 127"/>
                <a:gd name="T55" fmla="*/ 64 h 130"/>
                <a:gd name="T56" fmla="*/ 0 w 127"/>
                <a:gd name="T57" fmla="*/ 64 h 130"/>
                <a:gd name="T58" fmla="*/ 0 w 127"/>
                <a:gd name="T59" fmla="*/ 52 h 130"/>
                <a:gd name="T60" fmla="*/ 4 w 127"/>
                <a:gd name="T61" fmla="*/ 40 h 130"/>
                <a:gd name="T62" fmla="*/ 10 w 127"/>
                <a:gd name="T63" fmla="*/ 28 h 130"/>
                <a:gd name="T64" fmla="*/ 18 w 127"/>
                <a:gd name="T65" fmla="*/ 18 h 130"/>
                <a:gd name="T66" fmla="*/ 28 w 127"/>
                <a:gd name="T67" fmla="*/ 10 h 130"/>
                <a:gd name="T68" fmla="*/ 38 w 127"/>
                <a:gd name="T69" fmla="*/ 4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4"/>
                  </a:lnTo>
                  <a:lnTo>
                    <a:pt x="100" y="10"/>
                  </a:lnTo>
                  <a:lnTo>
                    <a:pt x="109" y="18"/>
                  </a:lnTo>
                  <a:lnTo>
                    <a:pt x="117" y="28"/>
                  </a:lnTo>
                  <a:lnTo>
                    <a:pt x="123" y="40"/>
                  </a:lnTo>
                  <a:lnTo>
                    <a:pt x="127" y="52"/>
                  </a:lnTo>
                  <a:lnTo>
                    <a:pt x="127" y="64"/>
                  </a:lnTo>
                  <a:lnTo>
                    <a:pt x="127" y="64"/>
                  </a:lnTo>
                  <a:lnTo>
                    <a:pt x="127" y="78"/>
                  </a:lnTo>
                  <a:lnTo>
                    <a:pt x="123" y="90"/>
                  </a:lnTo>
                  <a:lnTo>
                    <a:pt x="117" y="100"/>
                  </a:lnTo>
                  <a:lnTo>
                    <a:pt x="109"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9" name="Freeform 1289">
              <a:extLst>
                <a:ext uri="{FF2B5EF4-FFF2-40B4-BE49-F238E27FC236}">
                  <a16:creationId xmlns:a16="http://schemas.microsoft.com/office/drawing/2014/main" id="{EBF1F37D-010C-47A5-BB62-3583ADEDB88B}"/>
                </a:ext>
              </a:extLst>
            </p:cNvPr>
            <p:cNvSpPr>
              <a:spLocks/>
            </p:cNvSpPr>
            <p:nvPr/>
          </p:nvSpPr>
          <p:spPr bwMode="auto">
            <a:xfrm>
              <a:off x="3466"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0" name="Freeform 1290">
              <a:extLst>
                <a:ext uri="{FF2B5EF4-FFF2-40B4-BE49-F238E27FC236}">
                  <a16:creationId xmlns:a16="http://schemas.microsoft.com/office/drawing/2014/main" id="{97F51191-9D1D-4B5A-A13E-9FA580C3735F}"/>
                </a:ext>
              </a:extLst>
            </p:cNvPr>
            <p:cNvSpPr>
              <a:spLocks/>
            </p:cNvSpPr>
            <p:nvPr/>
          </p:nvSpPr>
          <p:spPr bwMode="auto">
            <a:xfrm>
              <a:off x="3466"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1" name="Freeform 1291">
              <a:extLst>
                <a:ext uri="{FF2B5EF4-FFF2-40B4-BE49-F238E27FC236}">
                  <a16:creationId xmlns:a16="http://schemas.microsoft.com/office/drawing/2014/main" id="{958E4F91-E470-4DA8-8E8B-A5DFCE5894CF}"/>
                </a:ext>
              </a:extLst>
            </p:cNvPr>
            <p:cNvSpPr>
              <a:spLocks/>
            </p:cNvSpPr>
            <p:nvPr/>
          </p:nvSpPr>
          <p:spPr bwMode="auto">
            <a:xfrm>
              <a:off x="3620"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2" name="Freeform 1292">
              <a:extLst>
                <a:ext uri="{FF2B5EF4-FFF2-40B4-BE49-F238E27FC236}">
                  <a16:creationId xmlns:a16="http://schemas.microsoft.com/office/drawing/2014/main" id="{D1457071-2849-485C-989B-99C963CF9105}"/>
                </a:ext>
              </a:extLst>
            </p:cNvPr>
            <p:cNvSpPr>
              <a:spLocks/>
            </p:cNvSpPr>
            <p:nvPr/>
          </p:nvSpPr>
          <p:spPr bwMode="auto">
            <a:xfrm>
              <a:off x="3620"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3" name="Freeform 1293">
              <a:extLst>
                <a:ext uri="{FF2B5EF4-FFF2-40B4-BE49-F238E27FC236}">
                  <a16:creationId xmlns:a16="http://schemas.microsoft.com/office/drawing/2014/main" id="{EBDED8E2-6817-4B19-95FB-7878BC0C6560}"/>
                </a:ext>
              </a:extLst>
            </p:cNvPr>
            <p:cNvSpPr>
              <a:spLocks/>
            </p:cNvSpPr>
            <p:nvPr/>
          </p:nvSpPr>
          <p:spPr bwMode="auto">
            <a:xfrm>
              <a:off x="3774"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4" name="Freeform 1294">
              <a:extLst>
                <a:ext uri="{FF2B5EF4-FFF2-40B4-BE49-F238E27FC236}">
                  <a16:creationId xmlns:a16="http://schemas.microsoft.com/office/drawing/2014/main" id="{55C5C5EA-6174-4C3F-9626-BF1BCD555F74}"/>
                </a:ext>
              </a:extLst>
            </p:cNvPr>
            <p:cNvSpPr>
              <a:spLocks/>
            </p:cNvSpPr>
            <p:nvPr/>
          </p:nvSpPr>
          <p:spPr bwMode="auto">
            <a:xfrm>
              <a:off x="3774"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5" name="Freeform 1295">
              <a:extLst>
                <a:ext uri="{FF2B5EF4-FFF2-40B4-BE49-F238E27FC236}">
                  <a16:creationId xmlns:a16="http://schemas.microsoft.com/office/drawing/2014/main" id="{11ECC5A6-DC95-4D23-9961-F42179DC709D}"/>
                </a:ext>
              </a:extLst>
            </p:cNvPr>
            <p:cNvSpPr>
              <a:spLocks/>
            </p:cNvSpPr>
            <p:nvPr/>
          </p:nvSpPr>
          <p:spPr bwMode="auto">
            <a:xfrm>
              <a:off x="3930"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6" name="Freeform 1296">
              <a:extLst>
                <a:ext uri="{FF2B5EF4-FFF2-40B4-BE49-F238E27FC236}">
                  <a16:creationId xmlns:a16="http://schemas.microsoft.com/office/drawing/2014/main" id="{70B1E2DB-E4D3-48DC-BCEC-E3A535221477}"/>
                </a:ext>
              </a:extLst>
            </p:cNvPr>
            <p:cNvSpPr>
              <a:spLocks/>
            </p:cNvSpPr>
            <p:nvPr/>
          </p:nvSpPr>
          <p:spPr bwMode="auto">
            <a:xfrm>
              <a:off x="3930"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7" name="Freeform 1297">
              <a:extLst>
                <a:ext uri="{FF2B5EF4-FFF2-40B4-BE49-F238E27FC236}">
                  <a16:creationId xmlns:a16="http://schemas.microsoft.com/office/drawing/2014/main" id="{8CC294D0-1AE2-498F-9EFB-DA6C68872119}"/>
                </a:ext>
              </a:extLst>
            </p:cNvPr>
            <p:cNvSpPr>
              <a:spLocks/>
            </p:cNvSpPr>
            <p:nvPr/>
          </p:nvSpPr>
          <p:spPr bwMode="auto">
            <a:xfrm>
              <a:off x="4084" y="1941"/>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8" name="Freeform 1298">
              <a:extLst>
                <a:ext uri="{FF2B5EF4-FFF2-40B4-BE49-F238E27FC236}">
                  <a16:creationId xmlns:a16="http://schemas.microsoft.com/office/drawing/2014/main" id="{3CE1DC59-E1CB-4949-8239-83C88506C279}"/>
                </a:ext>
              </a:extLst>
            </p:cNvPr>
            <p:cNvSpPr>
              <a:spLocks/>
            </p:cNvSpPr>
            <p:nvPr/>
          </p:nvSpPr>
          <p:spPr bwMode="auto">
            <a:xfrm>
              <a:off x="4084" y="1941"/>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9" name="Freeform 1299">
              <a:extLst>
                <a:ext uri="{FF2B5EF4-FFF2-40B4-BE49-F238E27FC236}">
                  <a16:creationId xmlns:a16="http://schemas.microsoft.com/office/drawing/2014/main" id="{571BE0FF-FA51-4072-A262-FD5F4976CA3E}"/>
                </a:ext>
              </a:extLst>
            </p:cNvPr>
            <p:cNvSpPr>
              <a:spLocks/>
            </p:cNvSpPr>
            <p:nvPr/>
          </p:nvSpPr>
          <p:spPr bwMode="auto">
            <a:xfrm>
              <a:off x="4238" y="1941"/>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1 w 129"/>
                <a:gd name="T41" fmla="*/ 128 h 130"/>
                <a:gd name="T42" fmla="*/ 39 w 129"/>
                <a:gd name="T43" fmla="*/ 124 h 130"/>
                <a:gd name="T44" fmla="*/ 29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29 w 129"/>
                <a:gd name="T67" fmla="*/ 10 h 130"/>
                <a:gd name="T68" fmla="*/ 39 w 129"/>
                <a:gd name="T69" fmla="*/ 4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1" y="128"/>
                  </a:lnTo>
                  <a:lnTo>
                    <a:pt x="39" y="124"/>
                  </a:lnTo>
                  <a:lnTo>
                    <a:pt x="29" y="118"/>
                  </a:lnTo>
                  <a:lnTo>
                    <a:pt x="20" y="110"/>
                  </a:lnTo>
                  <a:lnTo>
                    <a:pt x="12" y="100"/>
                  </a:lnTo>
                  <a:lnTo>
                    <a:pt x="6" y="90"/>
                  </a:lnTo>
                  <a:lnTo>
                    <a:pt x="2" y="78"/>
                  </a:lnTo>
                  <a:lnTo>
                    <a:pt x="0" y="64"/>
                  </a:lnTo>
                  <a:lnTo>
                    <a:pt x="0" y="64"/>
                  </a:lnTo>
                  <a:lnTo>
                    <a:pt x="2" y="52"/>
                  </a:lnTo>
                  <a:lnTo>
                    <a:pt x="6" y="40"/>
                  </a:lnTo>
                  <a:lnTo>
                    <a:pt x="12" y="28"/>
                  </a:lnTo>
                  <a:lnTo>
                    <a:pt x="20" y="18"/>
                  </a:lnTo>
                  <a:lnTo>
                    <a:pt x="29" y="10"/>
                  </a:lnTo>
                  <a:lnTo>
                    <a:pt x="39" y="4"/>
                  </a:lnTo>
                  <a:lnTo>
                    <a:pt x="51"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0" name="Freeform 1300">
              <a:extLst>
                <a:ext uri="{FF2B5EF4-FFF2-40B4-BE49-F238E27FC236}">
                  <a16:creationId xmlns:a16="http://schemas.microsoft.com/office/drawing/2014/main" id="{029A0915-3355-4CA5-9FB7-E7C7CC3EE2D8}"/>
                </a:ext>
              </a:extLst>
            </p:cNvPr>
            <p:cNvSpPr>
              <a:spLocks/>
            </p:cNvSpPr>
            <p:nvPr/>
          </p:nvSpPr>
          <p:spPr bwMode="auto">
            <a:xfrm>
              <a:off x="4238" y="1941"/>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1 w 129"/>
                <a:gd name="T41" fmla="*/ 128 h 130"/>
                <a:gd name="T42" fmla="*/ 39 w 129"/>
                <a:gd name="T43" fmla="*/ 124 h 130"/>
                <a:gd name="T44" fmla="*/ 29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29 w 129"/>
                <a:gd name="T67" fmla="*/ 10 h 130"/>
                <a:gd name="T68" fmla="*/ 39 w 129"/>
                <a:gd name="T69" fmla="*/ 4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1" y="128"/>
                  </a:lnTo>
                  <a:lnTo>
                    <a:pt x="39" y="124"/>
                  </a:lnTo>
                  <a:lnTo>
                    <a:pt x="29" y="118"/>
                  </a:lnTo>
                  <a:lnTo>
                    <a:pt x="20" y="110"/>
                  </a:lnTo>
                  <a:lnTo>
                    <a:pt x="12" y="100"/>
                  </a:lnTo>
                  <a:lnTo>
                    <a:pt x="6" y="90"/>
                  </a:lnTo>
                  <a:lnTo>
                    <a:pt x="2" y="78"/>
                  </a:lnTo>
                  <a:lnTo>
                    <a:pt x="0" y="64"/>
                  </a:lnTo>
                  <a:lnTo>
                    <a:pt x="0" y="64"/>
                  </a:lnTo>
                  <a:lnTo>
                    <a:pt x="2" y="52"/>
                  </a:lnTo>
                  <a:lnTo>
                    <a:pt x="6" y="40"/>
                  </a:lnTo>
                  <a:lnTo>
                    <a:pt x="12" y="28"/>
                  </a:lnTo>
                  <a:lnTo>
                    <a:pt x="20" y="18"/>
                  </a:lnTo>
                  <a:lnTo>
                    <a:pt x="29" y="10"/>
                  </a:lnTo>
                  <a:lnTo>
                    <a:pt x="39" y="4"/>
                  </a:lnTo>
                  <a:lnTo>
                    <a:pt x="51"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1" name="Freeform 1301">
              <a:extLst>
                <a:ext uri="{FF2B5EF4-FFF2-40B4-BE49-F238E27FC236}">
                  <a16:creationId xmlns:a16="http://schemas.microsoft.com/office/drawing/2014/main" id="{F6D91E27-C59C-4991-9CFA-F8338A51B83F}"/>
                </a:ext>
              </a:extLst>
            </p:cNvPr>
            <p:cNvSpPr>
              <a:spLocks/>
            </p:cNvSpPr>
            <p:nvPr/>
          </p:nvSpPr>
          <p:spPr bwMode="auto">
            <a:xfrm>
              <a:off x="4393" y="1941"/>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2" name="Freeform 1302">
              <a:extLst>
                <a:ext uri="{FF2B5EF4-FFF2-40B4-BE49-F238E27FC236}">
                  <a16:creationId xmlns:a16="http://schemas.microsoft.com/office/drawing/2014/main" id="{69CFF7D8-CE61-400B-8C78-40AF4BE09E97}"/>
                </a:ext>
              </a:extLst>
            </p:cNvPr>
            <p:cNvSpPr>
              <a:spLocks/>
            </p:cNvSpPr>
            <p:nvPr/>
          </p:nvSpPr>
          <p:spPr bwMode="auto">
            <a:xfrm>
              <a:off x="4393" y="1941"/>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3" name="Freeform 1303">
              <a:extLst>
                <a:ext uri="{FF2B5EF4-FFF2-40B4-BE49-F238E27FC236}">
                  <a16:creationId xmlns:a16="http://schemas.microsoft.com/office/drawing/2014/main" id="{D51D619F-6969-43B9-A8C5-07E253F9CBA5}"/>
                </a:ext>
              </a:extLst>
            </p:cNvPr>
            <p:cNvSpPr>
              <a:spLocks/>
            </p:cNvSpPr>
            <p:nvPr/>
          </p:nvSpPr>
          <p:spPr bwMode="auto">
            <a:xfrm>
              <a:off x="3930" y="1786"/>
              <a:ext cx="130" cy="129"/>
            </a:xfrm>
            <a:custGeom>
              <a:avLst/>
              <a:gdLst>
                <a:gd name="T0" fmla="*/ 64 w 130"/>
                <a:gd name="T1" fmla="*/ 0 h 129"/>
                <a:gd name="T2" fmla="*/ 64 w 130"/>
                <a:gd name="T3" fmla="*/ 0 h 129"/>
                <a:gd name="T4" fmla="*/ 78 w 130"/>
                <a:gd name="T5" fmla="*/ 0 h 129"/>
                <a:gd name="T6" fmla="*/ 90 w 130"/>
                <a:gd name="T7" fmla="*/ 4 h 129"/>
                <a:gd name="T8" fmla="*/ 100 w 130"/>
                <a:gd name="T9" fmla="*/ 10 h 129"/>
                <a:gd name="T10" fmla="*/ 110 w 130"/>
                <a:gd name="T11" fmla="*/ 18 h 129"/>
                <a:gd name="T12" fmla="*/ 118 w 130"/>
                <a:gd name="T13" fmla="*/ 28 h 129"/>
                <a:gd name="T14" fmla="*/ 124 w 130"/>
                <a:gd name="T15" fmla="*/ 39 h 129"/>
                <a:gd name="T16" fmla="*/ 128 w 130"/>
                <a:gd name="T17" fmla="*/ 51 h 129"/>
                <a:gd name="T18" fmla="*/ 130 w 130"/>
                <a:gd name="T19" fmla="*/ 65 h 129"/>
                <a:gd name="T20" fmla="*/ 130 w 130"/>
                <a:gd name="T21" fmla="*/ 65 h 129"/>
                <a:gd name="T22" fmla="*/ 128 w 130"/>
                <a:gd name="T23" fmla="*/ 77 h 129"/>
                <a:gd name="T24" fmla="*/ 124 w 130"/>
                <a:gd name="T25" fmla="*/ 91 h 129"/>
                <a:gd name="T26" fmla="*/ 118 w 130"/>
                <a:gd name="T27" fmla="*/ 101 h 129"/>
                <a:gd name="T28" fmla="*/ 110 w 130"/>
                <a:gd name="T29" fmla="*/ 111 h 129"/>
                <a:gd name="T30" fmla="*/ 100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18 w 130"/>
                <a:gd name="T47" fmla="*/ 111 h 129"/>
                <a:gd name="T48" fmla="*/ 10 w 130"/>
                <a:gd name="T49" fmla="*/ 101 h 129"/>
                <a:gd name="T50" fmla="*/ 4 w 130"/>
                <a:gd name="T51" fmla="*/ 91 h 129"/>
                <a:gd name="T52" fmla="*/ 0 w 130"/>
                <a:gd name="T53" fmla="*/ 77 h 129"/>
                <a:gd name="T54" fmla="*/ 0 w 130"/>
                <a:gd name="T55" fmla="*/ 65 h 129"/>
                <a:gd name="T56" fmla="*/ 0 w 130"/>
                <a:gd name="T57" fmla="*/ 65 h 129"/>
                <a:gd name="T58" fmla="*/ 0 w 130"/>
                <a:gd name="T59" fmla="*/ 51 h 129"/>
                <a:gd name="T60" fmla="*/ 4 w 130"/>
                <a:gd name="T61" fmla="*/ 39 h 129"/>
                <a:gd name="T62" fmla="*/ 10 w 130"/>
                <a:gd name="T63" fmla="*/ 28 h 129"/>
                <a:gd name="T64" fmla="*/ 18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0" y="10"/>
                  </a:lnTo>
                  <a:lnTo>
                    <a:pt x="110" y="18"/>
                  </a:lnTo>
                  <a:lnTo>
                    <a:pt x="118" y="28"/>
                  </a:lnTo>
                  <a:lnTo>
                    <a:pt x="124" y="39"/>
                  </a:lnTo>
                  <a:lnTo>
                    <a:pt x="128" y="51"/>
                  </a:lnTo>
                  <a:lnTo>
                    <a:pt x="130" y="65"/>
                  </a:lnTo>
                  <a:lnTo>
                    <a:pt x="130" y="65"/>
                  </a:lnTo>
                  <a:lnTo>
                    <a:pt x="128" y="77"/>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4" y="91"/>
                  </a:lnTo>
                  <a:lnTo>
                    <a:pt x="0" y="77"/>
                  </a:lnTo>
                  <a:lnTo>
                    <a:pt x="0" y="65"/>
                  </a:lnTo>
                  <a:lnTo>
                    <a:pt x="0" y="65"/>
                  </a:lnTo>
                  <a:lnTo>
                    <a:pt x="0" y="51"/>
                  </a:lnTo>
                  <a:lnTo>
                    <a:pt x="4" y="39"/>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4" name="Freeform 1304">
              <a:extLst>
                <a:ext uri="{FF2B5EF4-FFF2-40B4-BE49-F238E27FC236}">
                  <a16:creationId xmlns:a16="http://schemas.microsoft.com/office/drawing/2014/main" id="{C4A9A384-DFFC-4B5E-9134-78C775AE563A}"/>
                </a:ext>
              </a:extLst>
            </p:cNvPr>
            <p:cNvSpPr>
              <a:spLocks/>
            </p:cNvSpPr>
            <p:nvPr/>
          </p:nvSpPr>
          <p:spPr bwMode="auto">
            <a:xfrm>
              <a:off x="3930" y="1786"/>
              <a:ext cx="130" cy="129"/>
            </a:xfrm>
            <a:custGeom>
              <a:avLst/>
              <a:gdLst>
                <a:gd name="T0" fmla="*/ 64 w 130"/>
                <a:gd name="T1" fmla="*/ 0 h 129"/>
                <a:gd name="T2" fmla="*/ 64 w 130"/>
                <a:gd name="T3" fmla="*/ 0 h 129"/>
                <a:gd name="T4" fmla="*/ 78 w 130"/>
                <a:gd name="T5" fmla="*/ 0 h 129"/>
                <a:gd name="T6" fmla="*/ 90 w 130"/>
                <a:gd name="T7" fmla="*/ 4 h 129"/>
                <a:gd name="T8" fmla="*/ 100 w 130"/>
                <a:gd name="T9" fmla="*/ 10 h 129"/>
                <a:gd name="T10" fmla="*/ 110 w 130"/>
                <a:gd name="T11" fmla="*/ 18 h 129"/>
                <a:gd name="T12" fmla="*/ 118 w 130"/>
                <a:gd name="T13" fmla="*/ 28 h 129"/>
                <a:gd name="T14" fmla="*/ 124 w 130"/>
                <a:gd name="T15" fmla="*/ 39 h 129"/>
                <a:gd name="T16" fmla="*/ 128 w 130"/>
                <a:gd name="T17" fmla="*/ 51 h 129"/>
                <a:gd name="T18" fmla="*/ 130 w 130"/>
                <a:gd name="T19" fmla="*/ 65 h 129"/>
                <a:gd name="T20" fmla="*/ 130 w 130"/>
                <a:gd name="T21" fmla="*/ 65 h 129"/>
                <a:gd name="T22" fmla="*/ 128 w 130"/>
                <a:gd name="T23" fmla="*/ 77 h 129"/>
                <a:gd name="T24" fmla="*/ 124 w 130"/>
                <a:gd name="T25" fmla="*/ 91 h 129"/>
                <a:gd name="T26" fmla="*/ 118 w 130"/>
                <a:gd name="T27" fmla="*/ 101 h 129"/>
                <a:gd name="T28" fmla="*/ 110 w 130"/>
                <a:gd name="T29" fmla="*/ 111 h 129"/>
                <a:gd name="T30" fmla="*/ 100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18 w 130"/>
                <a:gd name="T47" fmla="*/ 111 h 129"/>
                <a:gd name="T48" fmla="*/ 10 w 130"/>
                <a:gd name="T49" fmla="*/ 101 h 129"/>
                <a:gd name="T50" fmla="*/ 4 w 130"/>
                <a:gd name="T51" fmla="*/ 91 h 129"/>
                <a:gd name="T52" fmla="*/ 0 w 130"/>
                <a:gd name="T53" fmla="*/ 77 h 129"/>
                <a:gd name="T54" fmla="*/ 0 w 130"/>
                <a:gd name="T55" fmla="*/ 65 h 129"/>
                <a:gd name="T56" fmla="*/ 0 w 130"/>
                <a:gd name="T57" fmla="*/ 65 h 129"/>
                <a:gd name="T58" fmla="*/ 0 w 130"/>
                <a:gd name="T59" fmla="*/ 51 h 129"/>
                <a:gd name="T60" fmla="*/ 4 w 130"/>
                <a:gd name="T61" fmla="*/ 39 h 129"/>
                <a:gd name="T62" fmla="*/ 10 w 130"/>
                <a:gd name="T63" fmla="*/ 28 h 129"/>
                <a:gd name="T64" fmla="*/ 18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0" y="10"/>
                  </a:lnTo>
                  <a:lnTo>
                    <a:pt x="110" y="18"/>
                  </a:lnTo>
                  <a:lnTo>
                    <a:pt x="118" y="28"/>
                  </a:lnTo>
                  <a:lnTo>
                    <a:pt x="124" y="39"/>
                  </a:lnTo>
                  <a:lnTo>
                    <a:pt x="128" y="51"/>
                  </a:lnTo>
                  <a:lnTo>
                    <a:pt x="130" y="65"/>
                  </a:lnTo>
                  <a:lnTo>
                    <a:pt x="130" y="65"/>
                  </a:lnTo>
                  <a:lnTo>
                    <a:pt x="128" y="77"/>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4" y="91"/>
                  </a:lnTo>
                  <a:lnTo>
                    <a:pt x="0" y="77"/>
                  </a:lnTo>
                  <a:lnTo>
                    <a:pt x="0" y="65"/>
                  </a:lnTo>
                  <a:lnTo>
                    <a:pt x="0" y="65"/>
                  </a:lnTo>
                  <a:lnTo>
                    <a:pt x="0" y="51"/>
                  </a:lnTo>
                  <a:lnTo>
                    <a:pt x="4" y="39"/>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5" name="Freeform 1305">
              <a:extLst>
                <a:ext uri="{FF2B5EF4-FFF2-40B4-BE49-F238E27FC236}">
                  <a16:creationId xmlns:a16="http://schemas.microsoft.com/office/drawing/2014/main" id="{91BDA423-E17F-41DB-8FF7-7C3CD9246657}"/>
                </a:ext>
              </a:extLst>
            </p:cNvPr>
            <p:cNvSpPr>
              <a:spLocks/>
            </p:cNvSpPr>
            <p:nvPr/>
          </p:nvSpPr>
          <p:spPr bwMode="auto">
            <a:xfrm>
              <a:off x="4084" y="1786"/>
              <a:ext cx="130" cy="129"/>
            </a:xfrm>
            <a:custGeom>
              <a:avLst/>
              <a:gdLst>
                <a:gd name="T0" fmla="*/ 64 w 130"/>
                <a:gd name="T1" fmla="*/ 0 h 129"/>
                <a:gd name="T2" fmla="*/ 64 w 130"/>
                <a:gd name="T3" fmla="*/ 0 h 129"/>
                <a:gd name="T4" fmla="*/ 78 w 130"/>
                <a:gd name="T5" fmla="*/ 0 h 129"/>
                <a:gd name="T6" fmla="*/ 90 w 130"/>
                <a:gd name="T7" fmla="*/ 4 h 129"/>
                <a:gd name="T8" fmla="*/ 102 w 130"/>
                <a:gd name="T9" fmla="*/ 10 h 129"/>
                <a:gd name="T10" fmla="*/ 110 w 130"/>
                <a:gd name="T11" fmla="*/ 18 h 129"/>
                <a:gd name="T12" fmla="*/ 118 w 130"/>
                <a:gd name="T13" fmla="*/ 28 h 129"/>
                <a:gd name="T14" fmla="*/ 124 w 130"/>
                <a:gd name="T15" fmla="*/ 39 h 129"/>
                <a:gd name="T16" fmla="*/ 128 w 130"/>
                <a:gd name="T17" fmla="*/ 51 h 129"/>
                <a:gd name="T18" fmla="*/ 130 w 130"/>
                <a:gd name="T19" fmla="*/ 65 h 129"/>
                <a:gd name="T20" fmla="*/ 130 w 130"/>
                <a:gd name="T21" fmla="*/ 65 h 129"/>
                <a:gd name="T22" fmla="*/ 128 w 130"/>
                <a:gd name="T23" fmla="*/ 77 h 129"/>
                <a:gd name="T24" fmla="*/ 124 w 130"/>
                <a:gd name="T25" fmla="*/ 91 h 129"/>
                <a:gd name="T26" fmla="*/ 118 w 130"/>
                <a:gd name="T27" fmla="*/ 101 h 129"/>
                <a:gd name="T28" fmla="*/ 110 w 130"/>
                <a:gd name="T29" fmla="*/ 111 h 129"/>
                <a:gd name="T30" fmla="*/ 102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20 w 130"/>
                <a:gd name="T47" fmla="*/ 111 h 129"/>
                <a:gd name="T48" fmla="*/ 12 w 130"/>
                <a:gd name="T49" fmla="*/ 101 h 129"/>
                <a:gd name="T50" fmla="*/ 6 w 130"/>
                <a:gd name="T51" fmla="*/ 91 h 129"/>
                <a:gd name="T52" fmla="*/ 2 w 130"/>
                <a:gd name="T53" fmla="*/ 77 h 129"/>
                <a:gd name="T54" fmla="*/ 0 w 130"/>
                <a:gd name="T55" fmla="*/ 65 h 129"/>
                <a:gd name="T56" fmla="*/ 0 w 130"/>
                <a:gd name="T57" fmla="*/ 65 h 129"/>
                <a:gd name="T58" fmla="*/ 2 w 130"/>
                <a:gd name="T59" fmla="*/ 51 h 129"/>
                <a:gd name="T60" fmla="*/ 6 w 130"/>
                <a:gd name="T61" fmla="*/ 39 h 129"/>
                <a:gd name="T62" fmla="*/ 12 w 130"/>
                <a:gd name="T63" fmla="*/ 28 h 129"/>
                <a:gd name="T64" fmla="*/ 20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2" y="10"/>
                  </a:lnTo>
                  <a:lnTo>
                    <a:pt x="110" y="18"/>
                  </a:lnTo>
                  <a:lnTo>
                    <a:pt x="118" y="28"/>
                  </a:lnTo>
                  <a:lnTo>
                    <a:pt x="124" y="39"/>
                  </a:lnTo>
                  <a:lnTo>
                    <a:pt x="128" y="51"/>
                  </a:lnTo>
                  <a:lnTo>
                    <a:pt x="130" y="65"/>
                  </a:lnTo>
                  <a:lnTo>
                    <a:pt x="130" y="65"/>
                  </a:lnTo>
                  <a:lnTo>
                    <a:pt x="128" y="77"/>
                  </a:lnTo>
                  <a:lnTo>
                    <a:pt x="124" y="91"/>
                  </a:lnTo>
                  <a:lnTo>
                    <a:pt x="118" y="101"/>
                  </a:lnTo>
                  <a:lnTo>
                    <a:pt x="110" y="111"/>
                  </a:lnTo>
                  <a:lnTo>
                    <a:pt x="102" y="119"/>
                  </a:lnTo>
                  <a:lnTo>
                    <a:pt x="90" y="125"/>
                  </a:lnTo>
                  <a:lnTo>
                    <a:pt x="78" y="129"/>
                  </a:lnTo>
                  <a:lnTo>
                    <a:pt x="64" y="129"/>
                  </a:lnTo>
                  <a:lnTo>
                    <a:pt x="64" y="129"/>
                  </a:lnTo>
                  <a:lnTo>
                    <a:pt x="52" y="129"/>
                  </a:lnTo>
                  <a:lnTo>
                    <a:pt x="40" y="125"/>
                  </a:lnTo>
                  <a:lnTo>
                    <a:pt x="28" y="119"/>
                  </a:lnTo>
                  <a:lnTo>
                    <a:pt x="20" y="111"/>
                  </a:lnTo>
                  <a:lnTo>
                    <a:pt x="12" y="101"/>
                  </a:lnTo>
                  <a:lnTo>
                    <a:pt x="6" y="91"/>
                  </a:lnTo>
                  <a:lnTo>
                    <a:pt x="2" y="77"/>
                  </a:lnTo>
                  <a:lnTo>
                    <a:pt x="0" y="65"/>
                  </a:lnTo>
                  <a:lnTo>
                    <a:pt x="0" y="65"/>
                  </a:lnTo>
                  <a:lnTo>
                    <a:pt x="2" y="51"/>
                  </a:lnTo>
                  <a:lnTo>
                    <a:pt x="6" y="39"/>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6" name="Freeform 1306">
              <a:extLst>
                <a:ext uri="{FF2B5EF4-FFF2-40B4-BE49-F238E27FC236}">
                  <a16:creationId xmlns:a16="http://schemas.microsoft.com/office/drawing/2014/main" id="{A32E4C5D-A96D-4788-8FB5-FDC518726109}"/>
                </a:ext>
              </a:extLst>
            </p:cNvPr>
            <p:cNvSpPr>
              <a:spLocks/>
            </p:cNvSpPr>
            <p:nvPr/>
          </p:nvSpPr>
          <p:spPr bwMode="auto">
            <a:xfrm>
              <a:off x="4084" y="1786"/>
              <a:ext cx="130" cy="129"/>
            </a:xfrm>
            <a:custGeom>
              <a:avLst/>
              <a:gdLst>
                <a:gd name="T0" fmla="*/ 64 w 130"/>
                <a:gd name="T1" fmla="*/ 0 h 129"/>
                <a:gd name="T2" fmla="*/ 64 w 130"/>
                <a:gd name="T3" fmla="*/ 0 h 129"/>
                <a:gd name="T4" fmla="*/ 78 w 130"/>
                <a:gd name="T5" fmla="*/ 0 h 129"/>
                <a:gd name="T6" fmla="*/ 90 w 130"/>
                <a:gd name="T7" fmla="*/ 4 h 129"/>
                <a:gd name="T8" fmla="*/ 102 w 130"/>
                <a:gd name="T9" fmla="*/ 10 h 129"/>
                <a:gd name="T10" fmla="*/ 110 w 130"/>
                <a:gd name="T11" fmla="*/ 18 h 129"/>
                <a:gd name="T12" fmla="*/ 118 w 130"/>
                <a:gd name="T13" fmla="*/ 28 h 129"/>
                <a:gd name="T14" fmla="*/ 124 w 130"/>
                <a:gd name="T15" fmla="*/ 39 h 129"/>
                <a:gd name="T16" fmla="*/ 128 w 130"/>
                <a:gd name="T17" fmla="*/ 51 h 129"/>
                <a:gd name="T18" fmla="*/ 130 w 130"/>
                <a:gd name="T19" fmla="*/ 65 h 129"/>
                <a:gd name="T20" fmla="*/ 130 w 130"/>
                <a:gd name="T21" fmla="*/ 65 h 129"/>
                <a:gd name="T22" fmla="*/ 128 w 130"/>
                <a:gd name="T23" fmla="*/ 77 h 129"/>
                <a:gd name="T24" fmla="*/ 124 w 130"/>
                <a:gd name="T25" fmla="*/ 91 h 129"/>
                <a:gd name="T26" fmla="*/ 118 w 130"/>
                <a:gd name="T27" fmla="*/ 101 h 129"/>
                <a:gd name="T28" fmla="*/ 110 w 130"/>
                <a:gd name="T29" fmla="*/ 111 h 129"/>
                <a:gd name="T30" fmla="*/ 102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20 w 130"/>
                <a:gd name="T47" fmla="*/ 111 h 129"/>
                <a:gd name="T48" fmla="*/ 12 w 130"/>
                <a:gd name="T49" fmla="*/ 101 h 129"/>
                <a:gd name="T50" fmla="*/ 6 w 130"/>
                <a:gd name="T51" fmla="*/ 91 h 129"/>
                <a:gd name="T52" fmla="*/ 2 w 130"/>
                <a:gd name="T53" fmla="*/ 77 h 129"/>
                <a:gd name="T54" fmla="*/ 0 w 130"/>
                <a:gd name="T55" fmla="*/ 65 h 129"/>
                <a:gd name="T56" fmla="*/ 0 w 130"/>
                <a:gd name="T57" fmla="*/ 65 h 129"/>
                <a:gd name="T58" fmla="*/ 2 w 130"/>
                <a:gd name="T59" fmla="*/ 51 h 129"/>
                <a:gd name="T60" fmla="*/ 6 w 130"/>
                <a:gd name="T61" fmla="*/ 39 h 129"/>
                <a:gd name="T62" fmla="*/ 12 w 130"/>
                <a:gd name="T63" fmla="*/ 28 h 129"/>
                <a:gd name="T64" fmla="*/ 20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2" y="10"/>
                  </a:lnTo>
                  <a:lnTo>
                    <a:pt x="110" y="18"/>
                  </a:lnTo>
                  <a:lnTo>
                    <a:pt x="118" y="28"/>
                  </a:lnTo>
                  <a:lnTo>
                    <a:pt x="124" y="39"/>
                  </a:lnTo>
                  <a:lnTo>
                    <a:pt x="128" y="51"/>
                  </a:lnTo>
                  <a:lnTo>
                    <a:pt x="130" y="65"/>
                  </a:lnTo>
                  <a:lnTo>
                    <a:pt x="130" y="65"/>
                  </a:lnTo>
                  <a:lnTo>
                    <a:pt x="128" y="77"/>
                  </a:lnTo>
                  <a:lnTo>
                    <a:pt x="124" y="91"/>
                  </a:lnTo>
                  <a:lnTo>
                    <a:pt x="118" y="101"/>
                  </a:lnTo>
                  <a:lnTo>
                    <a:pt x="110" y="111"/>
                  </a:lnTo>
                  <a:lnTo>
                    <a:pt x="102" y="119"/>
                  </a:lnTo>
                  <a:lnTo>
                    <a:pt x="90" y="125"/>
                  </a:lnTo>
                  <a:lnTo>
                    <a:pt x="78" y="129"/>
                  </a:lnTo>
                  <a:lnTo>
                    <a:pt x="64" y="129"/>
                  </a:lnTo>
                  <a:lnTo>
                    <a:pt x="64" y="129"/>
                  </a:lnTo>
                  <a:lnTo>
                    <a:pt x="52" y="129"/>
                  </a:lnTo>
                  <a:lnTo>
                    <a:pt x="40" y="125"/>
                  </a:lnTo>
                  <a:lnTo>
                    <a:pt x="28" y="119"/>
                  </a:lnTo>
                  <a:lnTo>
                    <a:pt x="20" y="111"/>
                  </a:lnTo>
                  <a:lnTo>
                    <a:pt x="12" y="101"/>
                  </a:lnTo>
                  <a:lnTo>
                    <a:pt x="6" y="91"/>
                  </a:lnTo>
                  <a:lnTo>
                    <a:pt x="2" y="77"/>
                  </a:lnTo>
                  <a:lnTo>
                    <a:pt x="0" y="65"/>
                  </a:lnTo>
                  <a:lnTo>
                    <a:pt x="0" y="65"/>
                  </a:lnTo>
                  <a:lnTo>
                    <a:pt x="2" y="51"/>
                  </a:lnTo>
                  <a:lnTo>
                    <a:pt x="6" y="39"/>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7" name="Freeform 1307">
              <a:extLst>
                <a:ext uri="{FF2B5EF4-FFF2-40B4-BE49-F238E27FC236}">
                  <a16:creationId xmlns:a16="http://schemas.microsoft.com/office/drawing/2014/main" id="{91C6C626-747A-43B1-8511-D3FAD6455FD6}"/>
                </a:ext>
              </a:extLst>
            </p:cNvPr>
            <p:cNvSpPr>
              <a:spLocks/>
            </p:cNvSpPr>
            <p:nvPr/>
          </p:nvSpPr>
          <p:spPr bwMode="auto">
            <a:xfrm>
              <a:off x="4238" y="1786"/>
              <a:ext cx="129" cy="129"/>
            </a:xfrm>
            <a:custGeom>
              <a:avLst/>
              <a:gdLst>
                <a:gd name="T0" fmla="*/ 65 w 129"/>
                <a:gd name="T1" fmla="*/ 0 h 129"/>
                <a:gd name="T2" fmla="*/ 65 w 129"/>
                <a:gd name="T3" fmla="*/ 0 h 129"/>
                <a:gd name="T4" fmla="*/ 77 w 129"/>
                <a:gd name="T5" fmla="*/ 0 h 129"/>
                <a:gd name="T6" fmla="*/ 89 w 129"/>
                <a:gd name="T7" fmla="*/ 4 h 129"/>
                <a:gd name="T8" fmla="*/ 101 w 129"/>
                <a:gd name="T9" fmla="*/ 10 h 129"/>
                <a:gd name="T10" fmla="*/ 111 w 129"/>
                <a:gd name="T11" fmla="*/ 18 h 129"/>
                <a:gd name="T12" fmla="*/ 119 w 129"/>
                <a:gd name="T13" fmla="*/ 28 h 129"/>
                <a:gd name="T14" fmla="*/ 125 w 129"/>
                <a:gd name="T15" fmla="*/ 39 h 129"/>
                <a:gd name="T16" fmla="*/ 127 w 129"/>
                <a:gd name="T17" fmla="*/ 51 h 129"/>
                <a:gd name="T18" fmla="*/ 129 w 129"/>
                <a:gd name="T19" fmla="*/ 65 h 129"/>
                <a:gd name="T20" fmla="*/ 129 w 129"/>
                <a:gd name="T21" fmla="*/ 65 h 129"/>
                <a:gd name="T22" fmla="*/ 127 w 129"/>
                <a:gd name="T23" fmla="*/ 77 h 129"/>
                <a:gd name="T24" fmla="*/ 125 w 129"/>
                <a:gd name="T25" fmla="*/ 91 h 129"/>
                <a:gd name="T26" fmla="*/ 119 w 129"/>
                <a:gd name="T27" fmla="*/ 101 h 129"/>
                <a:gd name="T28" fmla="*/ 111 w 129"/>
                <a:gd name="T29" fmla="*/ 111 h 129"/>
                <a:gd name="T30" fmla="*/ 101 w 129"/>
                <a:gd name="T31" fmla="*/ 119 h 129"/>
                <a:gd name="T32" fmla="*/ 89 w 129"/>
                <a:gd name="T33" fmla="*/ 125 h 129"/>
                <a:gd name="T34" fmla="*/ 77 w 129"/>
                <a:gd name="T35" fmla="*/ 129 h 129"/>
                <a:gd name="T36" fmla="*/ 65 w 129"/>
                <a:gd name="T37" fmla="*/ 129 h 129"/>
                <a:gd name="T38" fmla="*/ 65 w 129"/>
                <a:gd name="T39" fmla="*/ 129 h 129"/>
                <a:gd name="T40" fmla="*/ 51 w 129"/>
                <a:gd name="T41" fmla="*/ 129 h 129"/>
                <a:gd name="T42" fmla="*/ 39 w 129"/>
                <a:gd name="T43" fmla="*/ 125 h 129"/>
                <a:gd name="T44" fmla="*/ 29 w 129"/>
                <a:gd name="T45" fmla="*/ 119 h 129"/>
                <a:gd name="T46" fmla="*/ 20 w 129"/>
                <a:gd name="T47" fmla="*/ 111 h 129"/>
                <a:gd name="T48" fmla="*/ 12 w 129"/>
                <a:gd name="T49" fmla="*/ 101 h 129"/>
                <a:gd name="T50" fmla="*/ 6 w 129"/>
                <a:gd name="T51" fmla="*/ 91 h 129"/>
                <a:gd name="T52" fmla="*/ 2 w 129"/>
                <a:gd name="T53" fmla="*/ 77 h 129"/>
                <a:gd name="T54" fmla="*/ 0 w 129"/>
                <a:gd name="T55" fmla="*/ 65 h 129"/>
                <a:gd name="T56" fmla="*/ 0 w 129"/>
                <a:gd name="T57" fmla="*/ 65 h 129"/>
                <a:gd name="T58" fmla="*/ 2 w 129"/>
                <a:gd name="T59" fmla="*/ 51 h 129"/>
                <a:gd name="T60" fmla="*/ 6 w 129"/>
                <a:gd name="T61" fmla="*/ 39 h 129"/>
                <a:gd name="T62" fmla="*/ 12 w 129"/>
                <a:gd name="T63" fmla="*/ 28 h 129"/>
                <a:gd name="T64" fmla="*/ 20 w 129"/>
                <a:gd name="T65" fmla="*/ 18 h 129"/>
                <a:gd name="T66" fmla="*/ 29 w 129"/>
                <a:gd name="T67" fmla="*/ 10 h 129"/>
                <a:gd name="T68" fmla="*/ 39 w 129"/>
                <a:gd name="T69" fmla="*/ 4 h 129"/>
                <a:gd name="T70" fmla="*/ 51 w 129"/>
                <a:gd name="T71" fmla="*/ 0 h 129"/>
                <a:gd name="T72" fmla="*/ 65 w 129"/>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9">
                  <a:moveTo>
                    <a:pt x="65" y="0"/>
                  </a:moveTo>
                  <a:lnTo>
                    <a:pt x="65" y="0"/>
                  </a:lnTo>
                  <a:lnTo>
                    <a:pt x="77" y="0"/>
                  </a:lnTo>
                  <a:lnTo>
                    <a:pt x="89" y="4"/>
                  </a:lnTo>
                  <a:lnTo>
                    <a:pt x="101" y="10"/>
                  </a:lnTo>
                  <a:lnTo>
                    <a:pt x="111" y="18"/>
                  </a:lnTo>
                  <a:lnTo>
                    <a:pt x="119" y="28"/>
                  </a:lnTo>
                  <a:lnTo>
                    <a:pt x="125" y="39"/>
                  </a:lnTo>
                  <a:lnTo>
                    <a:pt x="127" y="51"/>
                  </a:lnTo>
                  <a:lnTo>
                    <a:pt x="129" y="65"/>
                  </a:lnTo>
                  <a:lnTo>
                    <a:pt x="129" y="65"/>
                  </a:lnTo>
                  <a:lnTo>
                    <a:pt x="127" y="77"/>
                  </a:lnTo>
                  <a:lnTo>
                    <a:pt x="125" y="91"/>
                  </a:lnTo>
                  <a:lnTo>
                    <a:pt x="119" y="101"/>
                  </a:lnTo>
                  <a:lnTo>
                    <a:pt x="111" y="111"/>
                  </a:lnTo>
                  <a:lnTo>
                    <a:pt x="101" y="119"/>
                  </a:lnTo>
                  <a:lnTo>
                    <a:pt x="89" y="125"/>
                  </a:lnTo>
                  <a:lnTo>
                    <a:pt x="77" y="129"/>
                  </a:lnTo>
                  <a:lnTo>
                    <a:pt x="65" y="129"/>
                  </a:lnTo>
                  <a:lnTo>
                    <a:pt x="65" y="129"/>
                  </a:lnTo>
                  <a:lnTo>
                    <a:pt x="51" y="129"/>
                  </a:lnTo>
                  <a:lnTo>
                    <a:pt x="39" y="125"/>
                  </a:lnTo>
                  <a:lnTo>
                    <a:pt x="29" y="119"/>
                  </a:lnTo>
                  <a:lnTo>
                    <a:pt x="20" y="111"/>
                  </a:lnTo>
                  <a:lnTo>
                    <a:pt x="12" y="101"/>
                  </a:lnTo>
                  <a:lnTo>
                    <a:pt x="6" y="91"/>
                  </a:lnTo>
                  <a:lnTo>
                    <a:pt x="2" y="77"/>
                  </a:lnTo>
                  <a:lnTo>
                    <a:pt x="0" y="65"/>
                  </a:lnTo>
                  <a:lnTo>
                    <a:pt x="0" y="65"/>
                  </a:lnTo>
                  <a:lnTo>
                    <a:pt x="2" y="51"/>
                  </a:lnTo>
                  <a:lnTo>
                    <a:pt x="6" y="39"/>
                  </a:lnTo>
                  <a:lnTo>
                    <a:pt x="12" y="28"/>
                  </a:lnTo>
                  <a:lnTo>
                    <a:pt x="20" y="18"/>
                  </a:lnTo>
                  <a:lnTo>
                    <a:pt x="29" y="10"/>
                  </a:lnTo>
                  <a:lnTo>
                    <a:pt x="39" y="4"/>
                  </a:lnTo>
                  <a:lnTo>
                    <a:pt x="51"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8" name="Freeform 1308">
              <a:extLst>
                <a:ext uri="{FF2B5EF4-FFF2-40B4-BE49-F238E27FC236}">
                  <a16:creationId xmlns:a16="http://schemas.microsoft.com/office/drawing/2014/main" id="{3F3DBEF9-86BD-4498-8775-1C3D8378BEDB}"/>
                </a:ext>
              </a:extLst>
            </p:cNvPr>
            <p:cNvSpPr>
              <a:spLocks/>
            </p:cNvSpPr>
            <p:nvPr/>
          </p:nvSpPr>
          <p:spPr bwMode="auto">
            <a:xfrm>
              <a:off x="4238" y="1786"/>
              <a:ext cx="129" cy="129"/>
            </a:xfrm>
            <a:custGeom>
              <a:avLst/>
              <a:gdLst>
                <a:gd name="T0" fmla="*/ 65 w 129"/>
                <a:gd name="T1" fmla="*/ 0 h 129"/>
                <a:gd name="T2" fmla="*/ 65 w 129"/>
                <a:gd name="T3" fmla="*/ 0 h 129"/>
                <a:gd name="T4" fmla="*/ 77 w 129"/>
                <a:gd name="T5" fmla="*/ 0 h 129"/>
                <a:gd name="T6" fmla="*/ 89 w 129"/>
                <a:gd name="T7" fmla="*/ 4 h 129"/>
                <a:gd name="T8" fmla="*/ 101 w 129"/>
                <a:gd name="T9" fmla="*/ 10 h 129"/>
                <a:gd name="T10" fmla="*/ 111 w 129"/>
                <a:gd name="T11" fmla="*/ 18 h 129"/>
                <a:gd name="T12" fmla="*/ 119 w 129"/>
                <a:gd name="T13" fmla="*/ 28 h 129"/>
                <a:gd name="T14" fmla="*/ 125 w 129"/>
                <a:gd name="T15" fmla="*/ 39 h 129"/>
                <a:gd name="T16" fmla="*/ 127 w 129"/>
                <a:gd name="T17" fmla="*/ 51 h 129"/>
                <a:gd name="T18" fmla="*/ 129 w 129"/>
                <a:gd name="T19" fmla="*/ 65 h 129"/>
                <a:gd name="T20" fmla="*/ 129 w 129"/>
                <a:gd name="T21" fmla="*/ 65 h 129"/>
                <a:gd name="T22" fmla="*/ 127 w 129"/>
                <a:gd name="T23" fmla="*/ 77 h 129"/>
                <a:gd name="T24" fmla="*/ 125 w 129"/>
                <a:gd name="T25" fmla="*/ 91 h 129"/>
                <a:gd name="T26" fmla="*/ 119 w 129"/>
                <a:gd name="T27" fmla="*/ 101 h 129"/>
                <a:gd name="T28" fmla="*/ 111 w 129"/>
                <a:gd name="T29" fmla="*/ 111 h 129"/>
                <a:gd name="T30" fmla="*/ 101 w 129"/>
                <a:gd name="T31" fmla="*/ 119 h 129"/>
                <a:gd name="T32" fmla="*/ 89 w 129"/>
                <a:gd name="T33" fmla="*/ 125 h 129"/>
                <a:gd name="T34" fmla="*/ 77 w 129"/>
                <a:gd name="T35" fmla="*/ 129 h 129"/>
                <a:gd name="T36" fmla="*/ 65 w 129"/>
                <a:gd name="T37" fmla="*/ 129 h 129"/>
                <a:gd name="T38" fmla="*/ 65 w 129"/>
                <a:gd name="T39" fmla="*/ 129 h 129"/>
                <a:gd name="T40" fmla="*/ 51 w 129"/>
                <a:gd name="T41" fmla="*/ 129 h 129"/>
                <a:gd name="T42" fmla="*/ 39 w 129"/>
                <a:gd name="T43" fmla="*/ 125 h 129"/>
                <a:gd name="T44" fmla="*/ 29 w 129"/>
                <a:gd name="T45" fmla="*/ 119 h 129"/>
                <a:gd name="T46" fmla="*/ 20 w 129"/>
                <a:gd name="T47" fmla="*/ 111 h 129"/>
                <a:gd name="T48" fmla="*/ 12 w 129"/>
                <a:gd name="T49" fmla="*/ 101 h 129"/>
                <a:gd name="T50" fmla="*/ 6 w 129"/>
                <a:gd name="T51" fmla="*/ 91 h 129"/>
                <a:gd name="T52" fmla="*/ 2 w 129"/>
                <a:gd name="T53" fmla="*/ 77 h 129"/>
                <a:gd name="T54" fmla="*/ 0 w 129"/>
                <a:gd name="T55" fmla="*/ 65 h 129"/>
                <a:gd name="T56" fmla="*/ 0 w 129"/>
                <a:gd name="T57" fmla="*/ 65 h 129"/>
                <a:gd name="T58" fmla="*/ 2 w 129"/>
                <a:gd name="T59" fmla="*/ 51 h 129"/>
                <a:gd name="T60" fmla="*/ 6 w 129"/>
                <a:gd name="T61" fmla="*/ 39 h 129"/>
                <a:gd name="T62" fmla="*/ 12 w 129"/>
                <a:gd name="T63" fmla="*/ 28 h 129"/>
                <a:gd name="T64" fmla="*/ 20 w 129"/>
                <a:gd name="T65" fmla="*/ 18 h 129"/>
                <a:gd name="T66" fmla="*/ 29 w 129"/>
                <a:gd name="T67" fmla="*/ 10 h 129"/>
                <a:gd name="T68" fmla="*/ 39 w 129"/>
                <a:gd name="T69" fmla="*/ 4 h 129"/>
                <a:gd name="T70" fmla="*/ 51 w 129"/>
                <a:gd name="T71" fmla="*/ 0 h 129"/>
                <a:gd name="T72" fmla="*/ 65 w 129"/>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9">
                  <a:moveTo>
                    <a:pt x="65" y="0"/>
                  </a:moveTo>
                  <a:lnTo>
                    <a:pt x="65" y="0"/>
                  </a:lnTo>
                  <a:lnTo>
                    <a:pt x="77" y="0"/>
                  </a:lnTo>
                  <a:lnTo>
                    <a:pt x="89" y="4"/>
                  </a:lnTo>
                  <a:lnTo>
                    <a:pt x="101" y="10"/>
                  </a:lnTo>
                  <a:lnTo>
                    <a:pt x="111" y="18"/>
                  </a:lnTo>
                  <a:lnTo>
                    <a:pt x="119" y="28"/>
                  </a:lnTo>
                  <a:lnTo>
                    <a:pt x="125" y="39"/>
                  </a:lnTo>
                  <a:lnTo>
                    <a:pt x="127" y="51"/>
                  </a:lnTo>
                  <a:lnTo>
                    <a:pt x="129" y="65"/>
                  </a:lnTo>
                  <a:lnTo>
                    <a:pt x="129" y="65"/>
                  </a:lnTo>
                  <a:lnTo>
                    <a:pt x="127" y="77"/>
                  </a:lnTo>
                  <a:lnTo>
                    <a:pt x="125" y="91"/>
                  </a:lnTo>
                  <a:lnTo>
                    <a:pt x="119" y="101"/>
                  </a:lnTo>
                  <a:lnTo>
                    <a:pt x="111" y="111"/>
                  </a:lnTo>
                  <a:lnTo>
                    <a:pt x="101" y="119"/>
                  </a:lnTo>
                  <a:lnTo>
                    <a:pt x="89" y="125"/>
                  </a:lnTo>
                  <a:lnTo>
                    <a:pt x="77" y="129"/>
                  </a:lnTo>
                  <a:lnTo>
                    <a:pt x="65" y="129"/>
                  </a:lnTo>
                  <a:lnTo>
                    <a:pt x="65" y="129"/>
                  </a:lnTo>
                  <a:lnTo>
                    <a:pt x="51" y="129"/>
                  </a:lnTo>
                  <a:lnTo>
                    <a:pt x="39" y="125"/>
                  </a:lnTo>
                  <a:lnTo>
                    <a:pt x="29" y="119"/>
                  </a:lnTo>
                  <a:lnTo>
                    <a:pt x="20" y="111"/>
                  </a:lnTo>
                  <a:lnTo>
                    <a:pt x="12" y="101"/>
                  </a:lnTo>
                  <a:lnTo>
                    <a:pt x="6" y="91"/>
                  </a:lnTo>
                  <a:lnTo>
                    <a:pt x="2" y="77"/>
                  </a:lnTo>
                  <a:lnTo>
                    <a:pt x="0" y="65"/>
                  </a:lnTo>
                  <a:lnTo>
                    <a:pt x="0" y="65"/>
                  </a:lnTo>
                  <a:lnTo>
                    <a:pt x="2" y="51"/>
                  </a:lnTo>
                  <a:lnTo>
                    <a:pt x="6" y="39"/>
                  </a:lnTo>
                  <a:lnTo>
                    <a:pt x="12" y="28"/>
                  </a:lnTo>
                  <a:lnTo>
                    <a:pt x="20" y="18"/>
                  </a:lnTo>
                  <a:lnTo>
                    <a:pt x="29" y="10"/>
                  </a:lnTo>
                  <a:lnTo>
                    <a:pt x="39" y="4"/>
                  </a:lnTo>
                  <a:lnTo>
                    <a:pt x="51"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9" name="Freeform 1309">
              <a:extLst>
                <a:ext uri="{FF2B5EF4-FFF2-40B4-BE49-F238E27FC236}">
                  <a16:creationId xmlns:a16="http://schemas.microsoft.com/office/drawing/2014/main" id="{B459852F-BC98-4B73-B805-76C95EA77AC0}"/>
                </a:ext>
              </a:extLst>
            </p:cNvPr>
            <p:cNvSpPr>
              <a:spLocks/>
            </p:cNvSpPr>
            <p:nvPr/>
          </p:nvSpPr>
          <p:spPr bwMode="auto">
            <a:xfrm>
              <a:off x="3930" y="163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0" name="Freeform 1310">
              <a:extLst>
                <a:ext uri="{FF2B5EF4-FFF2-40B4-BE49-F238E27FC236}">
                  <a16:creationId xmlns:a16="http://schemas.microsoft.com/office/drawing/2014/main" id="{2C0E5CE8-BC66-4927-8717-3BDC5490E121}"/>
                </a:ext>
              </a:extLst>
            </p:cNvPr>
            <p:cNvSpPr>
              <a:spLocks/>
            </p:cNvSpPr>
            <p:nvPr/>
          </p:nvSpPr>
          <p:spPr bwMode="auto">
            <a:xfrm>
              <a:off x="3930" y="163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1" name="Freeform 1311">
              <a:extLst>
                <a:ext uri="{FF2B5EF4-FFF2-40B4-BE49-F238E27FC236}">
                  <a16:creationId xmlns:a16="http://schemas.microsoft.com/office/drawing/2014/main" id="{185CB9D8-920B-4550-A593-19C10AFAA4DE}"/>
                </a:ext>
              </a:extLst>
            </p:cNvPr>
            <p:cNvSpPr>
              <a:spLocks/>
            </p:cNvSpPr>
            <p:nvPr/>
          </p:nvSpPr>
          <p:spPr bwMode="auto">
            <a:xfrm>
              <a:off x="4084" y="163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4"/>
                  </a:lnTo>
                  <a:lnTo>
                    <a:pt x="78" y="128"/>
                  </a:lnTo>
                  <a:lnTo>
                    <a:pt x="64" y="130"/>
                  </a:lnTo>
                  <a:lnTo>
                    <a:pt x="64" y="130"/>
                  </a:lnTo>
                  <a:lnTo>
                    <a:pt x="52" y="128"/>
                  </a:lnTo>
                  <a:lnTo>
                    <a:pt x="40" y="124"/>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2" name="Freeform 1312">
              <a:extLst>
                <a:ext uri="{FF2B5EF4-FFF2-40B4-BE49-F238E27FC236}">
                  <a16:creationId xmlns:a16="http://schemas.microsoft.com/office/drawing/2014/main" id="{D957B799-1FA9-48DD-935B-396AB43C00EA}"/>
                </a:ext>
              </a:extLst>
            </p:cNvPr>
            <p:cNvSpPr>
              <a:spLocks/>
            </p:cNvSpPr>
            <p:nvPr/>
          </p:nvSpPr>
          <p:spPr bwMode="auto">
            <a:xfrm>
              <a:off x="4084" y="163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4"/>
                  </a:lnTo>
                  <a:lnTo>
                    <a:pt x="78" y="128"/>
                  </a:lnTo>
                  <a:lnTo>
                    <a:pt x="64" y="130"/>
                  </a:lnTo>
                  <a:lnTo>
                    <a:pt x="64" y="130"/>
                  </a:lnTo>
                  <a:lnTo>
                    <a:pt x="52" y="128"/>
                  </a:lnTo>
                  <a:lnTo>
                    <a:pt x="40" y="124"/>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3" name="Freeform 1313">
              <a:extLst>
                <a:ext uri="{FF2B5EF4-FFF2-40B4-BE49-F238E27FC236}">
                  <a16:creationId xmlns:a16="http://schemas.microsoft.com/office/drawing/2014/main" id="{78617AD3-5E4A-4C92-BFEE-16C6FAC78C35}"/>
                </a:ext>
              </a:extLst>
            </p:cNvPr>
            <p:cNvSpPr>
              <a:spLocks/>
            </p:cNvSpPr>
            <p:nvPr/>
          </p:nvSpPr>
          <p:spPr bwMode="auto">
            <a:xfrm>
              <a:off x="3930" y="147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4" name="Freeform 1314">
              <a:extLst>
                <a:ext uri="{FF2B5EF4-FFF2-40B4-BE49-F238E27FC236}">
                  <a16:creationId xmlns:a16="http://schemas.microsoft.com/office/drawing/2014/main" id="{3AA415CC-4C81-4776-88D6-2F5BD27BA80C}"/>
                </a:ext>
              </a:extLst>
            </p:cNvPr>
            <p:cNvSpPr>
              <a:spLocks/>
            </p:cNvSpPr>
            <p:nvPr/>
          </p:nvSpPr>
          <p:spPr bwMode="auto">
            <a:xfrm>
              <a:off x="3930" y="147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95" name="Group 1145">
            <a:extLst>
              <a:ext uri="{FF2B5EF4-FFF2-40B4-BE49-F238E27FC236}">
                <a16:creationId xmlns:a16="http://schemas.microsoft.com/office/drawing/2014/main" id="{9711216B-BAF6-4B99-AB3B-E02BDF088E84}"/>
              </a:ext>
            </a:extLst>
          </p:cNvPr>
          <p:cNvGrpSpPr>
            <a:grpSpLocks noChangeAspect="1"/>
          </p:cNvGrpSpPr>
          <p:nvPr userDrawn="1"/>
        </p:nvGrpSpPr>
        <p:grpSpPr bwMode="auto">
          <a:xfrm>
            <a:off x="4387248" y="4140138"/>
            <a:ext cx="552787" cy="693837"/>
            <a:chOff x="3653" y="2664"/>
            <a:chExt cx="1211" cy="1520"/>
          </a:xfrm>
          <a:solidFill>
            <a:schemeClr val="accent1"/>
          </a:solidFill>
        </p:grpSpPr>
        <p:sp>
          <p:nvSpPr>
            <p:cNvPr id="296" name="Freeform 1146">
              <a:extLst>
                <a:ext uri="{FF2B5EF4-FFF2-40B4-BE49-F238E27FC236}">
                  <a16:creationId xmlns:a16="http://schemas.microsoft.com/office/drawing/2014/main" id="{D488C5FC-0D7C-4D07-95C9-5060DCE4D272}"/>
                </a:ext>
              </a:extLst>
            </p:cNvPr>
            <p:cNvSpPr>
              <a:spLocks/>
            </p:cNvSpPr>
            <p:nvPr/>
          </p:nvSpPr>
          <p:spPr bwMode="auto">
            <a:xfrm>
              <a:off x="3961" y="4056"/>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7" name="Freeform 1147">
              <a:extLst>
                <a:ext uri="{FF2B5EF4-FFF2-40B4-BE49-F238E27FC236}">
                  <a16:creationId xmlns:a16="http://schemas.microsoft.com/office/drawing/2014/main" id="{93E84F0F-9911-42AB-A074-2A5BBDBC8BF7}"/>
                </a:ext>
              </a:extLst>
            </p:cNvPr>
            <p:cNvSpPr>
              <a:spLocks/>
            </p:cNvSpPr>
            <p:nvPr/>
          </p:nvSpPr>
          <p:spPr bwMode="auto">
            <a:xfrm>
              <a:off x="3961" y="4056"/>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8" name="Freeform 1148">
              <a:extLst>
                <a:ext uri="{FF2B5EF4-FFF2-40B4-BE49-F238E27FC236}">
                  <a16:creationId xmlns:a16="http://schemas.microsoft.com/office/drawing/2014/main" id="{D819BE06-7D12-451A-A41C-32C29B098B34}"/>
                </a:ext>
              </a:extLst>
            </p:cNvPr>
            <p:cNvSpPr>
              <a:spLocks/>
            </p:cNvSpPr>
            <p:nvPr/>
          </p:nvSpPr>
          <p:spPr bwMode="auto">
            <a:xfrm>
              <a:off x="4115" y="4056"/>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2 w 130"/>
                <a:gd name="T53" fmla="*/ 78 h 128"/>
                <a:gd name="T54" fmla="*/ 0 w 130"/>
                <a:gd name="T55" fmla="*/ 64 h 128"/>
                <a:gd name="T56" fmla="*/ 0 w 130"/>
                <a:gd name="T57" fmla="*/ 64 h 128"/>
                <a:gd name="T58" fmla="*/ 2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9" name="Freeform 1149">
              <a:extLst>
                <a:ext uri="{FF2B5EF4-FFF2-40B4-BE49-F238E27FC236}">
                  <a16:creationId xmlns:a16="http://schemas.microsoft.com/office/drawing/2014/main" id="{DC5780F6-2936-4E39-80BE-61F6C7C95BA9}"/>
                </a:ext>
              </a:extLst>
            </p:cNvPr>
            <p:cNvSpPr>
              <a:spLocks/>
            </p:cNvSpPr>
            <p:nvPr/>
          </p:nvSpPr>
          <p:spPr bwMode="auto">
            <a:xfrm>
              <a:off x="4115" y="4056"/>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2 w 130"/>
                <a:gd name="T53" fmla="*/ 78 h 128"/>
                <a:gd name="T54" fmla="*/ 0 w 130"/>
                <a:gd name="T55" fmla="*/ 64 h 128"/>
                <a:gd name="T56" fmla="*/ 0 w 130"/>
                <a:gd name="T57" fmla="*/ 64 h 128"/>
                <a:gd name="T58" fmla="*/ 2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0" name="Freeform 1150">
              <a:extLst>
                <a:ext uri="{FF2B5EF4-FFF2-40B4-BE49-F238E27FC236}">
                  <a16:creationId xmlns:a16="http://schemas.microsoft.com/office/drawing/2014/main" id="{2644B87F-ECE0-42AE-BAB0-0ED04752351F}"/>
                </a:ext>
              </a:extLst>
            </p:cNvPr>
            <p:cNvSpPr>
              <a:spLocks/>
            </p:cNvSpPr>
            <p:nvPr/>
          </p:nvSpPr>
          <p:spPr bwMode="auto">
            <a:xfrm>
              <a:off x="4268" y="4056"/>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18" y="28"/>
                  </a:lnTo>
                  <a:lnTo>
                    <a:pt x="124" y="38"/>
                  </a:lnTo>
                  <a:lnTo>
                    <a:pt x="128" y="50"/>
                  </a:lnTo>
                  <a:lnTo>
                    <a:pt x="130" y="64"/>
                  </a:lnTo>
                  <a:lnTo>
                    <a:pt x="130" y="64"/>
                  </a:lnTo>
                  <a:lnTo>
                    <a:pt x="128" y="78"/>
                  </a:lnTo>
                  <a:lnTo>
                    <a:pt x="124" y="90"/>
                  </a:lnTo>
                  <a:lnTo>
                    <a:pt x="118"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1" name="Freeform 1151">
              <a:extLst>
                <a:ext uri="{FF2B5EF4-FFF2-40B4-BE49-F238E27FC236}">
                  <a16:creationId xmlns:a16="http://schemas.microsoft.com/office/drawing/2014/main" id="{DE6662E6-D10B-4456-BC0A-F66F2D764693}"/>
                </a:ext>
              </a:extLst>
            </p:cNvPr>
            <p:cNvSpPr>
              <a:spLocks/>
            </p:cNvSpPr>
            <p:nvPr/>
          </p:nvSpPr>
          <p:spPr bwMode="auto">
            <a:xfrm>
              <a:off x="4268" y="4056"/>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18" y="28"/>
                  </a:lnTo>
                  <a:lnTo>
                    <a:pt x="124" y="38"/>
                  </a:lnTo>
                  <a:lnTo>
                    <a:pt x="128" y="50"/>
                  </a:lnTo>
                  <a:lnTo>
                    <a:pt x="130" y="64"/>
                  </a:lnTo>
                  <a:lnTo>
                    <a:pt x="130" y="64"/>
                  </a:lnTo>
                  <a:lnTo>
                    <a:pt x="128" y="78"/>
                  </a:lnTo>
                  <a:lnTo>
                    <a:pt x="124" y="90"/>
                  </a:lnTo>
                  <a:lnTo>
                    <a:pt x="118"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2" name="Freeform 1152">
              <a:extLst>
                <a:ext uri="{FF2B5EF4-FFF2-40B4-BE49-F238E27FC236}">
                  <a16:creationId xmlns:a16="http://schemas.microsoft.com/office/drawing/2014/main" id="{5F726E0E-27C8-4A11-A0A8-1EC7ECAEB8B6}"/>
                </a:ext>
              </a:extLst>
            </p:cNvPr>
            <p:cNvSpPr>
              <a:spLocks/>
            </p:cNvSpPr>
            <p:nvPr/>
          </p:nvSpPr>
          <p:spPr bwMode="auto">
            <a:xfrm>
              <a:off x="4424" y="4056"/>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3" name="Freeform 1153">
              <a:extLst>
                <a:ext uri="{FF2B5EF4-FFF2-40B4-BE49-F238E27FC236}">
                  <a16:creationId xmlns:a16="http://schemas.microsoft.com/office/drawing/2014/main" id="{03078A13-9EF4-45F9-A016-C426D8AD2D3B}"/>
                </a:ext>
              </a:extLst>
            </p:cNvPr>
            <p:cNvSpPr>
              <a:spLocks/>
            </p:cNvSpPr>
            <p:nvPr/>
          </p:nvSpPr>
          <p:spPr bwMode="auto">
            <a:xfrm>
              <a:off x="4424" y="4056"/>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4" name="Freeform 1154">
              <a:extLst>
                <a:ext uri="{FF2B5EF4-FFF2-40B4-BE49-F238E27FC236}">
                  <a16:creationId xmlns:a16="http://schemas.microsoft.com/office/drawing/2014/main" id="{F9405943-C4BB-473E-A6A0-637A7CF6B0C4}"/>
                </a:ext>
              </a:extLst>
            </p:cNvPr>
            <p:cNvSpPr>
              <a:spLocks/>
            </p:cNvSpPr>
            <p:nvPr/>
          </p:nvSpPr>
          <p:spPr bwMode="auto">
            <a:xfrm>
              <a:off x="4578" y="4056"/>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5" name="Freeform 1155">
              <a:extLst>
                <a:ext uri="{FF2B5EF4-FFF2-40B4-BE49-F238E27FC236}">
                  <a16:creationId xmlns:a16="http://schemas.microsoft.com/office/drawing/2014/main" id="{D53A7A1C-F8E9-4809-860F-6587BF37729C}"/>
                </a:ext>
              </a:extLst>
            </p:cNvPr>
            <p:cNvSpPr>
              <a:spLocks/>
            </p:cNvSpPr>
            <p:nvPr/>
          </p:nvSpPr>
          <p:spPr bwMode="auto">
            <a:xfrm>
              <a:off x="4578" y="4056"/>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6" name="Freeform 1156">
              <a:extLst>
                <a:ext uri="{FF2B5EF4-FFF2-40B4-BE49-F238E27FC236}">
                  <a16:creationId xmlns:a16="http://schemas.microsoft.com/office/drawing/2014/main" id="{2F1CD60F-04D3-42E5-8248-A30A11C398B8}"/>
                </a:ext>
              </a:extLst>
            </p:cNvPr>
            <p:cNvSpPr>
              <a:spLocks/>
            </p:cNvSpPr>
            <p:nvPr/>
          </p:nvSpPr>
          <p:spPr bwMode="auto">
            <a:xfrm>
              <a:off x="4268" y="390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28"/>
                  </a:lnTo>
                  <a:lnTo>
                    <a:pt x="66" y="130"/>
                  </a:lnTo>
                  <a:lnTo>
                    <a:pt x="66"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7" name="Freeform 1157">
              <a:extLst>
                <a:ext uri="{FF2B5EF4-FFF2-40B4-BE49-F238E27FC236}">
                  <a16:creationId xmlns:a16="http://schemas.microsoft.com/office/drawing/2014/main" id="{4F2A9665-2855-4F94-B2F5-646584094594}"/>
                </a:ext>
              </a:extLst>
            </p:cNvPr>
            <p:cNvSpPr>
              <a:spLocks/>
            </p:cNvSpPr>
            <p:nvPr/>
          </p:nvSpPr>
          <p:spPr bwMode="auto">
            <a:xfrm>
              <a:off x="4268" y="390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28"/>
                  </a:lnTo>
                  <a:lnTo>
                    <a:pt x="66" y="130"/>
                  </a:lnTo>
                  <a:lnTo>
                    <a:pt x="66"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8" name="Freeform 1158">
              <a:extLst>
                <a:ext uri="{FF2B5EF4-FFF2-40B4-BE49-F238E27FC236}">
                  <a16:creationId xmlns:a16="http://schemas.microsoft.com/office/drawing/2014/main" id="{FB69598D-06E8-4262-906D-C0C308FB7161}"/>
                </a:ext>
              </a:extLst>
            </p:cNvPr>
            <p:cNvSpPr>
              <a:spLocks/>
            </p:cNvSpPr>
            <p:nvPr/>
          </p:nvSpPr>
          <p:spPr bwMode="auto">
            <a:xfrm>
              <a:off x="3805" y="3592"/>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28 w 130"/>
                <a:gd name="T17" fmla="*/ 52 h 130"/>
                <a:gd name="T18" fmla="*/ 130 w 130"/>
                <a:gd name="T19" fmla="*/ 64 h 130"/>
                <a:gd name="T20" fmla="*/ 130 w 130"/>
                <a:gd name="T21" fmla="*/ 64 h 130"/>
                <a:gd name="T22" fmla="*/ 128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28" y="52"/>
                  </a:lnTo>
                  <a:lnTo>
                    <a:pt x="130" y="64"/>
                  </a:lnTo>
                  <a:lnTo>
                    <a:pt x="130" y="64"/>
                  </a:lnTo>
                  <a:lnTo>
                    <a:pt x="128"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9" name="Freeform 1159">
              <a:extLst>
                <a:ext uri="{FF2B5EF4-FFF2-40B4-BE49-F238E27FC236}">
                  <a16:creationId xmlns:a16="http://schemas.microsoft.com/office/drawing/2014/main" id="{52D980F5-04C9-4E44-96CD-82B96C5BF51C}"/>
                </a:ext>
              </a:extLst>
            </p:cNvPr>
            <p:cNvSpPr>
              <a:spLocks/>
            </p:cNvSpPr>
            <p:nvPr/>
          </p:nvSpPr>
          <p:spPr bwMode="auto">
            <a:xfrm>
              <a:off x="3805" y="3592"/>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28 w 130"/>
                <a:gd name="T17" fmla="*/ 52 h 130"/>
                <a:gd name="T18" fmla="*/ 130 w 130"/>
                <a:gd name="T19" fmla="*/ 64 h 130"/>
                <a:gd name="T20" fmla="*/ 130 w 130"/>
                <a:gd name="T21" fmla="*/ 64 h 130"/>
                <a:gd name="T22" fmla="*/ 128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28" y="52"/>
                  </a:lnTo>
                  <a:lnTo>
                    <a:pt x="130" y="64"/>
                  </a:lnTo>
                  <a:lnTo>
                    <a:pt x="130" y="64"/>
                  </a:lnTo>
                  <a:lnTo>
                    <a:pt x="128"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0" name="Freeform 1160">
              <a:extLst>
                <a:ext uri="{FF2B5EF4-FFF2-40B4-BE49-F238E27FC236}">
                  <a16:creationId xmlns:a16="http://schemas.microsoft.com/office/drawing/2014/main" id="{EBE1A088-FC6D-4DBE-8EBD-04C2DCF038D0}"/>
                </a:ext>
              </a:extLst>
            </p:cNvPr>
            <p:cNvSpPr>
              <a:spLocks/>
            </p:cNvSpPr>
            <p:nvPr/>
          </p:nvSpPr>
          <p:spPr bwMode="auto">
            <a:xfrm>
              <a:off x="3961" y="3746"/>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8" y="128"/>
                  </a:lnTo>
                  <a:lnTo>
                    <a:pt x="64" y="130"/>
                  </a:lnTo>
                  <a:lnTo>
                    <a:pt x="64"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1" name="Freeform 1161">
              <a:extLst>
                <a:ext uri="{FF2B5EF4-FFF2-40B4-BE49-F238E27FC236}">
                  <a16:creationId xmlns:a16="http://schemas.microsoft.com/office/drawing/2014/main" id="{EDCE9164-2619-46EB-8963-B4CB23285442}"/>
                </a:ext>
              </a:extLst>
            </p:cNvPr>
            <p:cNvSpPr>
              <a:spLocks/>
            </p:cNvSpPr>
            <p:nvPr/>
          </p:nvSpPr>
          <p:spPr bwMode="auto">
            <a:xfrm>
              <a:off x="3961" y="3746"/>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8" y="128"/>
                  </a:lnTo>
                  <a:lnTo>
                    <a:pt x="64" y="130"/>
                  </a:lnTo>
                  <a:lnTo>
                    <a:pt x="64"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2" name="Freeform 1162">
              <a:extLst>
                <a:ext uri="{FF2B5EF4-FFF2-40B4-BE49-F238E27FC236}">
                  <a16:creationId xmlns:a16="http://schemas.microsoft.com/office/drawing/2014/main" id="{11B43EA5-D14E-42D2-9B27-52E769FBAE5B}"/>
                </a:ext>
              </a:extLst>
            </p:cNvPr>
            <p:cNvSpPr>
              <a:spLocks/>
            </p:cNvSpPr>
            <p:nvPr/>
          </p:nvSpPr>
          <p:spPr bwMode="auto">
            <a:xfrm>
              <a:off x="4115" y="374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3" name="Freeform 1163">
              <a:extLst>
                <a:ext uri="{FF2B5EF4-FFF2-40B4-BE49-F238E27FC236}">
                  <a16:creationId xmlns:a16="http://schemas.microsoft.com/office/drawing/2014/main" id="{3E5EE6B3-7DED-4A80-83E5-AEFBA4C6CA80}"/>
                </a:ext>
              </a:extLst>
            </p:cNvPr>
            <p:cNvSpPr>
              <a:spLocks/>
            </p:cNvSpPr>
            <p:nvPr/>
          </p:nvSpPr>
          <p:spPr bwMode="auto">
            <a:xfrm>
              <a:off x="4115" y="374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4" name="Freeform 1164">
              <a:extLst>
                <a:ext uri="{FF2B5EF4-FFF2-40B4-BE49-F238E27FC236}">
                  <a16:creationId xmlns:a16="http://schemas.microsoft.com/office/drawing/2014/main" id="{D6EB1F31-4DAD-45B0-8753-04CF54D6622E}"/>
                </a:ext>
              </a:extLst>
            </p:cNvPr>
            <p:cNvSpPr>
              <a:spLocks/>
            </p:cNvSpPr>
            <p:nvPr/>
          </p:nvSpPr>
          <p:spPr bwMode="auto">
            <a:xfrm>
              <a:off x="4268" y="374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28"/>
                  </a:lnTo>
                  <a:lnTo>
                    <a:pt x="124" y="40"/>
                  </a:lnTo>
                  <a:lnTo>
                    <a:pt x="128" y="52"/>
                  </a:lnTo>
                  <a:lnTo>
                    <a:pt x="130" y="64"/>
                  </a:lnTo>
                  <a:lnTo>
                    <a:pt x="130" y="64"/>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5" name="Freeform 1165">
              <a:extLst>
                <a:ext uri="{FF2B5EF4-FFF2-40B4-BE49-F238E27FC236}">
                  <a16:creationId xmlns:a16="http://schemas.microsoft.com/office/drawing/2014/main" id="{B04D0048-9643-4D4C-91F3-B1440F1D7ECA}"/>
                </a:ext>
              </a:extLst>
            </p:cNvPr>
            <p:cNvSpPr>
              <a:spLocks/>
            </p:cNvSpPr>
            <p:nvPr/>
          </p:nvSpPr>
          <p:spPr bwMode="auto">
            <a:xfrm>
              <a:off x="4268" y="374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28"/>
                  </a:lnTo>
                  <a:lnTo>
                    <a:pt x="124" y="40"/>
                  </a:lnTo>
                  <a:lnTo>
                    <a:pt x="128" y="52"/>
                  </a:lnTo>
                  <a:lnTo>
                    <a:pt x="130" y="64"/>
                  </a:lnTo>
                  <a:lnTo>
                    <a:pt x="130" y="64"/>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6" name="Freeform 1166">
              <a:extLst>
                <a:ext uri="{FF2B5EF4-FFF2-40B4-BE49-F238E27FC236}">
                  <a16:creationId xmlns:a16="http://schemas.microsoft.com/office/drawing/2014/main" id="{5FCF7165-7396-4AA9-B7F7-B49691C9EF0E}"/>
                </a:ext>
              </a:extLst>
            </p:cNvPr>
            <p:cNvSpPr>
              <a:spLocks/>
            </p:cNvSpPr>
            <p:nvPr/>
          </p:nvSpPr>
          <p:spPr bwMode="auto">
            <a:xfrm>
              <a:off x="4424" y="3746"/>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7" name="Freeform 1167">
              <a:extLst>
                <a:ext uri="{FF2B5EF4-FFF2-40B4-BE49-F238E27FC236}">
                  <a16:creationId xmlns:a16="http://schemas.microsoft.com/office/drawing/2014/main" id="{1DB4BE31-1769-4161-AB37-0A66C010EA75}"/>
                </a:ext>
              </a:extLst>
            </p:cNvPr>
            <p:cNvSpPr>
              <a:spLocks/>
            </p:cNvSpPr>
            <p:nvPr/>
          </p:nvSpPr>
          <p:spPr bwMode="auto">
            <a:xfrm>
              <a:off x="4424" y="3746"/>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8" name="Freeform 1168">
              <a:extLst>
                <a:ext uri="{FF2B5EF4-FFF2-40B4-BE49-F238E27FC236}">
                  <a16:creationId xmlns:a16="http://schemas.microsoft.com/office/drawing/2014/main" id="{79BB23ED-FCE5-4739-B636-07F73BAE6C21}"/>
                </a:ext>
              </a:extLst>
            </p:cNvPr>
            <p:cNvSpPr>
              <a:spLocks/>
            </p:cNvSpPr>
            <p:nvPr/>
          </p:nvSpPr>
          <p:spPr bwMode="auto">
            <a:xfrm>
              <a:off x="4578" y="374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9" name="Freeform 1169">
              <a:extLst>
                <a:ext uri="{FF2B5EF4-FFF2-40B4-BE49-F238E27FC236}">
                  <a16:creationId xmlns:a16="http://schemas.microsoft.com/office/drawing/2014/main" id="{C064BA03-6C52-4A7D-BAE1-146171E7FB5A}"/>
                </a:ext>
              </a:extLst>
            </p:cNvPr>
            <p:cNvSpPr>
              <a:spLocks/>
            </p:cNvSpPr>
            <p:nvPr/>
          </p:nvSpPr>
          <p:spPr bwMode="auto">
            <a:xfrm>
              <a:off x="4578" y="374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0" name="Freeform 1170">
              <a:extLst>
                <a:ext uri="{FF2B5EF4-FFF2-40B4-BE49-F238E27FC236}">
                  <a16:creationId xmlns:a16="http://schemas.microsoft.com/office/drawing/2014/main" id="{D601939A-4B93-40DE-9B34-2861E2D54D58}"/>
                </a:ext>
              </a:extLst>
            </p:cNvPr>
            <p:cNvSpPr>
              <a:spLocks/>
            </p:cNvSpPr>
            <p:nvPr/>
          </p:nvSpPr>
          <p:spPr bwMode="auto">
            <a:xfrm>
              <a:off x="4734" y="3592"/>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20 w 130"/>
                <a:gd name="T13" fmla="*/ 28 h 128"/>
                <a:gd name="T14" fmla="*/ 126 w 130"/>
                <a:gd name="T15" fmla="*/ 40 h 128"/>
                <a:gd name="T16" fmla="*/ 130 w 130"/>
                <a:gd name="T17" fmla="*/ 52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1" name="Freeform 1171">
              <a:extLst>
                <a:ext uri="{FF2B5EF4-FFF2-40B4-BE49-F238E27FC236}">
                  <a16:creationId xmlns:a16="http://schemas.microsoft.com/office/drawing/2014/main" id="{DDB55A36-E38D-4EF1-8FC0-3AB9687BB088}"/>
                </a:ext>
              </a:extLst>
            </p:cNvPr>
            <p:cNvSpPr>
              <a:spLocks/>
            </p:cNvSpPr>
            <p:nvPr/>
          </p:nvSpPr>
          <p:spPr bwMode="auto">
            <a:xfrm>
              <a:off x="4734" y="3592"/>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20 w 130"/>
                <a:gd name="T13" fmla="*/ 28 h 128"/>
                <a:gd name="T14" fmla="*/ 126 w 130"/>
                <a:gd name="T15" fmla="*/ 40 h 128"/>
                <a:gd name="T16" fmla="*/ 130 w 130"/>
                <a:gd name="T17" fmla="*/ 52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2" name="Freeform 1172">
              <a:extLst>
                <a:ext uri="{FF2B5EF4-FFF2-40B4-BE49-F238E27FC236}">
                  <a16:creationId xmlns:a16="http://schemas.microsoft.com/office/drawing/2014/main" id="{E369CA04-F7D2-4CAE-AF1B-9AA987D5EA0C}"/>
                </a:ext>
              </a:extLst>
            </p:cNvPr>
            <p:cNvSpPr>
              <a:spLocks/>
            </p:cNvSpPr>
            <p:nvPr/>
          </p:nvSpPr>
          <p:spPr bwMode="auto">
            <a:xfrm>
              <a:off x="3653" y="3436"/>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2 w 128"/>
                <a:gd name="T41" fmla="*/ 130 h 130"/>
                <a:gd name="T42" fmla="*/ 40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3" name="Freeform 1173">
              <a:extLst>
                <a:ext uri="{FF2B5EF4-FFF2-40B4-BE49-F238E27FC236}">
                  <a16:creationId xmlns:a16="http://schemas.microsoft.com/office/drawing/2014/main" id="{BB6B43BD-1C15-4B46-A921-B2451E13F515}"/>
                </a:ext>
              </a:extLst>
            </p:cNvPr>
            <p:cNvSpPr>
              <a:spLocks/>
            </p:cNvSpPr>
            <p:nvPr/>
          </p:nvSpPr>
          <p:spPr bwMode="auto">
            <a:xfrm>
              <a:off x="3653" y="3436"/>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2 w 128"/>
                <a:gd name="T41" fmla="*/ 130 h 130"/>
                <a:gd name="T42" fmla="*/ 40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4" name="Freeform 1174">
              <a:extLst>
                <a:ext uri="{FF2B5EF4-FFF2-40B4-BE49-F238E27FC236}">
                  <a16:creationId xmlns:a16="http://schemas.microsoft.com/office/drawing/2014/main" id="{2BC987A9-293A-4A53-B6B7-39849704D151}"/>
                </a:ext>
              </a:extLst>
            </p:cNvPr>
            <p:cNvSpPr>
              <a:spLocks/>
            </p:cNvSpPr>
            <p:nvPr/>
          </p:nvSpPr>
          <p:spPr bwMode="auto">
            <a:xfrm>
              <a:off x="4115" y="343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5" name="Freeform 1175">
              <a:extLst>
                <a:ext uri="{FF2B5EF4-FFF2-40B4-BE49-F238E27FC236}">
                  <a16:creationId xmlns:a16="http://schemas.microsoft.com/office/drawing/2014/main" id="{F859F87A-E460-4A05-969F-F57D0EE048B5}"/>
                </a:ext>
              </a:extLst>
            </p:cNvPr>
            <p:cNvSpPr>
              <a:spLocks/>
            </p:cNvSpPr>
            <p:nvPr/>
          </p:nvSpPr>
          <p:spPr bwMode="auto">
            <a:xfrm>
              <a:off x="4115" y="343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6" name="Freeform 1176">
              <a:extLst>
                <a:ext uri="{FF2B5EF4-FFF2-40B4-BE49-F238E27FC236}">
                  <a16:creationId xmlns:a16="http://schemas.microsoft.com/office/drawing/2014/main" id="{1B203C5C-0BD3-4182-8D35-2C1FD7E22957}"/>
                </a:ext>
              </a:extLst>
            </p:cNvPr>
            <p:cNvSpPr>
              <a:spLocks/>
            </p:cNvSpPr>
            <p:nvPr/>
          </p:nvSpPr>
          <p:spPr bwMode="auto">
            <a:xfrm>
              <a:off x="4268" y="343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7" name="Freeform 1177">
              <a:extLst>
                <a:ext uri="{FF2B5EF4-FFF2-40B4-BE49-F238E27FC236}">
                  <a16:creationId xmlns:a16="http://schemas.microsoft.com/office/drawing/2014/main" id="{BFF1A4C5-5417-488C-AA13-4CB93FD69A89}"/>
                </a:ext>
              </a:extLst>
            </p:cNvPr>
            <p:cNvSpPr>
              <a:spLocks/>
            </p:cNvSpPr>
            <p:nvPr/>
          </p:nvSpPr>
          <p:spPr bwMode="auto">
            <a:xfrm>
              <a:off x="4268" y="343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8" name="Freeform 1178">
              <a:extLst>
                <a:ext uri="{FF2B5EF4-FFF2-40B4-BE49-F238E27FC236}">
                  <a16:creationId xmlns:a16="http://schemas.microsoft.com/office/drawing/2014/main" id="{F993F277-B605-4B8F-9510-D9E1983EEEE4}"/>
                </a:ext>
              </a:extLst>
            </p:cNvPr>
            <p:cNvSpPr>
              <a:spLocks/>
            </p:cNvSpPr>
            <p:nvPr/>
          </p:nvSpPr>
          <p:spPr bwMode="auto">
            <a:xfrm>
              <a:off x="4424" y="3436"/>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6 w 128"/>
                <a:gd name="T35" fmla="*/ 130 h 130"/>
                <a:gd name="T36" fmla="*/ 64 w 128"/>
                <a:gd name="T37" fmla="*/ 130 h 130"/>
                <a:gd name="T38" fmla="*/ 64 w 128"/>
                <a:gd name="T39" fmla="*/ 130 h 130"/>
                <a:gd name="T40" fmla="*/ 50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6"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9" name="Freeform 1179">
              <a:extLst>
                <a:ext uri="{FF2B5EF4-FFF2-40B4-BE49-F238E27FC236}">
                  <a16:creationId xmlns:a16="http://schemas.microsoft.com/office/drawing/2014/main" id="{75B6F487-FD96-4BA3-90BB-DAA731D955DA}"/>
                </a:ext>
              </a:extLst>
            </p:cNvPr>
            <p:cNvSpPr>
              <a:spLocks/>
            </p:cNvSpPr>
            <p:nvPr/>
          </p:nvSpPr>
          <p:spPr bwMode="auto">
            <a:xfrm>
              <a:off x="4424" y="3436"/>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6 w 128"/>
                <a:gd name="T35" fmla="*/ 130 h 130"/>
                <a:gd name="T36" fmla="*/ 64 w 128"/>
                <a:gd name="T37" fmla="*/ 130 h 130"/>
                <a:gd name="T38" fmla="*/ 64 w 128"/>
                <a:gd name="T39" fmla="*/ 130 h 130"/>
                <a:gd name="T40" fmla="*/ 50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6"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0" name="Freeform 1180">
              <a:extLst>
                <a:ext uri="{FF2B5EF4-FFF2-40B4-BE49-F238E27FC236}">
                  <a16:creationId xmlns:a16="http://schemas.microsoft.com/office/drawing/2014/main" id="{3ED4A2DA-0551-4E57-A999-C27AA50F7680}"/>
                </a:ext>
              </a:extLst>
            </p:cNvPr>
            <p:cNvSpPr>
              <a:spLocks/>
            </p:cNvSpPr>
            <p:nvPr/>
          </p:nvSpPr>
          <p:spPr bwMode="auto">
            <a:xfrm>
              <a:off x="3653" y="3282"/>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1" name="Freeform 1181">
              <a:extLst>
                <a:ext uri="{FF2B5EF4-FFF2-40B4-BE49-F238E27FC236}">
                  <a16:creationId xmlns:a16="http://schemas.microsoft.com/office/drawing/2014/main" id="{F60F91F3-F3FF-4A2A-910D-94274437796A}"/>
                </a:ext>
              </a:extLst>
            </p:cNvPr>
            <p:cNvSpPr>
              <a:spLocks/>
            </p:cNvSpPr>
            <p:nvPr/>
          </p:nvSpPr>
          <p:spPr bwMode="auto">
            <a:xfrm>
              <a:off x="3653" y="3282"/>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2" name="Freeform 1182">
              <a:extLst>
                <a:ext uri="{FF2B5EF4-FFF2-40B4-BE49-F238E27FC236}">
                  <a16:creationId xmlns:a16="http://schemas.microsoft.com/office/drawing/2014/main" id="{A7E89898-20BA-4CCD-AADF-3DEE0D1586C0}"/>
                </a:ext>
              </a:extLst>
            </p:cNvPr>
            <p:cNvSpPr>
              <a:spLocks/>
            </p:cNvSpPr>
            <p:nvPr/>
          </p:nvSpPr>
          <p:spPr bwMode="auto">
            <a:xfrm>
              <a:off x="3961" y="3282"/>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3" name="Freeform 1183">
              <a:extLst>
                <a:ext uri="{FF2B5EF4-FFF2-40B4-BE49-F238E27FC236}">
                  <a16:creationId xmlns:a16="http://schemas.microsoft.com/office/drawing/2014/main" id="{5353D6F5-2F56-4680-A55D-2F1009755C0C}"/>
                </a:ext>
              </a:extLst>
            </p:cNvPr>
            <p:cNvSpPr>
              <a:spLocks/>
            </p:cNvSpPr>
            <p:nvPr/>
          </p:nvSpPr>
          <p:spPr bwMode="auto">
            <a:xfrm>
              <a:off x="3961" y="3282"/>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4" name="Freeform 1184">
              <a:extLst>
                <a:ext uri="{FF2B5EF4-FFF2-40B4-BE49-F238E27FC236}">
                  <a16:creationId xmlns:a16="http://schemas.microsoft.com/office/drawing/2014/main" id="{D5B1C89A-1FA3-495B-85AA-97C338A21886}"/>
                </a:ext>
              </a:extLst>
            </p:cNvPr>
            <p:cNvSpPr>
              <a:spLocks/>
            </p:cNvSpPr>
            <p:nvPr/>
          </p:nvSpPr>
          <p:spPr bwMode="auto">
            <a:xfrm>
              <a:off x="4115" y="3282"/>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5" name="Freeform 1185">
              <a:extLst>
                <a:ext uri="{FF2B5EF4-FFF2-40B4-BE49-F238E27FC236}">
                  <a16:creationId xmlns:a16="http://schemas.microsoft.com/office/drawing/2014/main" id="{051318C0-CDE1-45FA-A50A-0BA6717F54EF}"/>
                </a:ext>
              </a:extLst>
            </p:cNvPr>
            <p:cNvSpPr>
              <a:spLocks/>
            </p:cNvSpPr>
            <p:nvPr/>
          </p:nvSpPr>
          <p:spPr bwMode="auto">
            <a:xfrm>
              <a:off x="4115" y="3282"/>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6" name="Freeform 1186">
              <a:extLst>
                <a:ext uri="{FF2B5EF4-FFF2-40B4-BE49-F238E27FC236}">
                  <a16:creationId xmlns:a16="http://schemas.microsoft.com/office/drawing/2014/main" id="{EED24768-0AD4-48DA-ABE5-BC86844423FA}"/>
                </a:ext>
              </a:extLst>
            </p:cNvPr>
            <p:cNvSpPr>
              <a:spLocks/>
            </p:cNvSpPr>
            <p:nvPr/>
          </p:nvSpPr>
          <p:spPr bwMode="auto">
            <a:xfrm>
              <a:off x="4268" y="3282"/>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28"/>
                  </a:lnTo>
                  <a:lnTo>
                    <a:pt x="124" y="40"/>
                  </a:lnTo>
                  <a:lnTo>
                    <a:pt x="128" y="52"/>
                  </a:lnTo>
                  <a:lnTo>
                    <a:pt x="130" y="66"/>
                  </a:lnTo>
                  <a:lnTo>
                    <a:pt x="130" y="66"/>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7" name="Freeform 1187">
              <a:extLst>
                <a:ext uri="{FF2B5EF4-FFF2-40B4-BE49-F238E27FC236}">
                  <a16:creationId xmlns:a16="http://schemas.microsoft.com/office/drawing/2014/main" id="{CF93C3D1-C9C8-497E-89DF-4ACBBAF3CDC4}"/>
                </a:ext>
              </a:extLst>
            </p:cNvPr>
            <p:cNvSpPr>
              <a:spLocks/>
            </p:cNvSpPr>
            <p:nvPr/>
          </p:nvSpPr>
          <p:spPr bwMode="auto">
            <a:xfrm>
              <a:off x="4268" y="3282"/>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28"/>
                  </a:lnTo>
                  <a:lnTo>
                    <a:pt x="124" y="40"/>
                  </a:lnTo>
                  <a:lnTo>
                    <a:pt x="128" y="52"/>
                  </a:lnTo>
                  <a:lnTo>
                    <a:pt x="130" y="66"/>
                  </a:lnTo>
                  <a:lnTo>
                    <a:pt x="130" y="66"/>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8" name="Freeform 1188">
              <a:extLst>
                <a:ext uri="{FF2B5EF4-FFF2-40B4-BE49-F238E27FC236}">
                  <a16:creationId xmlns:a16="http://schemas.microsoft.com/office/drawing/2014/main" id="{4CEF4AF9-0FB4-4B28-B370-A135EDA3F0ED}"/>
                </a:ext>
              </a:extLst>
            </p:cNvPr>
            <p:cNvSpPr>
              <a:spLocks/>
            </p:cNvSpPr>
            <p:nvPr/>
          </p:nvSpPr>
          <p:spPr bwMode="auto">
            <a:xfrm>
              <a:off x="4424" y="3282"/>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9" name="Freeform 1189">
              <a:extLst>
                <a:ext uri="{FF2B5EF4-FFF2-40B4-BE49-F238E27FC236}">
                  <a16:creationId xmlns:a16="http://schemas.microsoft.com/office/drawing/2014/main" id="{F737FC7A-FF9B-44F6-B05F-29EB3D805543}"/>
                </a:ext>
              </a:extLst>
            </p:cNvPr>
            <p:cNvSpPr>
              <a:spLocks/>
            </p:cNvSpPr>
            <p:nvPr/>
          </p:nvSpPr>
          <p:spPr bwMode="auto">
            <a:xfrm>
              <a:off x="4424" y="3282"/>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0" name="Freeform 1190">
              <a:extLst>
                <a:ext uri="{FF2B5EF4-FFF2-40B4-BE49-F238E27FC236}">
                  <a16:creationId xmlns:a16="http://schemas.microsoft.com/office/drawing/2014/main" id="{23DF93B0-4F1B-49DA-8776-F6120EC9ABB1}"/>
                </a:ext>
              </a:extLst>
            </p:cNvPr>
            <p:cNvSpPr>
              <a:spLocks/>
            </p:cNvSpPr>
            <p:nvPr/>
          </p:nvSpPr>
          <p:spPr bwMode="auto">
            <a:xfrm>
              <a:off x="4578" y="3282"/>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1" name="Freeform 1191">
              <a:extLst>
                <a:ext uri="{FF2B5EF4-FFF2-40B4-BE49-F238E27FC236}">
                  <a16:creationId xmlns:a16="http://schemas.microsoft.com/office/drawing/2014/main" id="{A3C3FCD7-8B32-40FC-8A4F-A77E4B1C2306}"/>
                </a:ext>
              </a:extLst>
            </p:cNvPr>
            <p:cNvSpPr>
              <a:spLocks/>
            </p:cNvSpPr>
            <p:nvPr/>
          </p:nvSpPr>
          <p:spPr bwMode="auto">
            <a:xfrm>
              <a:off x="4578" y="3282"/>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2" name="Freeform 1192">
              <a:extLst>
                <a:ext uri="{FF2B5EF4-FFF2-40B4-BE49-F238E27FC236}">
                  <a16:creationId xmlns:a16="http://schemas.microsoft.com/office/drawing/2014/main" id="{24C3AF31-E4C3-4C74-9165-341319DAFCAC}"/>
                </a:ext>
              </a:extLst>
            </p:cNvPr>
            <p:cNvSpPr>
              <a:spLocks/>
            </p:cNvSpPr>
            <p:nvPr/>
          </p:nvSpPr>
          <p:spPr bwMode="auto">
            <a:xfrm>
              <a:off x="3653" y="312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40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3" name="Freeform 1193">
              <a:extLst>
                <a:ext uri="{FF2B5EF4-FFF2-40B4-BE49-F238E27FC236}">
                  <a16:creationId xmlns:a16="http://schemas.microsoft.com/office/drawing/2014/main" id="{4DD73685-0251-40D5-B22A-A423B22904E0}"/>
                </a:ext>
              </a:extLst>
            </p:cNvPr>
            <p:cNvSpPr>
              <a:spLocks/>
            </p:cNvSpPr>
            <p:nvPr/>
          </p:nvSpPr>
          <p:spPr bwMode="auto">
            <a:xfrm>
              <a:off x="3653" y="312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40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4" name="Freeform 1194">
              <a:extLst>
                <a:ext uri="{FF2B5EF4-FFF2-40B4-BE49-F238E27FC236}">
                  <a16:creationId xmlns:a16="http://schemas.microsoft.com/office/drawing/2014/main" id="{6C9F8B3C-ECED-4255-98EC-87FAB2A4B6F9}"/>
                </a:ext>
              </a:extLst>
            </p:cNvPr>
            <p:cNvSpPr>
              <a:spLocks/>
            </p:cNvSpPr>
            <p:nvPr/>
          </p:nvSpPr>
          <p:spPr bwMode="auto">
            <a:xfrm>
              <a:off x="3961" y="312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5" name="Freeform 1195">
              <a:extLst>
                <a:ext uri="{FF2B5EF4-FFF2-40B4-BE49-F238E27FC236}">
                  <a16:creationId xmlns:a16="http://schemas.microsoft.com/office/drawing/2014/main" id="{4D448EBA-30DD-4941-A59A-4FFE3994F1C1}"/>
                </a:ext>
              </a:extLst>
            </p:cNvPr>
            <p:cNvSpPr>
              <a:spLocks/>
            </p:cNvSpPr>
            <p:nvPr/>
          </p:nvSpPr>
          <p:spPr bwMode="auto">
            <a:xfrm>
              <a:off x="3961" y="312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6" name="Freeform 1196">
              <a:extLst>
                <a:ext uri="{FF2B5EF4-FFF2-40B4-BE49-F238E27FC236}">
                  <a16:creationId xmlns:a16="http://schemas.microsoft.com/office/drawing/2014/main" id="{F0F488E3-FED6-4189-887F-3BEACACEBD62}"/>
                </a:ext>
              </a:extLst>
            </p:cNvPr>
            <p:cNvSpPr>
              <a:spLocks/>
            </p:cNvSpPr>
            <p:nvPr/>
          </p:nvSpPr>
          <p:spPr bwMode="auto">
            <a:xfrm>
              <a:off x="4115" y="312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7" name="Freeform 1197">
              <a:extLst>
                <a:ext uri="{FF2B5EF4-FFF2-40B4-BE49-F238E27FC236}">
                  <a16:creationId xmlns:a16="http://schemas.microsoft.com/office/drawing/2014/main" id="{2B70F54C-858E-413B-8025-8DE545D785C2}"/>
                </a:ext>
              </a:extLst>
            </p:cNvPr>
            <p:cNvSpPr>
              <a:spLocks/>
            </p:cNvSpPr>
            <p:nvPr/>
          </p:nvSpPr>
          <p:spPr bwMode="auto">
            <a:xfrm>
              <a:off x="4115" y="312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8" name="Freeform 1198">
              <a:extLst>
                <a:ext uri="{FF2B5EF4-FFF2-40B4-BE49-F238E27FC236}">
                  <a16:creationId xmlns:a16="http://schemas.microsoft.com/office/drawing/2014/main" id="{658EAA7E-B2EF-4CA6-8A57-C6BD49C3CFFD}"/>
                </a:ext>
              </a:extLst>
            </p:cNvPr>
            <p:cNvSpPr>
              <a:spLocks/>
            </p:cNvSpPr>
            <p:nvPr/>
          </p:nvSpPr>
          <p:spPr bwMode="auto">
            <a:xfrm>
              <a:off x="4268" y="3128"/>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18" y="28"/>
                  </a:lnTo>
                  <a:lnTo>
                    <a:pt x="124" y="40"/>
                  </a:lnTo>
                  <a:lnTo>
                    <a:pt x="128" y="52"/>
                  </a:lnTo>
                  <a:lnTo>
                    <a:pt x="130" y="64"/>
                  </a:lnTo>
                  <a:lnTo>
                    <a:pt x="130" y="64"/>
                  </a:lnTo>
                  <a:lnTo>
                    <a:pt x="128" y="78"/>
                  </a:lnTo>
                  <a:lnTo>
                    <a:pt x="124" y="90"/>
                  </a:lnTo>
                  <a:lnTo>
                    <a:pt x="118"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9" name="Freeform 1199">
              <a:extLst>
                <a:ext uri="{FF2B5EF4-FFF2-40B4-BE49-F238E27FC236}">
                  <a16:creationId xmlns:a16="http://schemas.microsoft.com/office/drawing/2014/main" id="{38B2BCDC-541C-474F-993F-38E447C1F198}"/>
                </a:ext>
              </a:extLst>
            </p:cNvPr>
            <p:cNvSpPr>
              <a:spLocks/>
            </p:cNvSpPr>
            <p:nvPr/>
          </p:nvSpPr>
          <p:spPr bwMode="auto">
            <a:xfrm>
              <a:off x="4268" y="3128"/>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18" y="28"/>
                  </a:lnTo>
                  <a:lnTo>
                    <a:pt x="124" y="40"/>
                  </a:lnTo>
                  <a:lnTo>
                    <a:pt x="128" y="52"/>
                  </a:lnTo>
                  <a:lnTo>
                    <a:pt x="130" y="64"/>
                  </a:lnTo>
                  <a:lnTo>
                    <a:pt x="130" y="64"/>
                  </a:lnTo>
                  <a:lnTo>
                    <a:pt x="128" y="78"/>
                  </a:lnTo>
                  <a:lnTo>
                    <a:pt x="124" y="90"/>
                  </a:lnTo>
                  <a:lnTo>
                    <a:pt x="118"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0" name="Freeform 1200">
              <a:extLst>
                <a:ext uri="{FF2B5EF4-FFF2-40B4-BE49-F238E27FC236}">
                  <a16:creationId xmlns:a16="http://schemas.microsoft.com/office/drawing/2014/main" id="{20A5E541-07FD-40D6-90B5-5447FC7F2A2A}"/>
                </a:ext>
              </a:extLst>
            </p:cNvPr>
            <p:cNvSpPr>
              <a:spLocks/>
            </p:cNvSpPr>
            <p:nvPr/>
          </p:nvSpPr>
          <p:spPr bwMode="auto">
            <a:xfrm>
              <a:off x="4424" y="3128"/>
              <a:ext cx="128" cy="130"/>
            </a:xfrm>
            <a:custGeom>
              <a:avLst/>
              <a:gdLst>
                <a:gd name="T0" fmla="*/ 64 w 128"/>
                <a:gd name="T1" fmla="*/ 0 h 130"/>
                <a:gd name="T2" fmla="*/ 64 w 128"/>
                <a:gd name="T3" fmla="*/ 0 h 130"/>
                <a:gd name="T4" fmla="*/ 76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1" name="Freeform 1201">
              <a:extLst>
                <a:ext uri="{FF2B5EF4-FFF2-40B4-BE49-F238E27FC236}">
                  <a16:creationId xmlns:a16="http://schemas.microsoft.com/office/drawing/2014/main" id="{D87BEE1B-F57A-4349-9DA9-4E8EE2278AAF}"/>
                </a:ext>
              </a:extLst>
            </p:cNvPr>
            <p:cNvSpPr>
              <a:spLocks/>
            </p:cNvSpPr>
            <p:nvPr/>
          </p:nvSpPr>
          <p:spPr bwMode="auto">
            <a:xfrm>
              <a:off x="4424" y="3128"/>
              <a:ext cx="128" cy="130"/>
            </a:xfrm>
            <a:custGeom>
              <a:avLst/>
              <a:gdLst>
                <a:gd name="T0" fmla="*/ 64 w 128"/>
                <a:gd name="T1" fmla="*/ 0 h 130"/>
                <a:gd name="T2" fmla="*/ 64 w 128"/>
                <a:gd name="T3" fmla="*/ 0 h 130"/>
                <a:gd name="T4" fmla="*/ 76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2" name="Freeform 1202">
              <a:extLst>
                <a:ext uri="{FF2B5EF4-FFF2-40B4-BE49-F238E27FC236}">
                  <a16:creationId xmlns:a16="http://schemas.microsoft.com/office/drawing/2014/main" id="{0C8796F2-9022-42F7-BEF1-08669DC9662E}"/>
                </a:ext>
              </a:extLst>
            </p:cNvPr>
            <p:cNvSpPr>
              <a:spLocks/>
            </p:cNvSpPr>
            <p:nvPr/>
          </p:nvSpPr>
          <p:spPr bwMode="auto">
            <a:xfrm>
              <a:off x="4578" y="312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3" name="Freeform 1203">
              <a:extLst>
                <a:ext uri="{FF2B5EF4-FFF2-40B4-BE49-F238E27FC236}">
                  <a16:creationId xmlns:a16="http://schemas.microsoft.com/office/drawing/2014/main" id="{D14F3F7E-C95A-4A26-BC0C-3A7BEC78B22D}"/>
                </a:ext>
              </a:extLst>
            </p:cNvPr>
            <p:cNvSpPr>
              <a:spLocks/>
            </p:cNvSpPr>
            <p:nvPr/>
          </p:nvSpPr>
          <p:spPr bwMode="auto">
            <a:xfrm>
              <a:off x="4578" y="312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4" name="Freeform 1204">
              <a:extLst>
                <a:ext uri="{FF2B5EF4-FFF2-40B4-BE49-F238E27FC236}">
                  <a16:creationId xmlns:a16="http://schemas.microsoft.com/office/drawing/2014/main" id="{7ECB3E3F-696C-43A3-B529-06A3911A0CE6}"/>
                </a:ext>
              </a:extLst>
            </p:cNvPr>
            <p:cNvSpPr>
              <a:spLocks/>
            </p:cNvSpPr>
            <p:nvPr/>
          </p:nvSpPr>
          <p:spPr bwMode="auto">
            <a:xfrm>
              <a:off x="3653" y="297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5" name="Freeform 1205">
              <a:extLst>
                <a:ext uri="{FF2B5EF4-FFF2-40B4-BE49-F238E27FC236}">
                  <a16:creationId xmlns:a16="http://schemas.microsoft.com/office/drawing/2014/main" id="{AA0E5B00-98D3-4E8F-930D-8ED1EA77698E}"/>
                </a:ext>
              </a:extLst>
            </p:cNvPr>
            <p:cNvSpPr>
              <a:spLocks/>
            </p:cNvSpPr>
            <p:nvPr/>
          </p:nvSpPr>
          <p:spPr bwMode="auto">
            <a:xfrm>
              <a:off x="3653" y="297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6" name="Freeform 1206">
              <a:extLst>
                <a:ext uri="{FF2B5EF4-FFF2-40B4-BE49-F238E27FC236}">
                  <a16:creationId xmlns:a16="http://schemas.microsoft.com/office/drawing/2014/main" id="{00F9DA7D-64AC-4E75-B4FC-4C405587E4B7}"/>
                </a:ext>
              </a:extLst>
            </p:cNvPr>
            <p:cNvSpPr>
              <a:spLocks/>
            </p:cNvSpPr>
            <p:nvPr/>
          </p:nvSpPr>
          <p:spPr bwMode="auto">
            <a:xfrm>
              <a:off x="3961" y="297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0"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7" name="Freeform 1207">
              <a:extLst>
                <a:ext uri="{FF2B5EF4-FFF2-40B4-BE49-F238E27FC236}">
                  <a16:creationId xmlns:a16="http://schemas.microsoft.com/office/drawing/2014/main" id="{33203E55-9B04-4314-80F7-F499A71CA5E4}"/>
                </a:ext>
              </a:extLst>
            </p:cNvPr>
            <p:cNvSpPr>
              <a:spLocks/>
            </p:cNvSpPr>
            <p:nvPr/>
          </p:nvSpPr>
          <p:spPr bwMode="auto">
            <a:xfrm>
              <a:off x="3961" y="297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0"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8" name="Freeform 1208">
              <a:extLst>
                <a:ext uri="{FF2B5EF4-FFF2-40B4-BE49-F238E27FC236}">
                  <a16:creationId xmlns:a16="http://schemas.microsoft.com/office/drawing/2014/main" id="{97C8147C-9775-4B02-BA7E-C5DA8FDBF914}"/>
                </a:ext>
              </a:extLst>
            </p:cNvPr>
            <p:cNvSpPr>
              <a:spLocks/>
            </p:cNvSpPr>
            <p:nvPr/>
          </p:nvSpPr>
          <p:spPr bwMode="auto">
            <a:xfrm>
              <a:off x="4115" y="297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2 w 130"/>
                <a:gd name="T53" fmla="*/ 76 h 128"/>
                <a:gd name="T54" fmla="*/ 0 w 130"/>
                <a:gd name="T55" fmla="*/ 64 h 128"/>
                <a:gd name="T56" fmla="*/ 0 w 130"/>
                <a:gd name="T57" fmla="*/ 64 h 128"/>
                <a:gd name="T58" fmla="*/ 2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2" y="76"/>
                  </a:lnTo>
                  <a:lnTo>
                    <a:pt x="0" y="64"/>
                  </a:lnTo>
                  <a:lnTo>
                    <a:pt x="0" y="64"/>
                  </a:lnTo>
                  <a:lnTo>
                    <a:pt x="2"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9" name="Freeform 1209">
              <a:extLst>
                <a:ext uri="{FF2B5EF4-FFF2-40B4-BE49-F238E27FC236}">
                  <a16:creationId xmlns:a16="http://schemas.microsoft.com/office/drawing/2014/main" id="{00EEE430-EB37-489E-92DA-86A97A60AFE4}"/>
                </a:ext>
              </a:extLst>
            </p:cNvPr>
            <p:cNvSpPr>
              <a:spLocks/>
            </p:cNvSpPr>
            <p:nvPr/>
          </p:nvSpPr>
          <p:spPr bwMode="auto">
            <a:xfrm>
              <a:off x="4115" y="297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2 w 130"/>
                <a:gd name="T53" fmla="*/ 76 h 128"/>
                <a:gd name="T54" fmla="*/ 0 w 130"/>
                <a:gd name="T55" fmla="*/ 64 h 128"/>
                <a:gd name="T56" fmla="*/ 0 w 130"/>
                <a:gd name="T57" fmla="*/ 64 h 128"/>
                <a:gd name="T58" fmla="*/ 2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2" y="76"/>
                  </a:lnTo>
                  <a:lnTo>
                    <a:pt x="0" y="64"/>
                  </a:lnTo>
                  <a:lnTo>
                    <a:pt x="0" y="64"/>
                  </a:lnTo>
                  <a:lnTo>
                    <a:pt x="2"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0" name="Freeform 1210">
              <a:extLst>
                <a:ext uri="{FF2B5EF4-FFF2-40B4-BE49-F238E27FC236}">
                  <a16:creationId xmlns:a16="http://schemas.microsoft.com/office/drawing/2014/main" id="{DA0F168F-BEAA-4808-8A76-29EE923783EB}"/>
                </a:ext>
              </a:extLst>
            </p:cNvPr>
            <p:cNvSpPr>
              <a:spLocks/>
            </p:cNvSpPr>
            <p:nvPr/>
          </p:nvSpPr>
          <p:spPr bwMode="auto">
            <a:xfrm>
              <a:off x="4268" y="2974"/>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18" y="28"/>
                  </a:lnTo>
                  <a:lnTo>
                    <a:pt x="124" y="38"/>
                  </a:lnTo>
                  <a:lnTo>
                    <a:pt x="128" y="50"/>
                  </a:lnTo>
                  <a:lnTo>
                    <a:pt x="130" y="64"/>
                  </a:lnTo>
                  <a:lnTo>
                    <a:pt x="130" y="64"/>
                  </a:lnTo>
                  <a:lnTo>
                    <a:pt x="128" y="76"/>
                  </a:lnTo>
                  <a:lnTo>
                    <a:pt x="124" y="90"/>
                  </a:lnTo>
                  <a:lnTo>
                    <a:pt x="118"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6"/>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1" name="Freeform 1211">
              <a:extLst>
                <a:ext uri="{FF2B5EF4-FFF2-40B4-BE49-F238E27FC236}">
                  <a16:creationId xmlns:a16="http://schemas.microsoft.com/office/drawing/2014/main" id="{A0154B73-58B9-4DC3-8ADD-7C856E69C2C1}"/>
                </a:ext>
              </a:extLst>
            </p:cNvPr>
            <p:cNvSpPr>
              <a:spLocks/>
            </p:cNvSpPr>
            <p:nvPr/>
          </p:nvSpPr>
          <p:spPr bwMode="auto">
            <a:xfrm>
              <a:off x="4268" y="2974"/>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18" y="28"/>
                  </a:lnTo>
                  <a:lnTo>
                    <a:pt x="124" y="38"/>
                  </a:lnTo>
                  <a:lnTo>
                    <a:pt x="128" y="50"/>
                  </a:lnTo>
                  <a:lnTo>
                    <a:pt x="130" y="64"/>
                  </a:lnTo>
                  <a:lnTo>
                    <a:pt x="130" y="64"/>
                  </a:lnTo>
                  <a:lnTo>
                    <a:pt x="128" y="76"/>
                  </a:lnTo>
                  <a:lnTo>
                    <a:pt x="124" y="90"/>
                  </a:lnTo>
                  <a:lnTo>
                    <a:pt x="118"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6"/>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2" name="Freeform 1212">
              <a:extLst>
                <a:ext uri="{FF2B5EF4-FFF2-40B4-BE49-F238E27FC236}">
                  <a16:creationId xmlns:a16="http://schemas.microsoft.com/office/drawing/2014/main" id="{2165FFC3-4A31-4CC3-954A-19E7E2A91E3B}"/>
                </a:ext>
              </a:extLst>
            </p:cNvPr>
            <p:cNvSpPr>
              <a:spLocks/>
            </p:cNvSpPr>
            <p:nvPr/>
          </p:nvSpPr>
          <p:spPr bwMode="auto">
            <a:xfrm>
              <a:off x="4424" y="2974"/>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3" name="Freeform 1213">
              <a:extLst>
                <a:ext uri="{FF2B5EF4-FFF2-40B4-BE49-F238E27FC236}">
                  <a16:creationId xmlns:a16="http://schemas.microsoft.com/office/drawing/2014/main" id="{3EC5BEF2-3014-4ED4-B079-C535348E438E}"/>
                </a:ext>
              </a:extLst>
            </p:cNvPr>
            <p:cNvSpPr>
              <a:spLocks/>
            </p:cNvSpPr>
            <p:nvPr/>
          </p:nvSpPr>
          <p:spPr bwMode="auto">
            <a:xfrm>
              <a:off x="4424" y="2974"/>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4" name="Freeform 1214">
              <a:extLst>
                <a:ext uri="{FF2B5EF4-FFF2-40B4-BE49-F238E27FC236}">
                  <a16:creationId xmlns:a16="http://schemas.microsoft.com/office/drawing/2014/main" id="{9545245B-E526-4967-9840-E8A7A268D48C}"/>
                </a:ext>
              </a:extLst>
            </p:cNvPr>
            <p:cNvSpPr>
              <a:spLocks/>
            </p:cNvSpPr>
            <p:nvPr/>
          </p:nvSpPr>
          <p:spPr bwMode="auto">
            <a:xfrm>
              <a:off x="4578" y="297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6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5" name="Freeform 1215">
              <a:extLst>
                <a:ext uri="{FF2B5EF4-FFF2-40B4-BE49-F238E27FC236}">
                  <a16:creationId xmlns:a16="http://schemas.microsoft.com/office/drawing/2014/main" id="{FEC5018B-DEEB-4F08-97ED-F9419F143419}"/>
                </a:ext>
              </a:extLst>
            </p:cNvPr>
            <p:cNvSpPr>
              <a:spLocks/>
            </p:cNvSpPr>
            <p:nvPr/>
          </p:nvSpPr>
          <p:spPr bwMode="auto">
            <a:xfrm>
              <a:off x="4578" y="297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6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6" name="Freeform 1216">
              <a:extLst>
                <a:ext uri="{FF2B5EF4-FFF2-40B4-BE49-F238E27FC236}">
                  <a16:creationId xmlns:a16="http://schemas.microsoft.com/office/drawing/2014/main" id="{D74BA551-B5CC-4C71-B87F-1C622491108B}"/>
                </a:ext>
              </a:extLst>
            </p:cNvPr>
            <p:cNvSpPr>
              <a:spLocks/>
            </p:cNvSpPr>
            <p:nvPr/>
          </p:nvSpPr>
          <p:spPr bwMode="auto">
            <a:xfrm>
              <a:off x="3653" y="2818"/>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7" name="Freeform 1217">
              <a:extLst>
                <a:ext uri="{FF2B5EF4-FFF2-40B4-BE49-F238E27FC236}">
                  <a16:creationId xmlns:a16="http://schemas.microsoft.com/office/drawing/2014/main" id="{A74186E1-193B-4D6C-81B9-0DAC0B788C61}"/>
                </a:ext>
              </a:extLst>
            </p:cNvPr>
            <p:cNvSpPr>
              <a:spLocks/>
            </p:cNvSpPr>
            <p:nvPr/>
          </p:nvSpPr>
          <p:spPr bwMode="auto">
            <a:xfrm>
              <a:off x="3653" y="2818"/>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8" name="Freeform 1218">
              <a:extLst>
                <a:ext uri="{FF2B5EF4-FFF2-40B4-BE49-F238E27FC236}">
                  <a16:creationId xmlns:a16="http://schemas.microsoft.com/office/drawing/2014/main" id="{EE142F71-C804-46D9-A30F-F7537E114016}"/>
                </a:ext>
              </a:extLst>
            </p:cNvPr>
            <p:cNvSpPr>
              <a:spLocks/>
            </p:cNvSpPr>
            <p:nvPr/>
          </p:nvSpPr>
          <p:spPr bwMode="auto">
            <a:xfrm>
              <a:off x="4115" y="281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9" name="Freeform 1219">
              <a:extLst>
                <a:ext uri="{FF2B5EF4-FFF2-40B4-BE49-F238E27FC236}">
                  <a16:creationId xmlns:a16="http://schemas.microsoft.com/office/drawing/2014/main" id="{9202AD5B-BFD4-42C0-90AB-8AE43CC1FEF5}"/>
                </a:ext>
              </a:extLst>
            </p:cNvPr>
            <p:cNvSpPr>
              <a:spLocks/>
            </p:cNvSpPr>
            <p:nvPr/>
          </p:nvSpPr>
          <p:spPr bwMode="auto">
            <a:xfrm>
              <a:off x="4115" y="281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0" name="Freeform 1220">
              <a:extLst>
                <a:ext uri="{FF2B5EF4-FFF2-40B4-BE49-F238E27FC236}">
                  <a16:creationId xmlns:a16="http://schemas.microsoft.com/office/drawing/2014/main" id="{1B63BAAD-90E2-4BFC-87CD-E1699C66EA09}"/>
                </a:ext>
              </a:extLst>
            </p:cNvPr>
            <p:cNvSpPr>
              <a:spLocks/>
            </p:cNvSpPr>
            <p:nvPr/>
          </p:nvSpPr>
          <p:spPr bwMode="auto">
            <a:xfrm>
              <a:off x="4268" y="2818"/>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4"/>
                  </a:lnTo>
                  <a:lnTo>
                    <a:pt x="78" y="128"/>
                  </a:lnTo>
                  <a:lnTo>
                    <a:pt x="66" y="130"/>
                  </a:lnTo>
                  <a:lnTo>
                    <a:pt x="66" y="130"/>
                  </a:lnTo>
                  <a:lnTo>
                    <a:pt x="52" y="128"/>
                  </a:lnTo>
                  <a:lnTo>
                    <a:pt x="40" y="124"/>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1" name="Freeform 1221">
              <a:extLst>
                <a:ext uri="{FF2B5EF4-FFF2-40B4-BE49-F238E27FC236}">
                  <a16:creationId xmlns:a16="http://schemas.microsoft.com/office/drawing/2014/main" id="{4BEF3187-F460-40E7-8CEB-5A07504C68B5}"/>
                </a:ext>
              </a:extLst>
            </p:cNvPr>
            <p:cNvSpPr>
              <a:spLocks/>
            </p:cNvSpPr>
            <p:nvPr/>
          </p:nvSpPr>
          <p:spPr bwMode="auto">
            <a:xfrm>
              <a:off x="4268" y="2818"/>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4"/>
                  </a:lnTo>
                  <a:lnTo>
                    <a:pt x="78" y="128"/>
                  </a:lnTo>
                  <a:lnTo>
                    <a:pt x="66" y="130"/>
                  </a:lnTo>
                  <a:lnTo>
                    <a:pt x="66" y="130"/>
                  </a:lnTo>
                  <a:lnTo>
                    <a:pt x="52" y="128"/>
                  </a:lnTo>
                  <a:lnTo>
                    <a:pt x="40" y="124"/>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2" name="Freeform 1222">
              <a:extLst>
                <a:ext uri="{FF2B5EF4-FFF2-40B4-BE49-F238E27FC236}">
                  <a16:creationId xmlns:a16="http://schemas.microsoft.com/office/drawing/2014/main" id="{2FF6B024-2E24-4B88-B40F-E1C7DAD28AC6}"/>
                </a:ext>
              </a:extLst>
            </p:cNvPr>
            <p:cNvSpPr>
              <a:spLocks/>
            </p:cNvSpPr>
            <p:nvPr/>
          </p:nvSpPr>
          <p:spPr bwMode="auto">
            <a:xfrm>
              <a:off x="4424" y="2818"/>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6" y="128"/>
                  </a:lnTo>
                  <a:lnTo>
                    <a:pt x="64" y="130"/>
                  </a:lnTo>
                  <a:lnTo>
                    <a:pt x="64" y="130"/>
                  </a:lnTo>
                  <a:lnTo>
                    <a:pt x="50" y="128"/>
                  </a:lnTo>
                  <a:lnTo>
                    <a:pt x="38"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3" name="Freeform 1223">
              <a:extLst>
                <a:ext uri="{FF2B5EF4-FFF2-40B4-BE49-F238E27FC236}">
                  <a16:creationId xmlns:a16="http://schemas.microsoft.com/office/drawing/2014/main" id="{C8935E97-C820-4C59-8806-F5ED0E8002A1}"/>
                </a:ext>
              </a:extLst>
            </p:cNvPr>
            <p:cNvSpPr>
              <a:spLocks/>
            </p:cNvSpPr>
            <p:nvPr/>
          </p:nvSpPr>
          <p:spPr bwMode="auto">
            <a:xfrm>
              <a:off x="4424" y="2818"/>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6" y="128"/>
                  </a:lnTo>
                  <a:lnTo>
                    <a:pt x="64" y="130"/>
                  </a:lnTo>
                  <a:lnTo>
                    <a:pt x="64" y="130"/>
                  </a:lnTo>
                  <a:lnTo>
                    <a:pt x="50" y="128"/>
                  </a:lnTo>
                  <a:lnTo>
                    <a:pt x="38"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4" name="Freeform 1224">
              <a:extLst>
                <a:ext uri="{FF2B5EF4-FFF2-40B4-BE49-F238E27FC236}">
                  <a16:creationId xmlns:a16="http://schemas.microsoft.com/office/drawing/2014/main" id="{279E7842-560B-41E0-A61D-665CF5DC744B}"/>
                </a:ext>
              </a:extLst>
            </p:cNvPr>
            <p:cNvSpPr>
              <a:spLocks/>
            </p:cNvSpPr>
            <p:nvPr/>
          </p:nvSpPr>
          <p:spPr bwMode="auto">
            <a:xfrm>
              <a:off x="3807" y="2664"/>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5" name="Freeform 1225">
              <a:extLst>
                <a:ext uri="{FF2B5EF4-FFF2-40B4-BE49-F238E27FC236}">
                  <a16:creationId xmlns:a16="http://schemas.microsoft.com/office/drawing/2014/main" id="{4A5075F0-1564-4164-9C3E-A5D73F73EB0C}"/>
                </a:ext>
              </a:extLst>
            </p:cNvPr>
            <p:cNvSpPr>
              <a:spLocks/>
            </p:cNvSpPr>
            <p:nvPr/>
          </p:nvSpPr>
          <p:spPr bwMode="auto">
            <a:xfrm>
              <a:off x="3807" y="2664"/>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76" name="Group 495">
            <a:extLst>
              <a:ext uri="{FF2B5EF4-FFF2-40B4-BE49-F238E27FC236}">
                <a16:creationId xmlns:a16="http://schemas.microsoft.com/office/drawing/2014/main" id="{C21E4FE4-9DAD-49CA-9855-AC29F1D90A29}"/>
              </a:ext>
            </a:extLst>
          </p:cNvPr>
          <p:cNvGrpSpPr>
            <a:grpSpLocks noChangeAspect="1"/>
          </p:cNvGrpSpPr>
          <p:nvPr userDrawn="1"/>
        </p:nvGrpSpPr>
        <p:grpSpPr bwMode="auto">
          <a:xfrm>
            <a:off x="8146931" y="4140000"/>
            <a:ext cx="773869" cy="772938"/>
            <a:chOff x="6255" y="2681"/>
            <a:chExt cx="1662" cy="1660"/>
          </a:xfrm>
          <a:solidFill>
            <a:schemeClr val="accent2"/>
          </a:solidFill>
        </p:grpSpPr>
        <p:sp>
          <p:nvSpPr>
            <p:cNvPr id="377" name="Freeform 496">
              <a:extLst>
                <a:ext uri="{FF2B5EF4-FFF2-40B4-BE49-F238E27FC236}">
                  <a16:creationId xmlns:a16="http://schemas.microsoft.com/office/drawing/2014/main" id="{64124F62-2261-436D-893E-9B9B6AF08C9A}"/>
                </a:ext>
              </a:extLst>
            </p:cNvPr>
            <p:cNvSpPr>
              <a:spLocks/>
            </p:cNvSpPr>
            <p:nvPr/>
          </p:nvSpPr>
          <p:spPr bwMode="auto">
            <a:xfrm>
              <a:off x="7022" y="2681"/>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8" name="Freeform 497">
              <a:extLst>
                <a:ext uri="{FF2B5EF4-FFF2-40B4-BE49-F238E27FC236}">
                  <a16:creationId xmlns:a16="http://schemas.microsoft.com/office/drawing/2014/main" id="{6B657A08-0ED1-4602-A6D2-FBDD46A2A787}"/>
                </a:ext>
              </a:extLst>
            </p:cNvPr>
            <p:cNvSpPr>
              <a:spLocks/>
            </p:cNvSpPr>
            <p:nvPr/>
          </p:nvSpPr>
          <p:spPr bwMode="auto">
            <a:xfrm>
              <a:off x="7022" y="2681"/>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9" name="Freeform 498">
              <a:extLst>
                <a:ext uri="{FF2B5EF4-FFF2-40B4-BE49-F238E27FC236}">
                  <a16:creationId xmlns:a16="http://schemas.microsoft.com/office/drawing/2014/main" id="{1B83C035-9A57-4563-BA04-12009D8E166F}"/>
                </a:ext>
              </a:extLst>
            </p:cNvPr>
            <p:cNvSpPr>
              <a:spLocks/>
            </p:cNvSpPr>
            <p:nvPr/>
          </p:nvSpPr>
          <p:spPr bwMode="auto">
            <a:xfrm>
              <a:off x="7176" y="2681"/>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0" name="Freeform 499">
              <a:extLst>
                <a:ext uri="{FF2B5EF4-FFF2-40B4-BE49-F238E27FC236}">
                  <a16:creationId xmlns:a16="http://schemas.microsoft.com/office/drawing/2014/main" id="{F109DFA2-97A1-4020-9917-AC75B4B629ED}"/>
                </a:ext>
              </a:extLst>
            </p:cNvPr>
            <p:cNvSpPr>
              <a:spLocks/>
            </p:cNvSpPr>
            <p:nvPr/>
          </p:nvSpPr>
          <p:spPr bwMode="auto">
            <a:xfrm>
              <a:off x="7176" y="2681"/>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1" name="Freeform 500">
              <a:extLst>
                <a:ext uri="{FF2B5EF4-FFF2-40B4-BE49-F238E27FC236}">
                  <a16:creationId xmlns:a16="http://schemas.microsoft.com/office/drawing/2014/main" id="{8D53EF01-7A38-491A-8827-7150C12E19E8}"/>
                </a:ext>
              </a:extLst>
            </p:cNvPr>
            <p:cNvSpPr>
              <a:spLocks/>
            </p:cNvSpPr>
            <p:nvPr/>
          </p:nvSpPr>
          <p:spPr bwMode="auto">
            <a:xfrm>
              <a:off x="7328" y="2681"/>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2" name="Freeform 501">
              <a:extLst>
                <a:ext uri="{FF2B5EF4-FFF2-40B4-BE49-F238E27FC236}">
                  <a16:creationId xmlns:a16="http://schemas.microsoft.com/office/drawing/2014/main" id="{BD53E301-465C-401E-9AD0-8DE6BE8402FA}"/>
                </a:ext>
              </a:extLst>
            </p:cNvPr>
            <p:cNvSpPr>
              <a:spLocks/>
            </p:cNvSpPr>
            <p:nvPr/>
          </p:nvSpPr>
          <p:spPr bwMode="auto">
            <a:xfrm>
              <a:off x="7328" y="2681"/>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3" name="Freeform 502">
              <a:extLst>
                <a:ext uri="{FF2B5EF4-FFF2-40B4-BE49-F238E27FC236}">
                  <a16:creationId xmlns:a16="http://schemas.microsoft.com/office/drawing/2014/main" id="{A0C6FECF-E14F-43BE-8BD9-21CEA48368E2}"/>
                </a:ext>
              </a:extLst>
            </p:cNvPr>
            <p:cNvSpPr>
              <a:spLocks/>
            </p:cNvSpPr>
            <p:nvPr/>
          </p:nvSpPr>
          <p:spPr bwMode="auto">
            <a:xfrm>
              <a:off x="6255" y="4213"/>
              <a:ext cx="130" cy="128"/>
            </a:xfrm>
            <a:custGeom>
              <a:avLst/>
              <a:gdLst>
                <a:gd name="T0" fmla="*/ 64 w 130"/>
                <a:gd name="T1" fmla="*/ 0 h 128"/>
                <a:gd name="T2" fmla="*/ 64 w 130"/>
                <a:gd name="T3" fmla="*/ 0 h 128"/>
                <a:gd name="T4" fmla="*/ 78 w 130"/>
                <a:gd name="T5" fmla="*/ 2 h 128"/>
                <a:gd name="T6" fmla="*/ 90 w 130"/>
                <a:gd name="T7" fmla="*/ 6 h 128"/>
                <a:gd name="T8" fmla="*/ 100 w 130"/>
                <a:gd name="T9" fmla="*/ 12 h 128"/>
                <a:gd name="T10" fmla="*/ 110 w 130"/>
                <a:gd name="T11" fmla="*/ 20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20 h 128"/>
                <a:gd name="T66" fmla="*/ 30 w 130"/>
                <a:gd name="T67" fmla="*/ 12 h 128"/>
                <a:gd name="T68" fmla="*/ 40 w 130"/>
                <a:gd name="T69" fmla="*/ 6 h 128"/>
                <a:gd name="T70" fmla="*/ 52 w 130"/>
                <a:gd name="T71" fmla="*/ 2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20"/>
                  </a:lnTo>
                  <a:lnTo>
                    <a:pt x="30"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4" name="Freeform 503">
              <a:extLst>
                <a:ext uri="{FF2B5EF4-FFF2-40B4-BE49-F238E27FC236}">
                  <a16:creationId xmlns:a16="http://schemas.microsoft.com/office/drawing/2014/main" id="{D48FE1EF-9B69-4507-9D60-136B3C6E01A5}"/>
                </a:ext>
              </a:extLst>
            </p:cNvPr>
            <p:cNvSpPr>
              <a:spLocks/>
            </p:cNvSpPr>
            <p:nvPr/>
          </p:nvSpPr>
          <p:spPr bwMode="auto">
            <a:xfrm>
              <a:off x="6255" y="4213"/>
              <a:ext cx="130" cy="128"/>
            </a:xfrm>
            <a:custGeom>
              <a:avLst/>
              <a:gdLst>
                <a:gd name="T0" fmla="*/ 64 w 130"/>
                <a:gd name="T1" fmla="*/ 0 h 128"/>
                <a:gd name="T2" fmla="*/ 64 w 130"/>
                <a:gd name="T3" fmla="*/ 0 h 128"/>
                <a:gd name="T4" fmla="*/ 78 w 130"/>
                <a:gd name="T5" fmla="*/ 2 h 128"/>
                <a:gd name="T6" fmla="*/ 90 w 130"/>
                <a:gd name="T7" fmla="*/ 6 h 128"/>
                <a:gd name="T8" fmla="*/ 100 w 130"/>
                <a:gd name="T9" fmla="*/ 12 h 128"/>
                <a:gd name="T10" fmla="*/ 110 w 130"/>
                <a:gd name="T11" fmla="*/ 20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20 h 128"/>
                <a:gd name="T66" fmla="*/ 30 w 130"/>
                <a:gd name="T67" fmla="*/ 12 h 128"/>
                <a:gd name="T68" fmla="*/ 40 w 130"/>
                <a:gd name="T69" fmla="*/ 6 h 128"/>
                <a:gd name="T70" fmla="*/ 52 w 130"/>
                <a:gd name="T71" fmla="*/ 2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20"/>
                  </a:lnTo>
                  <a:lnTo>
                    <a:pt x="30"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5" name="Freeform 504">
              <a:extLst>
                <a:ext uri="{FF2B5EF4-FFF2-40B4-BE49-F238E27FC236}">
                  <a16:creationId xmlns:a16="http://schemas.microsoft.com/office/drawing/2014/main" id="{F2E6BA0E-E05F-44BC-8307-E06A271D90E0}"/>
                </a:ext>
              </a:extLst>
            </p:cNvPr>
            <p:cNvSpPr>
              <a:spLocks/>
            </p:cNvSpPr>
            <p:nvPr/>
          </p:nvSpPr>
          <p:spPr bwMode="auto">
            <a:xfrm>
              <a:off x="6409"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2 w 128"/>
                <a:gd name="T53" fmla="*/ 78 h 128"/>
                <a:gd name="T54" fmla="*/ 0 w 128"/>
                <a:gd name="T55" fmla="*/ 64 h 128"/>
                <a:gd name="T56" fmla="*/ 0 w 128"/>
                <a:gd name="T57" fmla="*/ 64 h 128"/>
                <a:gd name="T58" fmla="*/ 2 w 128"/>
                <a:gd name="T59" fmla="*/ 52 h 128"/>
                <a:gd name="T60" fmla="*/ 4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88" y="124"/>
                  </a:lnTo>
                  <a:lnTo>
                    <a:pt x="76"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6" name="Freeform 505">
              <a:extLst>
                <a:ext uri="{FF2B5EF4-FFF2-40B4-BE49-F238E27FC236}">
                  <a16:creationId xmlns:a16="http://schemas.microsoft.com/office/drawing/2014/main" id="{F620E312-0947-464C-A66B-209CED1D81BA}"/>
                </a:ext>
              </a:extLst>
            </p:cNvPr>
            <p:cNvSpPr>
              <a:spLocks/>
            </p:cNvSpPr>
            <p:nvPr/>
          </p:nvSpPr>
          <p:spPr bwMode="auto">
            <a:xfrm>
              <a:off x="6409"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2 w 128"/>
                <a:gd name="T53" fmla="*/ 78 h 128"/>
                <a:gd name="T54" fmla="*/ 0 w 128"/>
                <a:gd name="T55" fmla="*/ 64 h 128"/>
                <a:gd name="T56" fmla="*/ 0 w 128"/>
                <a:gd name="T57" fmla="*/ 64 h 128"/>
                <a:gd name="T58" fmla="*/ 2 w 128"/>
                <a:gd name="T59" fmla="*/ 52 h 128"/>
                <a:gd name="T60" fmla="*/ 4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88" y="124"/>
                  </a:lnTo>
                  <a:lnTo>
                    <a:pt x="76"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7" name="Freeform 506">
              <a:extLst>
                <a:ext uri="{FF2B5EF4-FFF2-40B4-BE49-F238E27FC236}">
                  <a16:creationId xmlns:a16="http://schemas.microsoft.com/office/drawing/2014/main" id="{C1E00FA7-0229-429C-AA26-2216328A2DC6}"/>
                </a:ext>
              </a:extLst>
            </p:cNvPr>
            <p:cNvSpPr>
              <a:spLocks/>
            </p:cNvSpPr>
            <p:nvPr/>
          </p:nvSpPr>
          <p:spPr bwMode="auto">
            <a:xfrm>
              <a:off x="6716"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6" y="90"/>
                  </a:lnTo>
                  <a:lnTo>
                    <a:pt x="2" y="78"/>
                  </a:lnTo>
                  <a:lnTo>
                    <a:pt x="0" y="64"/>
                  </a:lnTo>
                  <a:lnTo>
                    <a:pt x="0" y="64"/>
                  </a:lnTo>
                  <a:lnTo>
                    <a:pt x="2" y="52"/>
                  </a:lnTo>
                  <a:lnTo>
                    <a:pt x="6"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8" name="Freeform 507">
              <a:extLst>
                <a:ext uri="{FF2B5EF4-FFF2-40B4-BE49-F238E27FC236}">
                  <a16:creationId xmlns:a16="http://schemas.microsoft.com/office/drawing/2014/main" id="{CA1C446D-9F62-4252-AC6A-924511F70D05}"/>
                </a:ext>
              </a:extLst>
            </p:cNvPr>
            <p:cNvSpPr>
              <a:spLocks/>
            </p:cNvSpPr>
            <p:nvPr/>
          </p:nvSpPr>
          <p:spPr bwMode="auto">
            <a:xfrm>
              <a:off x="6716"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6" y="90"/>
                  </a:lnTo>
                  <a:lnTo>
                    <a:pt x="2" y="78"/>
                  </a:lnTo>
                  <a:lnTo>
                    <a:pt x="0" y="64"/>
                  </a:lnTo>
                  <a:lnTo>
                    <a:pt x="0" y="64"/>
                  </a:lnTo>
                  <a:lnTo>
                    <a:pt x="2" y="52"/>
                  </a:lnTo>
                  <a:lnTo>
                    <a:pt x="6"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9" name="Freeform 508">
              <a:extLst>
                <a:ext uri="{FF2B5EF4-FFF2-40B4-BE49-F238E27FC236}">
                  <a16:creationId xmlns:a16="http://schemas.microsoft.com/office/drawing/2014/main" id="{8033796D-C0EB-4F0F-9CB5-60098BE4958A}"/>
                </a:ext>
              </a:extLst>
            </p:cNvPr>
            <p:cNvSpPr>
              <a:spLocks/>
            </p:cNvSpPr>
            <p:nvPr/>
          </p:nvSpPr>
          <p:spPr bwMode="auto">
            <a:xfrm>
              <a:off x="6870" y="4213"/>
              <a:ext cx="128" cy="128"/>
            </a:xfrm>
            <a:custGeom>
              <a:avLst/>
              <a:gdLst>
                <a:gd name="T0" fmla="*/ 64 w 128"/>
                <a:gd name="T1" fmla="*/ 0 h 128"/>
                <a:gd name="T2" fmla="*/ 64 w 128"/>
                <a:gd name="T3" fmla="*/ 0 h 128"/>
                <a:gd name="T4" fmla="*/ 76 w 128"/>
                <a:gd name="T5" fmla="*/ 2 h 128"/>
                <a:gd name="T6" fmla="*/ 88 w 128"/>
                <a:gd name="T7" fmla="*/ 6 h 128"/>
                <a:gd name="T8" fmla="*/ 98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98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98" y="12"/>
                  </a:lnTo>
                  <a:lnTo>
                    <a:pt x="108" y="20"/>
                  </a:lnTo>
                  <a:lnTo>
                    <a:pt x="116" y="28"/>
                  </a:lnTo>
                  <a:lnTo>
                    <a:pt x="122" y="40"/>
                  </a:lnTo>
                  <a:lnTo>
                    <a:pt x="126" y="52"/>
                  </a:lnTo>
                  <a:lnTo>
                    <a:pt x="128" y="64"/>
                  </a:lnTo>
                  <a:lnTo>
                    <a:pt x="128" y="64"/>
                  </a:lnTo>
                  <a:lnTo>
                    <a:pt x="126" y="78"/>
                  </a:lnTo>
                  <a:lnTo>
                    <a:pt x="122" y="90"/>
                  </a:lnTo>
                  <a:lnTo>
                    <a:pt x="116" y="100"/>
                  </a:lnTo>
                  <a:lnTo>
                    <a:pt x="108" y="110"/>
                  </a:lnTo>
                  <a:lnTo>
                    <a:pt x="98"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0" name="Freeform 509">
              <a:extLst>
                <a:ext uri="{FF2B5EF4-FFF2-40B4-BE49-F238E27FC236}">
                  <a16:creationId xmlns:a16="http://schemas.microsoft.com/office/drawing/2014/main" id="{71059174-3003-4214-AA77-92589B3A622B}"/>
                </a:ext>
              </a:extLst>
            </p:cNvPr>
            <p:cNvSpPr>
              <a:spLocks/>
            </p:cNvSpPr>
            <p:nvPr/>
          </p:nvSpPr>
          <p:spPr bwMode="auto">
            <a:xfrm>
              <a:off x="6870" y="4213"/>
              <a:ext cx="128" cy="128"/>
            </a:xfrm>
            <a:custGeom>
              <a:avLst/>
              <a:gdLst>
                <a:gd name="T0" fmla="*/ 64 w 128"/>
                <a:gd name="T1" fmla="*/ 0 h 128"/>
                <a:gd name="T2" fmla="*/ 64 w 128"/>
                <a:gd name="T3" fmla="*/ 0 h 128"/>
                <a:gd name="T4" fmla="*/ 76 w 128"/>
                <a:gd name="T5" fmla="*/ 2 h 128"/>
                <a:gd name="T6" fmla="*/ 88 w 128"/>
                <a:gd name="T7" fmla="*/ 6 h 128"/>
                <a:gd name="T8" fmla="*/ 98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98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98" y="12"/>
                  </a:lnTo>
                  <a:lnTo>
                    <a:pt x="108" y="20"/>
                  </a:lnTo>
                  <a:lnTo>
                    <a:pt x="116" y="28"/>
                  </a:lnTo>
                  <a:lnTo>
                    <a:pt x="122" y="40"/>
                  </a:lnTo>
                  <a:lnTo>
                    <a:pt x="126" y="52"/>
                  </a:lnTo>
                  <a:lnTo>
                    <a:pt x="128" y="64"/>
                  </a:lnTo>
                  <a:lnTo>
                    <a:pt x="128" y="64"/>
                  </a:lnTo>
                  <a:lnTo>
                    <a:pt x="126" y="78"/>
                  </a:lnTo>
                  <a:lnTo>
                    <a:pt x="122" y="90"/>
                  </a:lnTo>
                  <a:lnTo>
                    <a:pt x="116" y="100"/>
                  </a:lnTo>
                  <a:lnTo>
                    <a:pt x="108" y="110"/>
                  </a:lnTo>
                  <a:lnTo>
                    <a:pt x="98"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1" name="Freeform 510">
              <a:extLst>
                <a:ext uri="{FF2B5EF4-FFF2-40B4-BE49-F238E27FC236}">
                  <a16:creationId xmlns:a16="http://schemas.microsoft.com/office/drawing/2014/main" id="{4D953CC6-AC21-449A-83E3-A0687B272693}"/>
                </a:ext>
              </a:extLst>
            </p:cNvPr>
            <p:cNvSpPr>
              <a:spLocks/>
            </p:cNvSpPr>
            <p:nvPr/>
          </p:nvSpPr>
          <p:spPr bwMode="auto">
            <a:xfrm>
              <a:off x="7176"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2" name="Freeform 511">
              <a:extLst>
                <a:ext uri="{FF2B5EF4-FFF2-40B4-BE49-F238E27FC236}">
                  <a16:creationId xmlns:a16="http://schemas.microsoft.com/office/drawing/2014/main" id="{2A6EC581-C859-4547-9A85-5257BA624A1E}"/>
                </a:ext>
              </a:extLst>
            </p:cNvPr>
            <p:cNvSpPr>
              <a:spLocks/>
            </p:cNvSpPr>
            <p:nvPr/>
          </p:nvSpPr>
          <p:spPr bwMode="auto">
            <a:xfrm>
              <a:off x="7176"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3" name="Freeform 512">
              <a:extLst>
                <a:ext uri="{FF2B5EF4-FFF2-40B4-BE49-F238E27FC236}">
                  <a16:creationId xmlns:a16="http://schemas.microsoft.com/office/drawing/2014/main" id="{E3F88B01-FE80-424A-B114-8911C889C4D1}"/>
                </a:ext>
              </a:extLst>
            </p:cNvPr>
            <p:cNvSpPr>
              <a:spLocks/>
            </p:cNvSpPr>
            <p:nvPr/>
          </p:nvSpPr>
          <p:spPr bwMode="auto">
            <a:xfrm>
              <a:off x="7328"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4" name="Freeform 513">
              <a:extLst>
                <a:ext uri="{FF2B5EF4-FFF2-40B4-BE49-F238E27FC236}">
                  <a16:creationId xmlns:a16="http://schemas.microsoft.com/office/drawing/2014/main" id="{9631FC67-F3CB-47FB-BEA8-4B750E91AC22}"/>
                </a:ext>
              </a:extLst>
            </p:cNvPr>
            <p:cNvSpPr>
              <a:spLocks/>
            </p:cNvSpPr>
            <p:nvPr/>
          </p:nvSpPr>
          <p:spPr bwMode="auto">
            <a:xfrm>
              <a:off x="7328"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5" name="Freeform 514">
              <a:extLst>
                <a:ext uri="{FF2B5EF4-FFF2-40B4-BE49-F238E27FC236}">
                  <a16:creationId xmlns:a16="http://schemas.microsoft.com/office/drawing/2014/main" id="{16D256A3-4011-41B4-BDBC-ADE83517D71D}"/>
                </a:ext>
              </a:extLst>
            </p:cNvPr>
            <p:cNvSpPr>
              <a:spLocks/>
            </p:cNvSpPr>
            <p:nvPr/>
          </p:nvSpPr>
          <p:spPr bwMode="auto">
            <a:xfrm>
              <a:off x="7635"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6" name="Freeform 515">
              <a:extLst>
                <a:ext uri="{FF2B5EF4-FFF2-40B4-BE49-F238E27FC236}">
                  <a16:creationId xmlns:a16="http://schemas.microsoft.com/office/drawing/2014/main" id="{40408A5A-7558-4592-AEB9-BBEE83780DD6}"/>
                </a:ext>
              </a:extLst>
            </p:cNvPr>
            <p:cNvSpPr>
              <a:spLocks/>
            </p:cNvSpPr>
            <p:nvPr/>
          </p:nvSpPr>
          <p:spPr bwMode="auto">
            <a:xfrm>
              <a:off x="7635"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7" name="Freeform 516">
              <a:extLst>
                <a:ext uri="{FF2B5EF4-FFF2-40B4-BE49-F238E27FC236}">
                  <a16:creationId xmlns:a16="http://schemas.microsoft.com/office/drawing/2014/main" id="{641EDD18-BAA2-4B0C-9C11-4DF546D6D9DA}"/>
                </a:ext>
              </a:extLst>
            </p:cNvPr>
            <p:cNvSpPr>
              <a:spLocks/>
            </p:cNvSpPr>
            <p:nvPr/>
          </p:nvSpPr>
          <p:spPr bwMode="auto">
            <a:xfrm>
              <a:off x="7789"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8" name="Freeform 517">
              <a:extLst>
                <a:ext uri="{FF2B5EF4-FFF2-40B4-BE49-F238E27FC236}">
                  <a16:creationId xmlns:a16="http://schemas.microsoft.com/office/drawing/2014/main" id="{501486CA-3F7A-49EA-971D-6B63BC152EE8}"/>
                </a:ext>
              </a:extLst>
            </p:cNvPr>
            <p:cNvSpPr>
              <a:spLocks/>
            </p:cNvSpPr>
            <p:nvPr/>
          </p:nvSpPr>
          <p:spPr bwMode="auto">
            <a:xfrm>
              <a:off x="7789"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9" name="Freeform 518">
              <a:extLst>
                <a:ext uri="{FF2B5EF4-FFF2-40B4-BE49-F238E27FC236}">
                  <a16:creationId xmlns:a16="http://schemas.microsoft.com/office/drawing/2014/main" id="{4D53CF14-F310-4225-85C8-20281C4B285A}"/>
                </a:ext>
              </a:extLst>
            </p:cNvPr>
            <p:cNvSpPr>
              <a:spLocks/>
            </p:cNvSpPr>
            <p:nvPr/>
          </p:nvSpPr>
          <p:spPr bwMode="auto">
            <a:xfrm>
              <a:off x="6255" y="406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88 h 128"/>
                <a:gd name="T26" fmla="*/ 118 w 130"/>
                <a:gd name="T27" fmla="*/ 100 h 128"/>
                <a:gd name="T28" fmla="*/ 110 w 130"/>
                <a:gd name="T29" fmla="*/ 108 h 128"/>
                <a:gd name="T30" fmla="*/ 100 w 130"/>
                <a:gd name="T31" fmla="*/ 116 h 128"/>
                <a:gd name="T32" fmla="*/ 90 w 130"/>
                <a:gd name="T33" fmla="*/ 122 h 128"/>
                <a:gd name="T34" fmla="*/ 78 w 130"/>
                <a:gd name="T35" fmla="*/ 126 h 128"/>
                <a:gd name="T36" fmla="*/ 64 w 130"/>
                <a:gd name="T37" fmla="*/ 128 h 128"/>
                <a:gd name="T38" fmla="*/ 64 w 130"/>
                <a:gd name="T39" fmla="*/ 128 h 128"/>
                <a:gd name="T40" fmla="*/ 52 w 130"/>
                <a:gd name="T41" fmla="*/ 126 h 128"/>
                <a:gd name="T42" fmla="*/ 40 w 130"/>
                <a:gd name="T43" fmla="*/ 122 h 128"/>
                <a:gd name="T44" fmla="*/ 30 w 130"/>
                <a:gd name="T45" fmla="*/ 116 h 128"/>
                <a:gd name="T46" fmla="*/ 20 w 130"/>
                <a:gd name="T47" fmla="*/ 108 h 128"/>
                <a:gd name="T48" fmla="*/ 12 w 130"/>
                <a:gd name="T49" fmla="*/ 100 h 128"/>
                <a:gd name="T50" fmla="*/ 6 w 130"/>
                <a:gd name="T51" fmla="*/ 88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30" y="116"/>
                  </a:lnTo>
                  <a:lnTo>
                    <a:pt x="20" y="108"/>
                  </a:lnTo>
                  <a:lnTo>
                    <a:pt x="12" y="100"/>
                  </a:lnTo>
                  <a:lnTo>
                    <a:pt x="6" y="88"/>
                  </a:lnTo>
                  <a:lnTo>
                    <a:pt x="2" y="76"/>
                  </a:lnTo>
                  <a:lnTo>
                    <a:pt x="0" y="64"/>
                  </a:lnTo>
                  <a:lnTo>
                    <a:pt x="0" y="64"/>
                  </a:lnTo>
                  <a:lnTo>
                    <a:pt x="2" y="50"/>
                  </a:lnTo>
                  <a:lnTo>
                    <a:pt x="6" y="38"/>
                  </a:lnTo>
                  <a:lnTo>
                    <a:pt x="12" y="28"/>
                  </a:lnTo>
                  <a:lnTo>
                    <a:pt x="20" y="18"/>
                  </a:lnTo>
                  <a:lnTo>
                    <a:pt x="30"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0" name="Freeform 519">
              <a:extLst>
                <a:ext uri="{FF2B5EF4-FFF2-40B4-BE49-F238E27FC236}">
                  <a16:creationId xmlns:a16="http://schemas.microsoft.com/office/drawing/2014/main" id="{49C3C2E4-99D3-4624-A3C0-EF03B1B2475D}"/>
                </a:ext>
              </a:extLst>
            </p:cNvPr>
            <p:cNvSpPr>
              <a:spLocks/>
            </p:cNvSpPr>
            <p:nvPr/>
          </p:nvSpPr>
          <p:spPr bwMode="auto">
            <a:xfrm>
              <a:off x="6255" y="406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88 h 128"/>
                <a:gd name="T26" fmla="*/ 118 w 130"/>
                <a:gd name="T27" fmla="*/ 100 h 128"/>
                <a:gd name="T28" fmla="*/ 110 w 130"/>
                <a:gd name="T29" fmla="*/ 108 h 128"/>
                <a:gd name="T30" fmla="*/ 100 w 130"/>
                <a:gd name="T31" fmla="*/ 116 h 128"/>
                <a:gd name="T32" fmla="*/ 90 w 130"/>
                <a:gd name="T33" fmla="*/ 122 h 128"/>
                <a:gd name="T34" fmla="*/ 78 w 130"/>
                <a:gd name="T35" fmla="*/ 126 h 128"/>
                <a:gd name="T36" fmla="*/ 64 w 130"/>
                <a:gd name="T37" fmla="*/ 128 h 128"/>
                <a:gd name="T38" fmla="*/ 64 w 130"/>
                <a:gd name="T39" fmla="*/ 128 h 128"/>
                <a:gd name="T40" fmla="*/ 52 w 130"/>
                <a:gd name="T41" fmla="*/ 126 h 128"/>
                <a:gd name="T42" fmla="*/ 40 w 130"/>
                <a:gd name="T43" fmla="*/ 122 h 128"/>
                <a:gd name="T44" fmla="*/ 30 w 130"/>
                <a:gd name="T45" fmla="*/ 116 h 128"/>
                <a:gd name="T46" fmla="*/ 20 w 130"/>
                <a:gd name="T47" fmla="*/ 108 h 128"/>
                <a:gd name="T48" fmla="*/ 12 w 130"/>
                <a:gd name="T49" fmla="*/ 100 h 128"/>
                <a:gd name="T50" fmla="*/ 6 w 130"/>
                <a:gd name="T51" fmla="*/ 88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30" y="116"/>
                  </a:lnTo>
                  <a:lnTo>
                    <a:pt x="20" y="108"/>
                  </a:lnTo>
                  <a:lnTo>
                    <a:pt x="12" y="100"/>
                  </a:lnTo>
                  <a:lnTo>
                    <a:pt x="6" y="88"/>
                  </a:lnTo>
                  <a:lnTo>
                    <a:pt x="2" y="76"/>
                  </a:lnTo>
                  <a:lnTo>
                    <a:pt x="0" y="64"/>
                  </a:lnTo>
                  <a:lnTo>
                    <a:pt x="0" y="64"/>
                  </a:lnTo>
                  <a:lnTo>
                    <a:pt x="2" y="50"/>
                  </a:lnTo>
                  <a:lnTo>
                    <a:pt x="6" y="38"/>
                  </a:lnTo>
                  <a:lnTo>
                    <a:pt x="12" y="28"/>
                  </a:lnTo>
                  <a:lnTo>
                    <a:pt x="20" y="18"/>
                  </a:lnTo>
                  <a:lnTo>
                    <a:pt x="30"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1" name="Freeform 520">
              <a:extLst>
                <a:ext uri="{FF2B5EF4-FFF2-40B4-BE49-F238E27FC236}">
                  <a16:creationId xmlns:a16="http://schemas.microsoft.com/office/drawing/2014/main" id="{FB23F60D-6870-4BD5-8436-3AB69A050C80}"/>
                </a:ext>
              </a:extLst>
            </p:cNvPr>
            <p:cNvSpPr>
              <a:spLocks/>
            </p:cNvSpPr>
            <p:nvPr/>
          </p:nvSpPr>
          <p:spPr bwMode="auto">
            <a:xfrm>
              <a:off x="6409"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4 w 128"/>
                <a:gd name="T51" fmla="*/ 88 h 128"/>
                <a:gd name="T52" fmla="*/ 2 w 128"/>
                <a:gd name="T53" fmla="*/ 76 h 128"/>
                <a:gd name="T54" fmla="*/ 0 w 128"/>
                <a:gd name="T55" fmla="*/ 64 h 128"/>
                <a:gd name="T56" fmla="*/ 0 w 128"/>
                <a:gd name="T57" fmla="*/ 64 h 128"/>
                <a:gd name="T58" fmla="*/ 2 w 128"/>
                <a:gd name="T59" fmla="*/ 50 h 128"/>
                <a:gd name="T60" fmla="*/ 4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88" y="122"/>
                  </a:lnTo>
                  <a:lnTo>
                    <a:pt x="76" y="126"/>
                  </a:lnTo>
                  <a:lnTo>
                    <a:pt x="64" y="128"/>
                  </a:lnTo>
                  <a:lnTo>
                    <a:pt x="64" y="128"/>
                  </a:lnTo>
                  <a:lnTo>
                    <a:pt x="52" y="126"/>
                  </a:lnTo>
                  <a:lnTo>
                    <a:pt x="40" y="122"/>
                  </a:lnTo>
                  <a:lnTo>
                    <a:pt x="28" y="116"/>
                  </a:lnTo>
                  <a:lnTo>
                    <a:pt x="18" y="108"/>
                  </a:lnTo>
                  <a:lnTo>
                    <a:pt x="10" y="100"/>
                  </a:lnTo>
                  <a:lnTo>
                    <a:pt x="4" y="88"/>
                  </a:lnTo>
                  <a:lnTo>
                    <a:pt x="2" y="76"/>
                  </a:lnTo>
                  <a:lnTo>
                    <a:pt x="0" y="64"/>
                  </a:lnTo>
                  <a:lnTo>
                    <a:pt x="0" y="64"/>
                  </a:lnTo>
                  <a:lnTo>
                    <a:pt x="2"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2" name="Freeform 521">
              <a:extLst>
                <a:ext uri="{FF2B5EF4-FFF2-40B4-BE49-F238E27FC236}">
                  <a16:creationId xmlns:a16="http://schemas.microsoft.com/office/drawing/2014/main" id="{E30F78EE-889C-4965-8244-9C2FB4F67981}"/>
                </a:ext>
              </a:extLst>
            </p:cNvPr>
            <p:cNvSpPr>
              <a:spLocks/>
            </p:cNvSpPr>
            <p:nvPr/>
          </p:nvSpPr>
          <p:spPr bwMode="auto">
            <a:xfrm>
              <a:off x="6409"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4 w 128"/>
                <a:gd name="T51" fmla="*/ 88 h 128"/>
                <a:gd name="T52" fmla="*/ 2 w 128"/>
                <a:gd name="T53" fmla="*/ 76 h 128"/>
                <a:gd name="T54" fmla="*/ 0 w 128"/>
                <a:gd name="T55" fmla="*/ 64 h 128"/>
                <a:gd name="T56" fmla="*/ 0 w 128"/>
                <a:gd name="T57" fmla="*/ 64 h 128"/>
                <a:gd name="T58" fmla="*/ 2 w 128"/>
                <a:gd name="T59" fmla="*/ 50 h 128"/>
                <a:gd name="T60" fmla="*/ 4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88" y="122"/>
                  </a:lnTo>
                  <a:lnTo>
                    <a:pt x="76" y="126"/>
                  </a:lnTo>
                  <a:lnTo>
                    <a:pt x="64" y="128"/>
                  </a:lnTo>
                  <a:lnTo>
                    <a:pt x="64" y="128"/>
                  </a:lnTo>
                  <a:lnTo>
                    <a:pt x="52" y="126"/>
                  </a:lnTo>
                  <a:lnTo>
                    <a:pt x="40" y="122"/>
                  </a:lnTo>
                  <a:lnTo>
                    <a:pt x="28" y="116"/>
                  </a:lnTo>
                  <a:lnTo>
                    <a:pt x="18" y="108"/>
                  </a:lnTo>
                  <a:lnTo>
                    <a:pt x="10" y="100"/>
                  </a:lnTo>
                  <a:lnTo>
                    <a:pt x="4" y="88"/>
                  </a:lnTo>
                  <a:lnTo>
                    <a:pt x="2" y="76"/>
                  </a:lnTo>
                  <a:lnTo>
                    <a:pt x="0" y="64"/>
                  </a:lnTo>
                  <a:lnTo>
                    <a:pt x="0" y="64"/>
                  </a:lnTo>
                  <a:lnTo>
                    <a:pt x="2"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3" name="Freeform 522">
              <a:extLst>
                <a:ext uri="{FF2B5EF4-FFF2-40B4-BE49-F238E27FC236}">
                  <a16:creationId xmlns:a16="http://schemas.microsoft.com/office/drawing/2014/main" id="{D8E4DF49-4499-4091-B4F9-56B8FC53248D}"/>
                </a:ext>
              </a:extLst>
            </p:cNvPr>
            <p:cNvSpPr>
              <a:spLocks/>
            </p:cNvSpPr>
            <p:nvPr/>
          </p:nvSpPr>
          <p:spPr bwMode="auto">
            <a:xfrm>
              <a:off x="6716"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0" y="100"/>
                  </a:lnTo>
                  <a:lnTo>
                    <a:pt x="6" y="88"/>
                  </a:lnTo>
                  <a:lnTo>
                    <a:pt x="2" y="76"/>
                  </a:lnTo>
                  <a:lnTo>
                    <a:pt x="0" y="64"/>
                  </a:lnTo>
                  <a:lnTo>
                    <a:pt x="0" y="64"/>
                  </a:lnTo>
                  <a:lnTo>
                    <a:pt x="2" y="50"/>
                  </a:lnTo>
                  <a:lnTo>
                    <a:pt x="6"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4" name="Freeform 523">
              <a:extLst>
                <a:ext uri="{FF2B5EF4-FFF2-40B4-BE49-F238E27FC236}">
                  <a16:creationId xmlns:a16="http://schemas.microsoft.com/office/drawing/2014/main" id="{D7ED67F4-6818-472D-B535-5223FBD0DB9D}"/>
                </a:ext>
              </a:extLst>
            </p:cNvPr>
            <p:cNvSpPr>
              <a:spLocks/>
            </p:cNvSpPr>
            <p:nvPr/>
          </p:nvSpPr>
          <p:spPr bwMode="auto">
            <a:xfrm>
              <a:off x="6716"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0" y="100"/>
                  </a:lnTo>
                  <a:lnTo>
                    <a:pt x="6" y="88"/>
                  </a:lnTo>
                  <a:lnTo>
                    <a:pt x="2" y="76"/>
                  </a:lnTo>
                  <a:lnTo>
                    <a:pt x="0" y="64"/>
                  </a:lnTo>
                  <a:lnTo>
                    <a:pt x="0" y="64"/>
                  </a:lnTo>
                  <a:lnTo>
                    <a:pt x="2" y="50"/>
                  </a:lnTo>
                  <a:lnTo>
                    <a:pt x="6"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5" name="Freeform 524">
              <a:extLst>
                <a:ext uri="{FF2B5EF4-FFF2-40B4-BE49-F238E27FC236}">
                  <a16:creationId xmlns:a16="http://schemas.microsoft.com/office/drawing/2014/main" id="{C9D1DACD-CC72-41EE-BD8D-EF7F87E8D488}"/>
                </a:ext>
              </a:extLst>
            </p:cNvPr>
            <p:cNvSpPr>
              <a:spLocks/>
            </p:cNvSpPr>
            <p:nvPr/>
          </p:nvSpPr>
          <p:spPr bwMode="auto">
            <a:xfrm>
              <a:off x="6870" y="4061"/>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6" name="Freeform 525">
              <a:extLst>
                <a:ext uri="{FF2B5EF4-FFF2-40B4-BE49-F238E27FC236}">
                  <a16:creationId xmlns:a16="http://schemas.microsoft.com/office/drawing/2014/main" id="{E6B65C04-F6AE-462A-BF2A-5E79623A1072}"/>
                </a:ext>
              </a:extLst>
            </p:cNvPr>
            <p:cNvSpPr>
              <a:spLocks/>
            </p:cNvSpPr>
            <p:nvPr/>
          </p:nvSpPr>
          <p:spPr bwMode="auto">
            <a:xfrm>
              <a:off x="6870" y="4061"/>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7" name="Freeform 526">
              <a:extLst>
                <a:ext uri="{FF2B5EF4-FFF2-40B4-BE49-F238E27FC236}">
                  <a16:creationId xmlns:a16="http://schemas.microsoft.com/office/drawing/2014/main" id="{1A5B761E-E36E-4535-A590-A3BDF35B7AAE}"/>
                </a:ext>
              </a:extLst>
            </p:cNvPr>
            <p:cNvSpPr>
              <a:spLocks/>
            </p:cNvSpPr>
            <p:nvPr/>
          </p:nvSpPr>
          <p:spPr bwMode="auto">
            <a:xfrm>
              <a:off x="7176"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8" name="Freeform 527">
              <a:extLst>
                <a:ext uri="{FF2B5EF4-FFF2-40B4-BE49-F238E27FC236}">
                  <a16:creationId xmlns:a16="http://schemas.microsoft.com/office/drawing/2014/main" id="{89FFAC90-0806-4324-B3B4-1CCCA0C89F8E}"/>
                </a:ext>
              </a:extLst>
            </p:cNvPr>
            <p:cNvSpPr>
              <a:spLocks/>
            </p:cNvSpPr>
            <p:nvPr/>
          </p:nvSpPr>
          <p:spPr bwMode="auto">
            <a:xfrm>
              <a:off x="7176"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9" name="Freeform 528">
              <a:extLst>
                <a:ext uri="{FF2B5EF4-FFF2-40B4-BE49-F238E27FC236}">
                  <a16:creationId xmlns:a16="http://schemas.microsoft.com/office/drawing/2014/main" id="{E9B7BE14-7FDF-4857-A8E4-C1605B4543A9}"/>
                </a:ext>
              </a:extLst>
            </p:cNvPr>
            <p:cNvSpPr>
              <a:spLocks/>
            </p:cNvSpPr>
            <p:nvPr/>
          </p:nvSpPr>
          <p:spPr bwMode="auto">
            <a:xfrm>
              <a:off x="7328"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0" name="Freeform 529">
              <a:extLst>
                <a:ext uri="{FF2B5EF4-FFF2-40B4-BE49-F238E27FC236}">
                  <a16:creationId xmlns:a16="http://schemas.microsoft.com/office/drawing/2014/main" id="{CCD27F85-4382-4288-B199-CABF3F6BCB74}"/>
                </a:ext>
              </a:extLst>
            </p:cNvPr>
            <p:cNvSpPr>
              <a:spLocks/>
            </p:cNvSpPr>
            <p:nvPr/>
          </p:nvSpPr>
          <p:spPr bwMode="auto">
            <a:xfrm>
              <a:off x="7328"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1" name="Freeform 530">
              <a:extLst>
                <a:ext uri="{FF2B5EF4-FFF2-40B4-BE49-F238E27FC236}">
                  <a16:creationId xmlns:a16="http://schemas.microsoft.com/office/drawing/2014/main" id="{90E2720F-B893-4756-940F-ABA0C909E05A}"/>
                </a:ext>
              </a:extLst>
            </p:cNvPr>
            <p:cNvSpPr>
              <a:spLocks/>
            </p:cNvSpPr>
            <p:nvPr/>
          </p:nvSpPr>
          <p:spPr bwMode="auto">
            <a:xfrm>
              <a:off x="7635"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2" name="Freeform 531">
              <a:extLst>
                <a:ext uri="{FF2B5EF4-FFF2-40B4-BE49-F238E27FC236}">
                  <a16:creationId xmlns:a16="http://schemas.microsoft.com/office/drawing/2014/main" id="{DCFB62BB-8235-4E2D-A770-423C78B79FA3}"/>
                </a:ext>
              </a:extLst>
            </p:cNvPr>
            <p:cNvSpPr>
              <a:spLocks/>
            </p:cNvSpPr>
            <p:nvPr/>
          </p:nvSpPr>
          <p:spPr bwMode="auto">
            <a:xfrm>
              <a:off x="7635"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3" name="Freeform 532">
              <a:extLst>
                <a:ext uri="{FF2B5EF4-FFF2-40B4-BE49-F238E27FC236}">
                  <a16:creationId xmlns:a16="http://schemas.microsoft.com/office/drawing/2014/main" id="{5B8DE6B0-59D3-4EA7-92C3-635B42A71AFA}"/>
                </a:ext>
              </a:extLst>
            </p:cNvPr>
            <p:cNvSpPr>
              <a:spLocks/>
            </p:cNvSpPr>
            <p:nvPr/>
          </p:nvSpPr>
          <p:spPr bwMode="auto">
            <a:xfrm>
              <a:off x="7789"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4" name="Freeform 533">
              <a:extLst>
                <a:ext uri="{FF2B5EF4-FFF2-40B4-BE49-F238E27FC236}">
                  <a16:creationId xmlns:a16="http://schemas.microsoft.com/office/drawing/2014/main" id="{A56B3E12-8561-4ED2-A0CF-D32462D9284B}"/>
                </a:ext>
              </a:extLst>
            </p:cNvPr>
            <p:cNvSpPr>
              <a:spLocks/>
            </p:cNvSpPr>
            <p:nvPr/>
          </p:nvSpPr>
          <p:spPr bwMode="auto">
            <a:xfrm>
              <a:off x="7789"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5" name="Freeform 534">
              <a:extLst>
                <a:ext uri="{FF2B5EF4-FFF2-40B4-BE49-F238E27FC236}">
                  <a16:creationId xmlns:a16="http://schemas.microsoft.com/office/drawing/2014/main" id="{6A1D8CFE-6E32-4556-BDF6-4DDB32CF7238}"/>
                </a:ext>
              </a:extLst>
            </p:cNvPr>
            <p:cNvSpPr>
              <a:spLocks/>
            </p:cNvSpPr>
            <p:nvPr/>
          </p:nvSpPr>
          <p:spPr bwMode="auto">
            <a:xfrm>
              <a:off x="6716"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6 w 128"/>
                <a:gd name="T17" fmla="*/ 53 h 129"/>
                <a:gd name="T18" fmla="*/ 128 w 128"/>
                <a:gd name="T19" fmla="*/ 65 h 129"/>
                <a:gd name="T20" fmla="*/ 128 w 128"/>
                <a:gd name="T21" fmla="*/ 65 h 129"/>
                <a:gd name="T22" fmla="*/ 126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0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0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6" y="53"/>
                  </a:lnTo>
                  <a:lnTo>
                    <a:pt x="128" y="65"/>
                  </a:lnTo>
                  <a:lnTo>
                    <a:pt x="128" y="65"/>
                  </a:lnTo>
                  <a:lnTo>
                    <a:pt x="126"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6" y="91"/>
                  </a:lnTo>
                  <a:lnTo>
                    <a:pt x="2" y="79"/>
                  </a:lnTo>
                  <a:lnTo>
                    <a:pt x="0" y="65"/>
                  </a:lnTo>
                  <a:lnTo>
                    <a:pt x="0" y="65"/>
                  </a:lnTo>
                  <a:lnTo>
                    <a:pt x="2" y="53"/>
                  </a:lnTo>
                  <a:lnTo>
                    <a:pt x="6" y="41"/>
                  </a:lnTo>
                  <a:lnTo>
                    <a:pt x="10" y="29"/>
                  </a:lnTo>
                  <a:lnTo>
                    <a:pt x="18" y="21"/>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6" name="Freeform 535">
              <a:extLst>
                <a:ext uri="{FF2B5EF4-FFF2-40B4-BE49-F238E27FC236}">
                  <a16:creationId xmlns:a16="http://schemas.microsoft.com/office/drawing/2014/main" id="{8F3BDFE6-25D8-4D08-AE59-4C6508A4F618}"/>
                </a:ext>
              </a:extLst>
            </p:cNvPr>
            <p:cNvSpPr>
              <a:spLocks/>
            </p:cNvSpPr>
            <p:nvPr/>
          </p:nvSpPr>
          <p:spPr bwMode="auto">
            <a:xfrm>
              <a:off x="6716"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6 w 128"/>
                <a:gd name="T17" fmla="*/ 53 h 129"/>
                <a:gd name="T18" fmla="*/ 128 w 128"/>
                <a:gd name="T19" fmla="*/ 65 h 129"/>
                <a:gd name="T20" fmla="*/ 128 w 128"/>
                <a:gd name="T21" fmla="*/ 65 h 129"/>
                <a:gd name="T22" fmla="*/ 126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0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0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6" y="53"/>
                  </a:lnTo>
                  <a:lnTo>
                    <a:pt x="128" y="65"/>
                  </a:lnTo>
                  <a:lnTo>
                    <a:pt x="128" y="65"/>
                  </a:lnTo>
                  <a:lnTo>
                    <a:pt x="126"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6" y="91"/>
                  </a:lnTo>
                  <a:lnTo>
                    <a:pt x="2" y="79"/>
                  </a:lnTo>
                  <a:lnTo>
                    <a:pt x="0" y="65"/>
                  </a:lnTo>
                  <a:lnTo>
                    <a:pt x="0" y="65"/>
                  </a:lnTo>
                  <a:lnTo>
                    <a:pt x="2" y="53"/>
                  </a:lnTo>
                  <a:lnTo>
                    <a:pt x="6" y="41"/>
                  </a:lnTo>
                  <a:lnTo>
                    <a:pt x="10" y="29"/>
                  </a:lnTo>
                  <a:lnTo>
                    <a:pt x="18" y="21"/>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7" name="Freeform 536">
              <a:extLst>
                <a:ext uri="{FF2B5EF4-FFF2-40B4-BE49-F238E27FC236}">
                  <a16:creationId xmlns:a16="http://schemas.microsoft.com/office/drawing/2014/main" id="{877690B1-0250-4A95-A78D-99342DFE9A95}"/>
                </a:ext>
              </a:extLst>
            </p:cNvPr>
            <p:cNvSpPr>
              <a:spLocks/>
            </p:cNvSpPr>
            <p:nvPr/>
          </p:nvSpPr>
          <p:spPr bwMode="auto">
            <a:xfrm>
              <a:off x="6870" y="3906"/>
              <a:ext cx="128" cy="129"/>
            </a:xfrm>
            <a:custGeom>
              <a:avLst/>
              <a:gdLst>
                <a:gd name="T0" fmla="*/ 64 w 128"/>
                <a:gd name="T1" fmla="*/ 0 h 129"/>
                <a:gd name="T2" fmla="*/ 64 w 128"/>
                <a:gd name="T3" fmla="*/ 0 h 129"/>
                <a:gd name="T4" fmla="*/ 76 w 128"/>
                <a:gd name="T5" fmla="*/ 2 h 129"/>
                <a:gd name="T6" fmla="*/ 88 w 128"/>
                <a:gd name="T7" fmla="*/ 6 h 129"/>
                <a:gd name="T8" fmla="*/ 98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98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98" y="12"/>
                  </a:lnTo>
                  <a:lnTo>
                    <a:pt x="108" y="21"/>
                  </a:lnTo>
                  <a:lnTo>
                    <a:pt x="116" y="29"/>
                  </a:lnTo>
                  <a:lnTo>
                    <a:pt x="122" y="41"/>
                  </a:lnTo>
                  <a:lnTo>
                    <a:pt x="126" y="53"/>
                  </a:lnTo>
                  <a:lnTo>
                    <a:pt x="128" y="65"/>
                  </a:lnTo>
                  <a:lnTo>
                    <a:pt x="128" y="65"/>
                  </a:lnTo>
                  <a:lnTo>
                    <a:pt x="126" y="79"/>
                  </a:lnTo>
                  <a:lnTo>
                    <a:pt x="122" y="91"/>
                  </a:lnTo>
                  <a:lnTo>
                    <a:pt x="116" y="101"/>
                  </a:lnTo>
                  <a:lnTo>
                    <a:pt x="108" y="111"/>
                  </a:lnTo>
                  <a:lnTo>
                    <a:pt x="98"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8" name="Freeform 537">
              <a:extLst>
                <a:ext uri="{FF2B5EF4-FFF2-40B4-BE49-F238E27FC236}">
                  <a16:creationId xmlns:a16="http://schemas.microsoft.com/office/drawing/2014/main" id="{36700304-D004-47BD-B989-030F20BAD086}"/>
                </a:ext>
              </a:extLst>
            </p:cNvPr>
            <p:cNvSpPr>
              <a:spLocks/>
            </p:cNvSpPr>
            <p:nvPr/>
          </p:nvSpPr>
          <p:spPr bwMode="auto">
            <a:xfrm>
              <a:off x="6870" y="3906"/>
              <a:ext cx="128" cy="129"/>
            </a:xfrm>
            <a:custGeom>
              <a:avLst/>
              <a:gdLst>
                <a:gd name="T0" fmla="*/ 64 w 128"/>
                <a:gd name="T1" fmla="*/ 0 h 129"/>
                <a:gd name="T2" fmla="*/ 64 w 128"/>
                <a:gd name="T3" fmla="*/ 0 h 129"/>
                <a:gd name="T4" fmla="*/ 76 w 128"/>
                <a:gd name="T5" fmla="*/ 2 h 129"/>
                <a:gd name="T6" fmla="*/ 88 w 128"/>
                <a:gd name="T7" fmla="*/ 6 h 129"/>
                <a:gd name="T8" fmla="*/ 98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98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98" y="12"/>
                  </a:lnTo>
                  <a:lnTo>
                    <a:pt x="108" y="21"/>
                  </a:lnTo>
                  <a:lnTo>
                    <a:pt x="116" y="29"/>
                  </a:lnTo>
                  <a:lnTo>
                    <a:pt x="122" y="41"/>
                  </a:lnTo>
                  <a:lnTo>
                    <a:pt x="126" y="53"/>
                  </a:lnTo>
                  <a:lnTo>
                    <a:pt x="128" y="65"/>
                  </a:lnTo>
                  <a:lnTo>
                    <a:pt x="128" y="65"/>
                  </a:lnTo>
                  <a:lnTo>
                    <a:pt x="126" y="79"/>
                  </a:lnTo>
                  <a:lnTo>
                    <a:pt x="122" y="91"/>
                  </a:lnTo>
                  <a:lnTo>
                    <a:pt x="116" y="101"/>
                  </a:lnTo>
                  <a:lnTo>
                    <a:pt x="108" y="111"/>
                  </a:lnTo>
                  <a:lnTo>
                    <a:pt x="98"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9" name="Freeform 538">
              <a:extLst>
                <a:ext uri="{FF2B5EF4-FFF2-40B4-BE49-F238E27FC236}">
                  <a16:creationId xmlns:a16="http://schemas.microsoft.com/office/drawing/2014/main" id="{376DB570-47E4-49DD-9675-42A47E8C5E40}"/>
                </a:ext>
              </a:extLst>
            </p:cNvPr>
            <p:cNvSpPr>
              <a:spLocks/>
            </p:cNvSpPr>
            <p:nvPr/>
          </p:nvSpPr>
          <p:spPr bwMode="auto">
            <a:xfrm>
              <a:off x="7176" y="3906"/>
              <a:ext cx="128" cy="129"/>
            </a:xfrm>
            <a:custGeom>
              <a:avLst/>
              <a:gdLst>
                <a:gd name="T0" fmla="*/ 64 w 128"/>
                <a:gd name="T1" fmla="*/ 0 h 129"/>
                <a:gd name="T2" fmla="*/ 64 w 128"/>
                <a:gd name="T3" fmla="*/ 0 h 129"/>
                <a:gd name="T4" fmla="*/ 76 w 128"/>
                <a:gd name="T5" fmla="*/ 2 h 129"/>
                <a:gd name="T6" fmla="*/ 88 w 128"/>
                <a:gd name="T7" fmla="*/ 6 h 129"/>
                <a:gd name="T8" fmla="*/ 100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100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100" y="12"/>
                  </a:lnTo>
                  <a:lnTo>
                    <a:pt x="108" y="21"/>
                  </a:lnTo>
                  <a:lnTo>
                    <a:pt x="116" y="29"/>
                  </a:lnTo>
                  <a:lnTo>
                    <a:pt x="122" y="41"/>
                  </a:lnTo>
                  <a:lnTo>
                    <a:pt x="126" y="53"/>
                  </a:lnTo>
                  <a:lnTo>
                    <a:pt x="128" y="65"/>
                  </a:lnTo>
                  <a:lnTo>
                    <a:pt x="128" y="65"/>
                  </a:lnTo>
                  <a:lnTo>
                    <a:pt x="126" y="79"/>
                  </a:lnTo>
                  <a:lnTo>
                    <a:pt x="122" y="91"/>
                  </a:lnTo>
                  <a:lnTo>
                    <a:pt x="116" y="101"/>
                  </a:lnTo>
                  <a:lnTo>
                    <a:pt x="108" y="111"/>
                  </a:lnTo>
                  <a:lnTo>
                    <a:pt x="100"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0" name="Freeform 539">
              <a:extLst>
                <a:ext uri="{FF2B5EF4-FFF2-40B4-BE49-F238E27FC236}">
                  <a16:creationId xmlns:a16="http://schemas.microsoft.com/office/drawing/2014/main" id="{6676B7F4-CF63-4604-835A-F3778036EC86}"/>
                </a:ext>
              </a:extLst>
            </p:cNvPr>
            <p:cNvSpPr>
              <a:spLocks/>
            </p:cNvSpPr>
            <p:nvPr/>
          </p:nvSpPr>
          <p:spPr bwMode="auto">
            <a:xfrm>
              <a:off x="7176" y="3906"/>
              <a:ext cx="128" cy="129"/>
            </a:xfrm>
            <a:custGeom>
              <a:avLst/>
              <a:gdLst>
                <a:gd name="T0" fmla="*/ 64 w 128"/>
                <a:gd name="T1" fmla="*/ 0 h 129"/>
                <a:gd name="T2" fmla="*/ 64 w 128"/>
                <a:gd name="T3" fmla="*/ 0 h 129"/>
                <a:gd name="T4" fmla="*/ 76 w 128"/>
                <a:gd name="T5" fmla="*/ 2 h 129"/>
                <a:gd name="T6" fmla="*/ 88 w 128"/>
                <a:gd name="T7" fmla="*/ 6 h 129"/>
                <a:gd name="T8" fmla="*/ 100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100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100" y="12"/>
                  </a:lnTo>
                  <a:lnTo>
                    <a:pt x="108" y="21"/>
                  </a:lnTo>
                  <a:lnTo>
                    <a:pt x="116" y="29"/>
                  </a:lnTo>
                  <a:lnTo>
                    <a:pt x="122" y="41"/>
                  </a:lnTo>
                  <a:lnTo>
                    <a:pt x="126" y="53"/>
                  </a:lnTo>
                  <a:lnTo>
                    <a:pt x="128" y="65"/>
                  </a:lnTo>
                  <a:lnTo>
                    <a:pt x="128" y="65"/>
                  </a:lnTo>
                  <a:lnTo>
                    <a:pt x="126" y="79"/>
                  </a:lnTo>
                  <a:lnTo>
                    <a:pt x="122" y="91"/>
                  </a:lnTo>
                  <a:lnTo>
                    <a:pt x="116" y="101"/>
                  </a:lnTo>
                  <a:lnTo>
                    <a:pt x="108" y="111"/>
                  </a:lnTo>
                  <a:lnTo>
                    <a:pt x="100"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1" name="Freeform 540">
              <a:extLst>
                <a:ext uri="{FF2B5EF4-FFF2-40B4-BE49-F238E27FC236}">
                  <a16:creationId xmlns:a16="http://schemas.microsoft.com/office/drawing/2014/main" id="{59926A6D-50B7-4DB5-B488-11749FBE2EA5}"/>
                </a:ext>
              </a:extLst>
            </p:cNvPr>
            <p:cNvSpPr>
              <a:spLocks/>
            </p:cNvSpPr>
            <p:nvPr/>
          </p:nvSpPr>
          <p:spPr bwMode="auto">
            <a:xfrm>
              <a:off x="7328"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8 w 128"/>
                <a:gd name="T17" fmla="*/ 53 h 129"/>
                <a:gd name="T18" fmla="*/ 128 w 128"/>
                <a:gd name="T19" fmla="*/ 65 h 129"/>
                <a:gd name="T20" fmla="*/ 128 w 128"/>
                <a:gd name="T21" fmla="*/ 65 h 129"/>
                <a:gd name="T22" fmla="*/ 128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2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8" y="53"/>
                  </a:lnTo>
                  <a:lnTo>
                    <a:pt x="128" y="65"/>
                  </a:lnTo>
                  <a:lnTo>
                    <a:pt x="128" y="65"/>
                  </a:lnTo>
                  <a:lnTo>
                    <a:pt x="128"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2" y="101"/>
                  </a:lnTo>
                  <a:lnTo>
                    <a:pt x="6" y="91"/>
                  </a:lnTo>
                  <a:lnTo>
                    <a:pt x="2" y="79"/>
                  </a:lnTo>
                  <a:lnTo>
                    <a:pt x="0" y="65"/>
                  </a:lnTo>
                  <a:lnTo>
                    <a:pt x="0" y="65"/>
                  </a:lnTo>
                  <a:lnTo>
                    <a:pt x="2" y="53"/>
                  </a:lnTo>
                  <a:lnTo>
                    <a:pt x="6" y="41"/>
                  </a:lnTo>
                  <a:lnTo>
                    <a:pt x="12" y="29"/>
                  </a:lnTo>
                  <a:lnTo>
                    <a:pt x="18" y="21"/>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2" name="Freeform 541">
              <a:extLst>
                <a:ext uri="{FF2B5EF4-FFF2-40B4-BE49-F238E27FC236}">
                  <a16:creationId xmlns:a16="http://schemas.microsoft.com/office/drawing/2014/main" id="{251975DD-B430-41EA-8C14-3BB0F5D54F5A}"/>
                </a:ext>
              </a:extLst>
            </p:cNvPr>
            <p:cNvSpPr>
              <a:spLocks/>
            </p:cNvSpPr>
            <p:nvPr/>
          </p:nvSpPr>
          <p:spPr bwMode="auto">
            <a:xfrm>
              <a:off x="7328"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8 w 128"/>
                <a:gd name="T17" fmla="*/ 53 h 129"/>
                <a:gd name="T18" fmla="*/ 128 w 128"/>
                <a:gd name="T19" fmla="*/ 65 h 129"/>
                <a:gd name="T20" fmla="*/ 128 w 128"/>
                <a:gd name="T21" fmla="*/ 65 h 129"/>
                <a:gd name="T22" fmla="*/ 128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2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8" y="53"/>
                  </a:lnTo>
                  <a:lnTo>
                    <a:pt x="128" y="65"/>
                  </a:lnTo>
                  <a:lnTo>
                    <a:pt x="128" y="65"/>
                  </a:lnTo>
                  <a:lnTo>
                    <a:pt x="128"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2" y="101"/>
                  </a:lnTo>
                  <a:lnTo>
                    <a:pt x="6" y="91"/>
                  </a:lnTo>
                  <a:lnTo>
                    <a:pt x="2" y="79"/>
                  </a:lnTo>
                  <a:lnTo>
                    <a:pt x="0" y="65"/>
                  </a:lnTo>
                  <a:lnTo>
                    <a:pt x="0" y="65"/>
                  </a:lnTo>
                  <a:lnTo>
                    <a:pt x="2" y="53"/>
                  </a:lnTo>
                  <a:lnTo>
                    <a:pt x="6" y="41"/>
                  </a:lnTo>
                  <a:lnTo>
                    <a:pt x="12" y="29"/>
                  </a:lnTo>
                  <a:lnTo>
                    <a:pt x="18" y="21"/>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3" name="Freeform 542">
              <a:extLst>
                <a:ext uri="{FF2B5EF4-FFF2-40B4-BE49-F238E27FC236}">
                  <a16:creationId xmlns:a16="http://schemas.microsoft.com/office/drawing/2014/main" id="{DF6DCE9F-B7E1-460D-81E1-D7B546481AAE}"/>
                </a:ext>
              </a:extLst>
            </p:cNvPr>
            <p:cNvSpPr>
              <a:spLocks/>
            </p:cNvSpPr>
            <p:nvPr/>
          </p:nvSpPr>
          <p:spPr bwMode="auto">
            <a:xfrm>
              <a:off x="7635"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8 w 128"/>
                <a:gd name="T17" fmla="*/ 53 h 129"/>
                <a:gd name="T18" fmla="*/ 128 w 128"/>
                <a:gd name="T19" fmla="*/ 65 h 129"/>
                <a:gd name="T20" fmla="*/ 128 w 128"/>
                <a:gd name="T21" fmla="*/ 65 h 129"/>
                <a:gd name="T22" fmla="*/ 128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2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8" y="53"/>
                  </a:lnTo>
                  <a:lnTo>
                    <a:pt x="128" y="65"/>
                  </a:lnTo>
                  <a:lnTo>
                    <a:pt x="128" y="65"/>
                  </a:lnTo>
                  <a:lnTo>
                    <a:pt x="128"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2" y="101"/>
                  </a:lnTo>
                  <a:lnTo>
                    <a:pt x="6" y="91"/>
                  </a:lnTo>
                  <a:lnTo>
                    <a:pt x="2" y="79"/>
                  </a:lnTo>
                  <a:lnTo>
                    <a:pt x="0" y="65"/>
                  </a:lnTo>
                  <a:lnTo>
                    <a:pt x="0" y="65"/>
                  </a:lnTo>
                  <a:lnTo>
                    <a:pt x="2" y="53"/>
                  </a:lnTo>
                  <a:lnTo>
                    <a:pt x="6" y="41"/>
                  </a:lnTo>
                  <a:lnTo>
                    <a:pt x="12" y="29"/>
                  </a:lnTo>
                  <a:lnTo>
                    <a:pt x="18" y="21"/>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4" name="Freeform 543">
              <a:extLst>
                <a:ext uri="{FF2B5EF4-FFF2-40B4-BE49-F238E27FC236}">
                  <a16:creationId xmlns:a16="http://schemas.microsoft.com/office/drawing/2014/main" id="{E8D44236-1443-4BCB-A2D2-9F253DB6E9B8}"/>
                </a:ext>
              </a:extLst>
            </p:cNvPr>
            <p:cNvSpPr>
              <a:spLocks/>
            </p:cNvSpPr>
            <p:nvPr/>
          </p:nvSpPr>
          <p:spPr bwMode="auto">
            <a:xfrm>
              <a:off x="7635"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8 w 128"/>
                <a:gd name="T17" fmla="*/ 53 h 129"/>
                <a:gd name="T18" fmla="*/ 128 w 128"/>
                <a:gd name="T19" fmla="*/ 65 h 129"/>
                <a:gd name="T20" fmla="*/ 128 w 128"/>
                <a:gd name="T21" fmla="*/ 65 h 129"/>
                <a:gd name="T22" fmla="*/ 128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2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8" y="53"/>
                  </a:lnTo>
                  <a:lnTo>
                    <a:pt x="128" y="65"/>
                  </a:lnTo>
                  <a:lnTo>
                    <a:pt x="128" y="65"/>
                  </a:lnTo>
                  <a:lnTo>
                    <a:pt x="128"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2" y="101"/>
                  </a:lnTo>
                  <a:lnTo>
                    <a:pt x="6" y="91"/>
                  </a:lnTo>
                  <a:lnTo>
                    <a:pt x="2" y="79"/>
                  </a:lnTo>
                  <a:lnTo>
                    <a:pt x="0" y="65"/>
                  </a:lnTo>
                  <a:lnTo>
                    <a:pt x="0" y="65"/>
                  </a:lnTo>
                  <a:lnTo>
                    <a:pt x="2" y="53"/>
                  </a:lnTo>
                  <a:lnTo>
                    <a:pt x="6" y="41"/>
                  </a:lnTo>
                  <a:lnTo>
                    <a:pt x="12" y="29"/>
                  </a:lnTo>
                  <a:lnTo>
                    <a:pt x="18" y="21"/>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5" name="Freeform 544">
              <a:extLst>
                <a:ext uri="{FF2B5EF4-FFF2-40B4-BE49-F238E27FC236}">
                  <a16:creationId xmlns:a16="http://schemas.microsoft.com/office/drawing/2014/main" id="{5F313D51-84D4-4337-B45E-919AAFB00E5D}"/>
                </a:ext>
              </a:extLst>
            </p:cNvPr>
            <p:cNvSpPr>
              <a:spLocks/>
            </p:cNvSpPr>
            <p:nvPr/>
          </p:nvSpPr>
          <p:spPr bwMode="auto">
            <a:xfrm>
              <a:off x="7789" y="3906"/>
              <a:ext cx="128" cy="129"/>
            </a:xfrm>
            <a:custGeom>
              <a:avLst/>
              <a:gdLst>
                <a:gd name="T0" fmla="*/ 64 w 128"/>
                <a:gd name="T1" fmla="*/ 0 h 129"/>
                <a:gd name="T2" fmla="*/ 64 w 128"/>
                <a:gd name="T3" fmla="*/ 0 h 129"/>
                <a:gd name="T4" fmla="*/ 76 w 128"/>
                <a:gd name="T5" fmla="*/ 2 h 129"/>
                <a:gd name="T6" fmla="*/ 88 w 128"/>
                <a:gd name="T7" fmla="*/ 6 h 129"/>
                <a:gd name="T8" fmla="*/ 100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100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100" y="12"/>
                  </a:lnTo>
                  <a:lnTo>
                    <a:pt x="108" y="21"/>
                  </a:lnTo>
                  <a:lnTo>
                    <a:pt x="116" y="29"/>
                  </a:lnTo>
                  <a:lnTo>
                    <a:pt x="122" y="41"/>
                  </a:lnTo>
                  <a:lnTo>
                    <a:pt x="126" y="53"/>
                  </a:lnTo>
                  <a:lnTo>
                    <a:pt x="128" y="65"/>
                  </a:lnTo>
                  <a:lnTo>
                    <a:pt x="128" y="65"/>
                  </a:lnTo>
                  <a:lnTo>
                    <a:pt x="126" y="79"/>
                  </a:lnTo>
                  <a:lnTo>
                    <a:pt x="122" y="91"/>
                  </a:lnTo>
                  <a:lnTo>
                    <a:pt x="116" y="101"/>
                  </a:lnTo>
                  <a:lnTo>
                    <a:pt x="108" y="111"/>
                  </a:lnTo>
                  <a:lnTo>
                    <a:pt x="100"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6" name="Freeform 545">
              <a:extLst>
                <a:ext uri="{FF2B5EF4-FFF2-40B4-BE49-F238E27FC236}">
                  <a16:creationId xmlns:a16="http://schemas.microsoft.com/office/drawing/2014/main" id="{699CDAF7-BD3E-427A-AABF-108100BDF6B8}"/>
                </a:ext>
              </a:extLst>
            </p:cNvPr>
            <p:cNvSpPr>
              <a:spLocks/>
            </p:cNvSpPr>
            <p:nvPr/>
          </p:nvSpPr>
          <p:spPr bwMode="auto">
            <a:xfrm>
              <a:off x="7789" y="3906"/>
              <a:ext cx="128" cy="129"/>
            </a:xfrm>
            <a:custGeom>
              <a:avLst/>
              <a:gdLst>
                <a:gd name="T0" fmla="*/ 64 w 128"/>
                <a:gd name="T1" fmla="*/ 0 h 129"/>
                <a:gd name="T2" fmla="*/ 64 w 128"/>
                <a:gd name="T3" fmla="*/ 0 h 129"/>
                <a:gd name="T4" fmla="*/ 76 w 128"/>
                <a:gd name="T5" fmla="*/ 2 h 129"/>
                <a:gd name="T6" fmla="*/ 88 w 128"/>
                <a:gd name="T7" fmla="*/ 6 h 129"/>
                <a:gd name="T8" fmla="*/ 100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100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100" y="12"/>
                  </a:lnTo>
                  <a:lnTo>
                    <a:pt x="108" y="21"/>
                  </a:lnTo>
                  <a:lnTo>
                    <a:pt x="116" y="29"/>
                  </a:lnTo>
                  <a:lnTo>
                    <a:pt x="122" y="41"/>
                  </a:lnTo>
                  <a:lnTo>
                    <a:pt x="126" y="53"/>
                  </a:lnTo>
                  <a:lnTo>
                    <a:pt x="128" y="65"/>
                  </a:lnTo>
                  <a:lnTo>
                    <a:pt x="128" y="65"/>
                  </a:lnTo>
                  <a:lnTo>
                    <a:pt x="126" y="79"/>
                  </a:lnTo>
                  <a:lnTo>
                    <a:pt x="122" y="91"/>
                  </a:lnTo>
                  <a:lnTo>
                    <a:pt x="116" y="101"/>
                  </a:lnTo>
                  <a:lnTo>
                    <a:pt x="108" y="111"/>
                  </a:lnTo>
                  <a:lnTo>
                    <a:pt x="100"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7" name="Freeform 546">
              <a:extLst>
                <a:ext uri="{FF2B5EF4-FFF2-40B4-BE49-F238E27FC236}">
                  <a16:creationId xmlns:a16="http://schemas.microsoft.com/office/drawing/2014/main" id="{80590AC1-4160-494D-B67C-73C0BD5A2F24}"/>
                </a:ext>
              </a:extLst>
            </p:cNvPr>
            <p:cNvSpPr>
              <a:spLocks/>
            </p:cNvSpPr>
            <p:nvPr/>
          </p:nvSpPr>
          <p:spPr bwMode="auto">
            <a:xfrm>
              <a:off x="6716"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0" y="100"/>
                  </a:lnTo>
                  <a:lnTo>
                    <a:pt x="6" y="88"/>
                  </a:lnTo>
                  <a:lnTo>
                    <a:pt x="2" y="76"/>
                  </a:lnTo>
                  <a:lnTo>
                    <a:pt x="0" y="64"/>
                  </a:lnTo>
                  <a:lnTo>
                    <a:pt x="0" y="64"/>
                  </a:lnTo>
                  <a:lnTo>
                    <a:pt x="2" y="50"/>
                  </a:lnTo>
                  <a:lnTo>
                    <a:pt x="6"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8" name="Freeform 547">
              <a:extLst>
                <a:ext uri="{FF2B5EF4-FFF2-40B4-BE49-F238E27FC236}">
                  <a16:creationId xmlns:a16="http://schemas.microsoft.com/office/drawing/2014/main" id="{AF2263D4-41CF-4BBA-9336-D843145480B0}"/>
                </a:ext>
              </a:extLst>
            </p:cNvPr>
            <p:cNvSpPr>
              <a:spLocks/>
            </p:cNvSpPr>
            <p:nvPr/>
          </p:nvSpPr>
          <p:spPr bwMode="auto">
            <a:xfrm>
              <a:off x="6716"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0" y="100"/>
                  </a:lnTo>
                  <a:lnTo>
                    <a:pt x="6" y="88"/>
                  </a:lnTo>
                  <a:lnTo>
                    <a:pt x="2" y="76"/>
                  </a:lnTo>
                  <a:lnTo>
                    <a:pt x="0" y="64"/>
                  </a:lnTo>
                  <a:lnTo>
                    <a:pt x="0" y="64"/>
                  </a:lnTo>
                  <a:lnTo>
                    <a:pt x="2" y="50"/>
                  </a:lnTo>
                  <a:lnTo>
                    <a:pt x="6"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9" name="Freeform 548">
              <a:extLst>
                <a:ext uri="{FF2B5EF4-FFF2-40B4-BE49-F238E27FC236}">
                  <a16:creationId xmlns:a16="http://schemas.microsoft.com/office/drawing/2014/main" id="{B366ABB1-5EA0-4F42-B128-73EDF80A9FD3}"/>
                </a:ext>
              </a:extLst>
            </p:cNvPr>
            <p:cNvSpPr>
              <a:spLocks/>
            </p:cNvSpPr>
            <p:nvPr/>
          </p:nvSpPr>
          <p:spPr bwMode="auto">
            <a:xfrm>
              <a:off x="6870" y="3754"/>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0" name="Freeform 549">
              <a:extLst>
                <a:ext uri="{FF2B5EF4-FFF2-40B4-BE49-F238E27FC236}">
                  <a16:creationId xmlns:a16="http://schemas.microsoft.com/office/drawing/2014/main" id="{12A1A6A1-5ACE-4B74-80CE-90CC5ECF9C4F}"/>
                </a:ext>
              </a:extLst>
            </p:cNvPr>
            <p:cNvSpPr>
              <a:spLocks/>
            </p:cNvSpPr>
            <p:nvPr/>
          </p:nvSpPr>
          <p:spPr bwMode="auto">
            <a:xfrm>
              <a:off x="6870" y="3754"/>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1" name="Freeform 550">
              <a:extLst>
                <a:ext uri="{FF2B5EF4-FFF2-40B4-BE49-F238E27FC236}">
                  <a16:creationId xmlns:a16="http://schemas.microsoft.com/office/drawing/2014/main" id="{B4377E41-D99D-4AAD-8CAF-28A5D1247608}"/>
                </a:ext>
              </a:extLst>
            </p:cNvPr>
            <p:cNvSpPr>
              <a:spLocks/>
            </p:cNvSpPr>
            <p:nvPr/>
          </p:nvSpPr>
          <p:spPr bwMode="auto">
            <a:xfrm>
              <a:off x="7176" y="3754"/>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2" name="Freeform 551">
              <a:extLst>
                <a:ext uri="{FF2B5EF4-FFF2-40B4-BE49-F238E27FC236}">
                  <a16:creationId xmlns:a16="http://schemas.microsoft.com/office/drawing/2014/main" id="{188EB416-6267-4839-B587-5B15C2210C3B}"/>
                </a:ext>
              </a:extLst>
            </p:cNvPr>
            <p:cNvSpPr>
              <a:spLocks/>
            </p:cNvSpPr>
            <p:nvPr/>
          </p:nvSpPr>
          <p:spPr bwMode="auto">
            <a:xfrm>
              <a:off x="7176" y="3754"/>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3" name="Freeform 552">
              <a:extLst>
                <a:ext uri="{FF2B5EF4-FFF2-40B4-BE49-F238E27FC236}">
                  <a16:creationId xmlns:a16="http://schemas.microsoft.com/office/drawing/2014/main" id="{A17429BC-059C-4688-9016-A77B7CB1BE34}"/>
                </a:ext>
              </a:extLst>
            </p:cNvPr>
            <p:cNvSpPr>
              <a:spLocks/>
            </p:cNvSpPr>
            <p:nvPr/>
          </p:nvSpPr>
          <p:spPr bwMode="auto">
            <a:xfrm>
              <a:off x="7328"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4" name="Freeform 553">
              <a:extLst>
                <a:ext uri="{FF2B5EF4-FFF2-40B4-BE49-F238E27FC236}">
                  <a16:creationId xmlns:a16="http://schemas.microsoft.com/office/drawing/2014/main" id="{CD4B7755-CEC7-40D7-9B01-813329C06DB6}"/>
                </a:ext>
              </a:extLst>
            </p:cNvPr>
            <p:cNvSpPr>
              <a:spLocks/>
            </p:cNvSpPr>
            <p:nvPr/>
          </p:nvSpPr>
          <p:spPr bwMode="auto">
            <a:xfrm>
              <a:off x="7328"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5" name="Freeform 554">
              <a:extLst>
                <a:ext uri="{FF2B5EF4-FFF2-40B4-BE49-F238E27FC236}">
                  <a16:creationId xmlns:a16="http://schemas.microsoft.com/office/drawing/2014/main" id="{AAADEAF3-DC4F-48BC-89EC-013968350A94}"/>
                </a:ext>
              </a:extLst>
            </p:cNvPr>
            <p:cNvSpPr>
              <a:spLocks/>
            </p:cNvSpPr>
            <p:nvPr/>
          </p:nvSpPr>
          <p:spPr bwMode="auto">
            <a:xfrm>
              <a:off x="7635"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6" name="Freeform 555">
              <a:extLst>
                <a:ext uri="{FF2B5EF4-FFF2-40B4-BE49-F238E27FC236}">
                  <a16:creationId xmlns:a16="http://schemas.microsoft.com/office/drawing/2014/main" id="{3D593DEA-66E1-44CF-9124-7A9E8B55D200}"/>
                </a:ext>
              </a:extLst>
            </p:cNvPr>
            <p:cNvSpPr>
              <a:spLocks/>
            </p:cNvSpPr>
            <p:nvPr/>
          </p:nvSpPr>
          <p:spPr bwMode="auto">
            <a:xfrm>
              <a:off x="7635"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7" name="Freeform 556">
              <a:extLst>
                <a:ext uri="{FF2B5EF4-FFF2-40B4-BE49-F238E27FC236}">
                  <a16:creationId xmlns:a16="http://schemas.microsoft.com/office/drawing/2014/main" id="{BA0810A6-AFC7-4D1D-A84B-8989E1EC6563}"/>
                </a:ext>
              </a:extLst>
            </p:cNvPr>
            <p:cNvSpPr>
              <a:spLocks/>
            </p:cNvSpPr>
            <p:nvPr/>
          </p:nvSpPr>
          <p:spPr bwMode="auto">
            <a:xfrm>
              <a:off x="7789" y="3754"/>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8" name="Freeform 557">
              <a:extLst>
                <a:ext uri="{FF2B5EF4-FFF2-40B4-BE49-F238E27FC236}">
                  <a16:creationId xmlns:a16="http://schemas.microsoft.com/office/drawing/2014/main" id="{1A465F5B-3276-4812-9E3B-DCA0F1C11518}"/>
                </a:ext>
              </a:extLst>
            </p:cNvPr>
            <p:cNvSpPr>
              <a:spLocks/>
            </p:cNvSpPr>
            <p:nvPr/>
          </p:nvSpPr>
          <p:spPr bwMode="auto">
            <a:xfrm>
              <a:off x="7789" y="3754"/>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9" name="Freeform 558">
              <a:extLst>
                <a:ext uri="{FF2B5EF4-FFF2-40B4-BE49-F238E27FC236}">
                  <a16:creationId xmlns:a16="http://schemas.microsoft.com/office/drawing/2014/main" id="{BBE6D454-B794-4403-B343-8A220BF07E2F}"/>
                </a:ext>
              </a:extLst>
            </p:cNvPr>
            <p:cNvSpPr>
              <a:spLocks/>
            </p:cNvSpPr>
            <p:nvPr/>
          </p:nvSpPr>
          <p:spPr bwMode="auto">
            <a:xfrm>
              <a:off x="6409"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2 w 128"/>
                <a:gd name="T53" fmla="*/ 78 h 128"/>
                <a:gd name="T54" fmla="*/ 0 w 128"/>
                <a:gd name="T55" fmla="*/ 64 h 128"/>
                <a:gd name="T56" fmla="*/ 0 w 128"/>
                <a:gd name="T57" fmla="*/ 64 h 128"/>
                <a:gd name="T58" fmla="*/ 2 w 128"/>
                <a:gd name="T59" fmla="*/ 52 h 128"/>
                <a:gd name="T60" fmla="*/ 4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88" y="124"/>
                  </a:lnTo>
                  <a:lnTo>
                    <a:pt x="76"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0" name="Freeform 559">
              <a:extLst>
                <a:ext uri="{FF2B5EF4-FFF2-40B4-BE49-F238E27FC236}">
                  <a16:creationId xmlns:a16="http://schemas.microsoft.com/office/drawing/2014/main" id="{5DE8A0CE-18EE-445D-AA4E-1477DEF9012D}"/>
                </a:ext>
              </a:extLst>
            </p:cNvPr>
            <p:cNvSpPr>
              <a:spLocks/>
            </p:cNvSpPr>
            <p:nvPr/>
          </p:nvSpPr>
          <p:spPr bwMode="auto">
            <a:xfrm>
              <a:off x="6409"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2 w 128"/>
                <a:gd name="T53" fmla="*/ 78 h 128"/>
                <a:gd name="T54" fmla="*/ 0 w 128"/>
                <a:gd name="T55" fmla="*/ 64 h 128"/>
                <a:gd name="T56" fmla="*/ 0 w 128"/>
                <a:gd name="T57" fmla="*/ 64 h 128"/>
                <a:gd name="T58" fmla="*/ 2 w 128"/>
                <a:gd name="T59" fmla="*/ 52 h 128"/>
                <a:gd name="T60" fmla="*/ 4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88" y="124"/>
                  </a:lnTo>
                  <a:lnTo>
                    <a:pt x="76"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1" name="Freeform 560">
              <a:extLst>
                <a:ext uri="{FF2B5EF4-FFF2-40B4-BE49-F238E27FC236}">
                  <a16:creationId xmlns:a16="http://schemas.microsoft.com/office/drawing/2014/main" id="{431F96E4-D042-44C5-9263-D8BED884D780}"/>
                </a:ext>
              </a:extLst>
            </p:cNvPr>
            <p:cNvSpPr>
              <a:spLocks/>
            </p:cNvSpPr>
            <p:nvPr/>
          </p:nvSpPr>
          <p:spPr bwMode="auto">
            <a:xfrm>
              <a:off x="7176"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2" name="Freeform 561">
              <a:extLst>
                <a:ext uri="{FF2B5EF4-FFF2-40B4-BE49-F238E27FC236}">
                  <a16:creationId xmlns:a16="http://schemas.microsoft.com/office/drawing/2014/main" id="{717961E2-D00C-4EF2-A691-BE796EB0FC13}"/>
                </a:ext>
              </a:extLst>
            </p:cNvPr>
            <p:cNvSpPr>
              <a:spLocks/>
            </p:cNvSpPr>
            <p:nvPr/>
          </p:nvSpPr>
          <p:spPr bwMode="auto">
            <a:xfrm>
              <a:off x="7176"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3" name="Freeform 562">
              <a:extLst>
                <a:ext uri="{FF2B5EF4-FFF2-40B4-BE49-F238E27FC236}">
                  <a16:creationId xmlns:a16="http://schemas.microsoft.com/office/drawing/2014/main" id="{B7F9E70A-A96D-4DB7-8DBA-4671C8594EF7}"/>
                </a:ext>
              </a:extLst>
            </p:cNvPr>
            <p:cNvSpPr>
              <a:spLocks/>
            </p:cNvSpPr>
            <p:nvPr/>
          </p:nvSpPr>
          <p:spPr bwMode="auto">
            <a:xfrm>
              <a:off x="7328" y="3600"/>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4" name="Freeform 563">
              <a:extLst>
                <a:ext uri="{FF2B5EF4-FFF2-40B4-BE49-F238E27FC236}">
                  <a16:creationId xmlns:a16="http://schemas.microsoft.com/office/drawing/2014/main" id="{2232763C-6C06-4EFD-84A3-3FDC3FA25802}"/>
                </a:ext>
              </a:extLst>
            </p:cNvPr>
            <p:cNvSpPr>
              <a:spLocks/>
            </p:cNvSpPr>
            <p:nvPr/>
          </p:nvSpPr>
          <p:spPr bwMode="auto">
            <a:xfrm>
              <a:off x="7328" y="3600"/>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 name="Freeform 564">
              <a:extLst>
                <a:ext uri="{FF2B5EF4-FFF2-40B4-BE49-F238E27FC236}">
                  <a16:creationId xmlns:a16="http://schemas.microsoft.com/office/drawing/2014/main" id="{730F0B49-AD03-42BB-B0EB-DE0CA2214562}"/>
                </a:ext>
              </a:extLst>
            </p:cNvPr>
            <p:cNvSpPr>
              <a:spLocks/>
            </p:cNvSpPr>
            <p:nvPr/>
          </p:nvSpPr>
          <p:spPr bwMode="auto">
            <a:xfrm>
              <a:off x="7635" y="3600"/>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6" name="Freeform 565">
              <a:extLst>
                <a:ext uri="{FF2B5EF4-FFF2-40B4-BE49-F238E27FC236}">
                  <a16:creationId xmlns:a16="http://schemas.microsoft.com/office/drawing/2014/main" id="{CB639C97-B73C-44EB-929F-F290CB52ABEB}"/>
                </a:ext>
              </a:extLst>
            </p:cNvPr>
            <p:cNvSpPr>
              <a:spLocks/>
            </p:cNvSpPr>
            <p:nvPr/>
          </p:nvSpPr>
          <p:spPr bwMode="auto">
            <a:xfrm>
              <a:off x="7635" y="3600"/>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7" name="Freeform 566">
              <a:extLst>
                <a:ext uri="{FF2B5EF4-FFF2-40B4-BE49-F238E27FC236}">
                  <a16:creationId xmlns:a16="http://schemas.microsoft.com/office/drawing/2014/main" id="{EB7DA4E1-DAAC-4711-9E44-848B6EFDD628}"/>
                </a:ext>
              </a:extLst>
            </p:cNvPr>
            <p:cNvSpPr>
              <a:spLocks/>
            </p:cNvSpPr>
            <p:nvPr/>
          </p:nvSpPr>
          <p:spPr bwMode="auto">
            <a:xfrm>
              <a:off x="7789"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8" name="Freeform 567">
              <a:extLst>
                <a:ext uri="{FF2B5EF4-FFF2-40B4-BE49-F238E27FC236}">
                  <a16:creationId xmlns:a16="http://schemas.microsoft.com/office/drawing/2014/main" id="{222B1D54-5532-4C90-96CB-0ECAE0BDD5EC}"/>
                </a:ext>
              </a:extLst>
            </p:cNvPr>
            <p:cNvSpPr>
              <a:spLocks/>
            </p:cNvSpPr>
            <p:nvPr/>
          </p:nvSpPr>
          <p:spPr bwMode="auto">
            <a:xfrm>
              <a:off x="7789"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9" name="Freeform 568">
              <a:extLst>
                <a:ext uri="{FF2B5EF4-FFF2-40B4-BE49-F238E27FC236}">
                  <a16:creationId xmlns:a16="http://schemas.microsoft.com/office/drawing/2014/main" id="{68A0F13A-1021-4441-87C4-9787E7B9A18A}"/>
                </a:ext>
              </a:extLst>
            </p:cNvPr>
            <p:cNvSpPr>
              <a:spLocks/>
            </p:cNvSpPr>
            <p:nvPr/>
          </p:nvSpPr>
          <p:spPr bwMode="auto">
            <a:xfrm>
              <a:off x="6561" y="3448"/>
              <a:ext cx="131" cy="128"/>
            </a:xfrm>
            <a:custGeom>
              <a:avLst/>
              <a:gdLst>
                <a:gd name="T0" fmla="*/ 66 w 131"/>
                <a:gd name="T1" fmla="*/ 0 h 128"/>
                <a:gd name="T2" fmla="*/ 66 w 131"/>
                <a:gd name="T3" fmla="*/ 0 h 128"/>
                <a:gd name="T4" fmla="*/ 78 w 131"/>
                <a:gd name="T5" fmla="*/ 0 h 128"/>
                <a:gd name="T6" fmla="*/ 90 w 131"/>
                <a:gd name="T7" fmla="*/ 4 h 128"/>
                <a:gd name="T8" fmla="*/ 100 w 131"/>
                <a:gd name="T9" fmla="*/ 10 h 128"/>
                <a:gd name="T10" fmla="*/ 111 w 131"/>
                <a:gd name="T11" fmla="*/ 18 h 128"/>
                <a:gd name="T12" fmla="*/ 119 w 131"/>
                <a:gd name="T13" fmla="*/ 28 h 128"/>
                <a:gd name="T14" fmla="*/ 125 w 131"/>
                <a:gd name="T15" fmla="*/ 38 h 128"/>
                <a:gd name="T16" fmla="*/ 129 w 131"/>
                <a:gd name="T17" fmla="*/ 50 h 128"/>
                <a:gd name="T18" fmla="*/ 131 w 131"/>
                <a:gd name="T19" fmla="*/ 64 h 128"/>
                <a:gd name="T20" fmla="*/ 131 w 131"/>
                <a:gd name="T21" fmla="*/ 64 h 128"/>
                <a:gd name="T22" fmla="*/ 129 w 131"/>
                <a:gd name="T23" fmla="*/ 76 h 128"/>
                <a:gd name="T24" fmla="*/ 125 w 131"/>
                <a:gd name="T25" fmla="*/ 88 h 128"/>
                <a:gd name="T26" fmla="*/ 119 w 131"/>
                <a:gd name="T27" fmla="*/ 100 h 128"/>
                <a:gd name="T28" fmla="*/ 111 w 131"/>
                <a:gd name="T29" fmla="*/ 108 h 128"/>
                <a:gd name="T30" fmla="*/ 100 w 131"/>
                <a:gd name="T31" fmla="*/ 116 h 128"/>
                <a:gd name="T32" fmla="*/ 90 w 131"/>
                <a:gd name="T33" fmla="*/ 122 h 128"/>
                <a:gd name="T34" fmla="*/ 78 w 131"/>
                <a:gd name="T35" fmla="*/ 126 h 128"/>
                <a:gd name="T36" fmla="*/ 66 w 131"/>
                <a:gd name="T37" fmla="*/ 128 h 128"/>
                <a:gd name="T38" fmla="*/ 66 w 131"/>
                <a:gd name="T39" fmla="*/ 128 h 128"/>
                <a:gd name="T40" fmla="*/ 52 w 131"/>
                <a:gd name="T41" fmla="*/ 126 h 128"/>
                <a:gd name="T42" fmla="*/ 40 w 131"/>
                <a:gd name="T43" fmla="*/ 122 h 128"/>
                <a:gd name="T44" fmla="*/ 30 w 131"/>
                <a:gd name="T45" fmla="*/ 116 h 128"/>
                <a:gd name="T46" fmla="*/ 20 w 131"/>
                <a:gd name="T47" fmla="*/ 108 h 128"/>
                <a:gd name="T48" fmla="*/ 12 w 131"/>
                <a:gd name="T49" fmla="*/ 100 h 128"/>
                <a:gd name="T50" fmla="*/ 6 w 131"/>
                <a:gd name="T51" fmla="*/ 88 h 128"/>
                <a:gd name="T52" fmla="*/ 2 w 131"/>
                <a:gd name="T53" fmla="*/ 76 h 128"/>
                <a:gd name="T54" fmla="*/ 0 w 131"/>
                <a:gd name="T55" fmla="*/ 64 h 128"/>
                <a:gd name="T56" fmla="*/ 0 w 131"/>
                <a:gd name="T57" fmla="*/ 64 h 128"/>
                <a:gd name="T58" fmla="*/ 2 w 131"/>
                <a:gd name="T59" fmla="*/ 50 h 128"/>
                <a:gd name="T60" fmla="*/ 6 w 131"/>
                <a:gd name="T61" fmla="*/ 38 h 128"/>
                <a:gd name="T62" fmla="*/ 12 w 131"/>
                <a:gd name="T63" fmla="*/ 28 h 128"/>
                <a:gd name="T64" fmla="*/ 20 w 131"/>
                <a:gd name="T65" fmla="*/ 18 h 128"/>
                <a:gd name="T66" fmla="*/ 30 w 131"/>
                <a:gd name="T67" fmla="*/ 10 h 128"/>
                <a:gd name="T68" fmla="*/ 40 w 131"/>
                <a:gd name="T69" fmla="*/ 4 h 128"/>
                <a:gd name="T70" fmla="*/ 52 w 131"/>
                <a:gd name="T71" fmla="*/ 0 h 128"/>
                <a:gd name="T72" fmla="*/ 66 w 131"/>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28">
                  <a:moveTo>
                    <a:pt x="66" y="0"/>
                  </a:moveTo>
                  <a:lnTo>
                    <a:pt x="66" y="0"/>
                  </a:lnTo>
                  <a:lnTo>
                    <a:pt x="78" y="0"/>
                  </a:lnTo>
                  <a:lnTo>
                    <a:pt x="90" y="4"/>
                  </a:lnTo>
                  <a:lnTo>
                    <a:pt x="100" y="10"/>
                  </a:lnTo>
                  <a:lnTo>
                    <a:pt x="111" y="18"/>
                  </a:lnTo>
                  <a:lnTo>
                    <a:pt x="119" y="28"/>
                  </a:lnTo>
                  <a:lnTo>
                    <a:pt x="125" y="38"/>
                  </a:lnTo>
                  <a:lnTo>
                    <a:pt x="129" y="50"/>
                  </a:lnTo>
                  <a:lnTo>
                    <a:pt x="131" y="64"/>
                  </a:lnTo>
                  <a:lnTo>
                    <a:pt x="131" y="64"/>
                  </a:lnTo>
                  <a:lnTo>
                    <a:pt x="129" y="76"/>
                  </a:lnTo>
                  <a:lnTo>
                    <a:pt x="125" y="88"/>
                  </a:lnTo>
                  <a:lnTo>
                    <a:pt x="119" y="100"/>
                  </a:lnTo>
                  <a:lnTo>
                    <a:pt x="111" y="108"/>
                  </a:lnTo>
                  <a:lnTo>
                    <a:pt x="100" y="116"/>
                  </a:lnTo>
                  <a:lnTo>
                    <a:pt x="90" y="122"/>
                  </a:lnTo>
                  <a:lnTo>
                    <a:pt x="78" y="126"/>
                  </a:lnTo>
                  <a:lnTo>
                    <a:pt x="66" y="128"/>
                  </a:lnTo>
                  <a:lnTo>
                    <a:pt x="66" y="128"/>
                  </a:lnTo>
                  <a:lnTo>
                    <a:pt x="52" y="126"/>
                  </a:lnTo>
                  <a:lnTo>
                    <a:pt x="40" y="122"/>
                  </a:lnTo>
                  <a:lnTo>
                    <a:pt x="30" y="116"/>
                  </a:lnTo>
                  <a:lnTo>
                    <a:pt x="20" y="108"/>
                  </a:lnTo>
                  <a:lnTo>
                    <a:pt x="12" y="100"/>
                  </a:lnTo>
                  <a:lnTo>
                    <a:pt x="6" y="88"/>
                  </a:lnTo>
                  <a:lnTo>
                    <a:pt x="2" y="76"/>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0" name="Freeform 569">
              <a:extLst>
                <a:ext uri="{FF2B5EF4-FFF2-40B4-BE49-F238E27FC236}">
                  <a16:creationId xmlns:a16="http://schemas.microsoft.com/office/drawing/2014/main" id="{31FB8E3E-04F2-4C7B-85C4-C82B9F043586}"/>
                </a:ext>
              </a:extLst>
            </p:cNvPr>
            <p:cNvSpPr>
              <a:spLocks/>
            </p:cNvSpPr>
            <p:nvPr/>
          </p:nvSpPr>
          <p:spPr bwMode="auto">
            <a:xfrm>
              <a:off x="6561" y="3448"/>
              <a:ext cx="131" cy="128"/>
            </a:xfrm>
            <a:custGeom>
              <a:avLst/>
              <a:gdLst>
                <a:gd name="T0" fmla="*/ 66 w 131"/>
                <a:gd name="T1" fmla="*/ 0 h 128"/>
                <a:gd name="T2" fmla="*/ 66 w 131"/>
                <a:gd name="T3" fmla="*/ 0 h 128"/>
                <a:gd name="T4" fmla="*/ 78 w 131"/>
                <a:gd name="T5" fmla="*/ 0 h 128"/>
                <a:gd name="T6" fmla="*/ 90 w 131"/>
                <a:gd name="T7" fmla="*/ 4 h 128"/>
                <a:gd name="T8" fmla="*/ 100 w 131"/>
                <a:gd name="T9" fmla="*/ 10 h 128"/>
                <a:gd name="T10" fmla="*/ 111 w 131"/>
                <a:gd name="T11" fmla="*/ 18 h 128"/>
                <a:gd name="T12" fmla="*/ 119 w 131"/>
                <a:gd name="T13" fmla="*/ 28 h 128"/>
                <a:gd name="T14" fmla="*/ 125 w 131"/>
                <a:gd name="T15" fmla="*/ 38 h 128"/>
                <a:gd name="T16" fmla="*/ 129 w 131"/>
                <a:gd name="T17" fmla="*/ 50 h 128"/>
                <a:gd name="T18" fmla="*/ 131 w 131"/>
                <a:gd name="T19" fmla="*/ 64 h 128"/>
                <a:gd name="T20" fmla="*/ 131 w 131"/>
                <a:gd name="T21" fmla="*/ 64 h 128"/>
                <a:gd name="T22" fmla="*/ 129 w 131"/>
                <a:gd name="T23" fmla="*/ 76 h 128"/>
                <a:gd name="T24" fmla="*/ 125 w 131"/>
                <a:gd name="T25" fmla="*/ 88 h 128"/>
                <a:gd name="T26" fmla="*/ 119 w 131"/>
                <a:gd name="T27" fmla="*/ 100 h 128"/>
                <a:gd name="T28" fmla="*/ 111 w 131"/>
                <a:gd name="T29" fmla="*/ 108 h 128"/>
                <a:gd name="T30" fmla="*/ 100 w 131"/>
                <a:gd name="T31" fmla="*/ 116 h 128"/>
                <a:gd name="T32" fmla="*/ 90 w 131"/>
                <a:gd name="T33" fmla="*/ 122 h 128"/>
                <a:gd name="T34" fmla="*/ 78 w 131"/>
                <a:gd name="T35" fmla="*/ 126 h 128"/>
                <a:gd name="T36" fmla="*/ 66 w 131"/>
                <a:gd name="T37" fmla="*/ 128 h 128"/>
                <a:gd name="T38" fmla="*/ 66 w 131"/>
                <a:gd name="T39" fmla="*/ 128 h 128"/>
                <a:gd name="T40" fmla="*/ 52 w 131"/>
                <a:gd name="T41" fmla="*/ 126 h 128"/>
                <a:gd name="T42" fmla="*/ 40 w 131"/>
                <a:gd name="T43" fmla="*/ 122 h 128"/>
                <a:gd name="T44" fmla="*/ 30 w 131"/>
                <a:gd name="T45" fmla="*/ 116 h 128"/>
                <a:gd name="T46" fmla="*/ 20 w 131"/>
                <a:gd name="T47" fmla="*/ 108 h 128"/>
                <a:gd name="T48" fmla="*/ 12 w 131"/>
                <a:gd name="T49" fmla="*/ 100 h 128"/>
                <a:gd name="T50" fmla="*/ 6 w 131"/>
                <a:gd name="T51" fmla="*/ 88 h 128"/>
                <a:gd name="T52" fmla="*/ 2 w 131"/>
                <a:gd name="T53" fmla="*/ 76 h 128"/>
                <a:gd name="T54" fmla="*/ 0 w 131"/>
                <a:gd name="T55" fmla="*/ 64 h 128"/>
                <a:gd name="T56" fmla="*/ 0 w 131"/>
                <a:gd name="T57" fmla="*/ 64 h 128"/>
                <a:gd name="T58" fmla="*/ 2 w 131"/>
                <a:gd name="T59" fmla="*/ 50 h 128"/>
                <a:gd name="T60" fmla="*/ 6 w 131"/>
                <a:gd name="T61" fmla="*/ 38 h 128"/>
                <a:gd name="T62" fmla="*/ 12 w 131"/>
                <a:gd name="T63" fmla="*/ 28 h 128"/>
                <a:gd name="T64" fmla="*/ 20 w 131"/>
                <a:gd name="T65" fmla="*/ 18 h 128"/>
                <a:gd name="T66" fmla="*/ 30 w 131"/>
                <a:gd name="T67" fmla="*/ 10 h 128"/>
                <a:gd name="T68" fmla="*/ 40 w 131"/>
                <a:gd name="T69" fmla="*/ 4 h 128"/>
                <a:gd name="T70" fmla="*/ 52 w 131"/>
                <a:gd name="T71" fmla="*/ 0 h 128"/>
                <a:gd name="T72" fmla="*/ 66 w 131"/>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28">
                  <a:moveTo>
                    <a:pt x="66" y="0"/>
                  </a:moveTo>
                  <a:lnTo>
                    <a:pt x="66" y="0"/>
                  </a:lnTo>
                  <a:lnTo>
                    <a:pt x="78" y="0"/>
                  </a:lnTo>
                  <a:lnTo>
                    <a:pt x="90" y="4"/>
                  </a:lnTo>
                  <a:lnTo>
                    <a:pt x="100" y="10"/>
                  </a:lnTo>
                  <a:lnTo>
                    <a:pt x="111" y="18"/>
                  </a:lnTo>
                  <a:lnTo>
                    <a:pt x="119" y="28"/>
                  </a:lnTo>
                  <a:lnTo>
                    <a:pt x="125" y="38"/>
                  </a:lnTo>
                  <a:lnTo>
                    <a:pt x="129" y="50"/>
                  </a:lnTo>
                  <a:lnTo>
                    <a:pt x="131" y="64"/>
                  </a:lnTo>
                  <a:lnTo>
                    <a:pt x="131" y="64"/>
                  </a:lnTo>
                  <a:lnTo>
                    <a:pt x="129" y="76"/>
                  </a:lnTo>
                  <a:lnTo>
                    <a:pt x="125" y="88"/>
                  </a:lnTo>
                  <a:lnTo>
                    <a:pt x="119" y="100"/>
                  </a:lnTo>
                  <a:lnTo>
                    <a:pt x="111" y="108"/>
                  </a:lnTo>
                  <a:lnTo>
                    <a:pt x="100" y="116"/>
                  </a:lnTo>
                  <a:lnTo>
                    <a:pt x="90" y="122"/>
                  </a:lnTo>
                  <a:lnTo>
                    <a:pt x="78" y="126"/>
                  </a:lnTo>
                  <a:lnTo>
                    <a:pt x="66" y="128"/>
                  </a:lnTo>
                  <a:lnTo>
                    <a:pt x="66" y="128"/>
                  </a:lnTo>
                  <a:lnTo>
                    <a:pt x="52" y="126"/>
                  </a:lnTo>
                  <a:lnTo>
                    <a:pt x="40" y="122"/>
                  </a:lnTo>
                  <a:lnTo>
                    <a:pt x="30" y="116"/>
                  </a:lnTo>
                  <a:lnTo>
                    <a:pt x="20" y="108"/>
                  </a:lnTo>
                  <a:lnTo>
                    <a:pt x="12" y="100"/>
                  </a:lnTo>
                  <a:lnTo>
                    <a:pt x="6" y="88"/>
                  </a:lnTo>
                  <a:lnTo>
                    <a:pt x="2" y="76"/>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1" name="Freeform 570">
              <a:extLst>
                <a:ext uri="{FF2B5EF4-FFF2-40B4-BE49-F238E27FC236}">
                  <a16:creationId xmlns:a16="http://schemas.microsoft.com/office/drawing/2014/main" id="{E4BD6643-908B-42F6-A0B0-9D40516A3913}"/>
                </a:ext>
              </a:extLst>
            </p:cNvPr>
            <p:cNvSpPr>
              <a:spLocks/>
            </p:cNvSpPr>
            <p:nvPr/>
          </p:nvSpPr>
          <p:spPr bwMode="auto">
            <a:xfrm>
              <a:off x="7176" y="3448"/>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2" name="Freeform 571">
              <a:extLst>
                <a:ext uri="{FF2B5EF4-FFF2-40B4-BE49-F238E27FC236}">
                  <a16:creationId xmlns:a16="http://schemas.microsoft.com/office/drawing/2014/main" id="{CA43D8ED-641A-4212-A4D8-D8D09CC7F439}"/>
                </a:ext>
              </a:extLst>
            </p:cNvPr>
            <p:cNvSpPr>
              <a:spLocks/>
            </p:cNvSpPr>
            <p:nvPr/>
          </p:nvSpPr>
          <p:spPr bwMode="auto">
            <a:xfrm>
              <a:off x="7176" y="3448"/>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3" name="Freeform 572">
              <a:extLst>
                <a:ext uri="{FF2B5EF4-FFF2-40B4-BE49-F238E27FC236}">
                  <a16:creationId xmlns:a16="http://schemas.microsoft.com/office/drawing/2014/main" id="{4953459C-A583-437F-8756-52BD633A01C5}"/>
                </a:ext>
              </a:extLst>
            </p:cNvPr>
            <p:cNvSpPr>
              <a:spLocks/>
            </p:cNvSpPr>
            <p:nvPr/>
          </p:nvSpPr>
          <p:spPr bwMode="auto">
            <a:xfrm>
              <a:off x="7328" y="3448"/>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4" name="Freeform 573">
              <a:extLst>
                <a:ext uri="{FF2B5EF4-FFF2-40B4-BE49-F238E27FC236}">
                  <a16:creationId xmlns:a16="http://schemas.microsoft.com/office/drawing/2014/main" id="{F6234DE7-0F28-4C6D-B710-CB7764CE9E81}"/>
                </a:ext>
              </a:extLst>
            </p:cNvPr>
            <p:cNvSpPr>
              <a:spLocks/>
            </p:cNvSpPr>
            <p:nvPr/>
          </p:nvSpPr>
          <p:spPr bwMode="auto">
            <a:xfrm>
              <a:off x="7328" y="3448"/>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5" name="Freeform 574">
              <a:extLst>
                <a:ext uri="{FF2B5EF4-FFF2-40B4-BE49-F238E27FC236}">
                  <a16:creationId xmlns:a16="http://schemas.microsoft.com/office/drawing/2014/main" id="{3BE21638-E083-4FDD-B2D0-40563331129A}"/>
                </a:ext>
              </a:extLst>
            </p:cNvPr>
            <p:cNvSpPr>
              <a:spLocks/>
            </p:cNvSpPr>
            <p:nvPr/>
          </p:nvSpPr>
          <p:spPr bwMode="auto">
            <a:xfrm>
              <a:off x="7635" y="3448"/>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6" name="Freeform 575">
              <a:extLst>
                <a:ext uri="{FF2B5EF4-FFF2-40B4-BE49-F238E27FC236}">
                  <a16:creationId xmlns:a16="http://schemas.microsoft.com/office/drawing/2014/main" id="{5C5D44C2-2AE3-4DBA-840F-6B8E81DCA9C3}"/>
                </a:ext>
              </a:extLst>
            </p:cNvPr>
            <p:cNvSpPr>
              <a:spLocks/>
            </p:cNvSpPr>
            <p:nvPr/>
          </p:nvSpPr>
          <p:spPr bwMode="auto">
            <a:xfrm>
              <a:off x="7635" y="3448"/>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7" name="Freeform 576">
              <a:extLst>
                <a:ext uri="{FF2B5EF4-FFF2-40B4-BE49-F238E27FC236}">
                  <a16:creationId xmlns:a16="http://schemas.microsoft.com/office/drawing/2014/main" id="{2997EEB8-9344-483F-98C4-6F299419FDB6}"/>
                </a:ext>
              </a:extLst>
            </p:cNvPr>
            <p:cNvSpPr>
              <a:spLocks/>
            </p:cNvSpPr>
            <p:nvPr/>
          </p:nvSpPr>
          <p:spPr bwMode="auto">
            <a:xfrm>
              <a:off x="7789" y="3448"/>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8" name="Freeform 577">
              <a:extLst>
                <a:ext uri="{FF2B5EF4-FFF2-40B4-BE49-F238E27FC236}">
                  <a16:creationId xmlns:a16="http://schemas.microsoft.com/office/drawing/2014/main" id="{32E804A7-DD09-4BA9-B19E-944B04BF902E}"/>
                </a:ext>
              </a:extLst>
            </p:cNvPr>
            <p:cNvSpPr>
              <a:spLocks/>
            </p:cNvSpPr>
            <p:nvPr/>
          </p:nvSpPr>
          <p:spPr bwMode="auto">
            <a:xfrm>
              <a:off x="7789" y="3448"/>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9" name="Freeform 578">
              <a:extLst>
                <a:ext uri="{FF2B5EF4-FFF2-40B4-BE49-F238E27FC236}">
                  <a16:creationId xmlns:a16="http://schemas.microsoft.com/office/drawing/2014/main" id="{24C60071-BD1D-48C3-B273-3E5C45CD5D29}"/>
                </a:ext>
              </a:extLst>
            </p:cNvPr>
            <p:cNvSpPr>
              <a:spLocks/>
            </p:cNvSpPr>
            <p:nvPr/>
          </p:nvSpPr>
          <p:spPr bwMode="auto">
            <a:xfrm>
              <a:off x="6716" y="3294"/>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6" y="90"/>
                  </a:lnTo>
                  <a:lnTo>
                    <a:pt x="2" y="78"/>
                  </a:lnTo>
                  <a:lnTo>
                    <a:pt x="0" y="64"/>
                  </a:lnTo>
                  <a:lnTo>
                    <a:pt x="0" y="64"/>
                  </a:lnTo>
                  <a:lnTo>
                    <a:pt x="2" y="52"/>
                  </a:lnTo>
                  <a:lnTo>
                    <a:pt x="6"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0" name="Freeform 579">
              <a:extLst>
                <a:ext uri="{FF2B5EF4-FFF2-40B4-BE49-F238E27FC236}">
                  <a16:creationId xmlns:a16="http://schemas.microsoft.com/office/drawing/2014/main" id="{C0C0BF50-0D66-4A0B-9308-873F7C1381E9}"/>
                </a:ext>
              </a:extLst>
            </p:cNvPr>
            <p:cNvSpPr>
              <a:spLocks/>
            </p:cNvSpPr>
            <p:nvPr/>
          </p:nvSpPr>
          <p:spPr bwMode="auto">
            <a:xfrm>
              <a:off x="6716" y="3294"/>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6" y="90"/>
                  </a:lnTo>
                  <a:lnTo>
                    <a:pt x="2" y="78"/>
                  </a:lnTo>
                  <a:lnTo>
                    <a:pt x="0" y="64"/>
                  </a:lnTo>
                  <a:lnTo>
                    <a:pt x="0" y="64"/>
                  </a:lnTo>
                  <a:lnTo>
                    <a:pt x="2" y="52"/>
                  </a:lnTo>
                  <a:lnTo>
                    <a:pt x="6"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1" name="Freeform 580">
              <a:extLst>
                <a:ext uri="{FF2B5EF4-FFF2-40B4-BE49-F238E27FC236}">
                  <a16:creationId xmlns:a16="http://schemas.microsoft.com/office/drawing/2014/main" id="{279C9B94-AC27-4569-B7C2-76E1717BDE08}"/>
                </a:ext>
              </a:extLst>
            </p:cNvPr>
            <p:cNvSpPr>
              <a:spLocks/>
            </p:cNvSpPr>
            <p:nvPr/>
          </p:nvSpPr>
          <p:spPr bwMode="auto">
            <a:xfrm>
              <a:off x="7635" y="3294"/>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2" name="Freeform 581">
              <a:extLst>
                <a:ext uri="{FF2B5EF4-FFF2-40B4-BE49-F238E27FC236}">
                  <a16:creationId xmlns:a16="http://schemas.microsoft.com/office/drawing/2014/main" id="{47B4D319-2911-48AF-94C5-7AAB0701D149}"/>
                </a:ext>
              </a:extLst>
            </p:cNvPr>
            <p:cNvSpPr>
              <a:spLocks/>
            </p:cNvSpPr>
            <p:nvPr/>
          </p:nvSpPr>
          <p:spPr bwMode="auto">
            <a:xfrm>
              <a:off x="7635" y="3294"/>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3" name="Freeform 582">
              <a:extLst>
                <a:ext uri="{FF2B5EF4-FFF2-40B4-BE49-F238E27FC236}">
                  <a16:creationId xmlns:a16="http://schemas.microsoft.com/office/drawing/2014/main" id="{8D213930-D0A4-4A3D-A998-ECF47F110D6D}"/>
                </a:ext>
              </a:extLst>
            </p:cNvPr>
            <p:cNvSpPr>
              <a:spLocks/>
            </p:cNvSpPr>
            <p:nvPr/>
          </p:nvSpPr>
          <p:spPr bwMode="auto">
            <a:xfrm>
              <a:off x="7789" y="3294"/>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4" name="Freeform 583">
              <a:extLst>
                <a:ext uri="{FF2B5EF4-FFF2-40B4-BE49-F238E27FC236}">
                  <a16:creationId xmlns:a16="http://schemas.microsoft.com/office/drawing/2014/main" id="{B5A4E54D-A82B-4CEF-96F4-BBD8657BBB57}"/>
                </a:ext>
              </a:extLst>
            </p:cNvPr>
            <p:cNvSpPr>
              <a:spLocks/>
            </p:cNvSpPr>
            <p:nvPr/>
          </p:nvSpPr>
          <p:spPr bwMode="auto">
            <a:xfrm>
              <a:off x="7789" y="3294"/>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5" name="Freeform 584">
              <a:extLst>
                <a:ext uri="{FF2B5EF4-FFF2-40B4-BE49-F238E27FC236}">
                  <a16:creationId xmlns:a16="http://schemas.microsoft.com/office/drawing/2014/main" id="{BC33B3DB-893E-46AE-A404-4BA461486D84}"/>
                </a:ext>
              </a:extLst>
            </p:cNvPr>
            <p:cNvSpPr>
              <a:spLocks/>
            </p:cNvSpPr>
            <p:nvPr/>
          </p:nvSpPr>
          <p:spPr bwMode="auto">
            <a:xfrm>
              <a:off x="6870" y="3142"/>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6" name="Freeform 585">
              <a:extLst>
                <a:ext uri="{FF2B5EF4-FFF2-40B4-BE49-F238E27FC236}">
                  <a16:creationId xmlns:a16="http://schemas.microsoft.com/office/drawing/2014/main" id="{566790F1-83D2-4728-B438-A3320F67E40E}"/>
                </a:ext>
              </a:extLst>
            </p:cNvPr>
            <p:cNvSpPr>
              <a:spLocks/>
            </p:cNvSpPr>
            <p:nvPr/>
          </p:nvSpPr>
          <p:spPr bwMode="auto">
            <a:xfrm>
              <a:off x="6870" y="3142"/>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7" name="Freeform 586">
              <a:extLst>
                <a:ext uri="{FF2B5EF4-FFF2-40B4-BE49-F238E27FC236}">
                  <a16:creationId xmlns:a16="http://schemas.microsoft.com/office/drawing/2014/main" id="{D881B9DA-CCEA-4622-A244-5EC528A5B521}"/>
                </a:ext>
              </a:extLst>
            </p:cNvPr>
            <p:cNvSpPr>
              <a:spLocks/>
            </p:cNvSpPr>
            <p:nvPr/>
          </p:nvSpPr>
          <p:spPr bwMode="auto">
            <a:xfrm>
              <a:off x="7635" y="3142"/>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8" name="Freeform 587">
              <a:extLst>
                <a:ext uri="{FF2B5EF4-FFF2-40B4-BE49-F238E27FC236}">
                  <a16:creationId xmlns:a16="http://schemas.microsoft.com/office/drawing/2014/main" id="{0F6D8BCB-DAD9-46AD-81F4-F8FE76DFB3A5}"/>
                </a:ext>
              </a:extLst>
            </p:cNvPr>
            <p:cNvSpPr>
              <a:spLocks/>
            </p:cNvSpPr>
            <p:nvPr/>
          </p:nvSpPr>
          <p:spPr bwMode="auto">
            <a:xfrm>
              <a:off x="7635" y="3142"/>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9" name="Freeform 588">
              <a:extLst>
                <a:ext uri="{FF2B5EF4-FFF2-40B4-BE49-F238E27FC236}">
                  <a16:creationId xmlns:a16="http://schemas.microsoft.com/office/drawing/2014/main" id="{5D58F972-AD3B-48DC-BB89-E657D9BD5B97}"/>
                </a:ext>
              </a:extLst>
            </p:cNvPr>
            <p:cNvSpPr>
              <a:spLocks/>
            </p:cNvSpPr>
            <p:nvPr/>
          </p:nvSpPr>
          <p:spPr bwMode="auto">
            <a:xfrm>
              <a:off x="7789" y="3142"/>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0" name="Freeform 589">
              <a:extLst>
                <a:ext uri="{FF2B5EF4-FFF2-40B4-BE49-F238E27FC236}">
                  <a16:creationId xmlns:a16="http://schemas.microsoft.com/office/drawing/2014/main" id="{4EDA0D03-49F7-449B-88DF-09A0AA215DDC}"/>
                </a:ext>
              </a:extLst>
            </p:cNvPr>
            <p:cNvSpPr>
              <a:spLocks/>
            </p:cNvSpPr>
            <p:nvPr/>
          </p:nvSpPr>
          <p:spPr bwMode="auto">
            <a:xfrm>
              <a:off x="7789" y="3142"/>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1" name="Freeform 590">
              <a:extLst>
                <a:ext uri="{FF2B5EF4-FFF2-40B4-BE49-F238E27FC236}">
                  <a16:creationId xmlns:a16="http://schemas.microsoft.com/office/drawing/2014/main" id="{7826A210-AD23-4D5F-854B-858C1FCD9BC2}"/>
                </a:ext>
              </a:extLst>
            </p:cNvPr>
            <p:cNvSpPr>
              <a:spLocks/>
            </p:cNvSpPr>
            <p:nvPr/>
          </p:nvSpPr>
          <p:spPr bwMode="auto">
            <a:xfrm>
              <a:off x="7022" y="2987"/>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0 h 129"/>
                <a:gd name="T12" fmla="*/ 118 w 128"/>
                <a:gd name="T13" fmla="*/ 28 h 129"/>
                <a:gd name="T14" fmla="*/ 124 w 128"/>
                <a:gd name="T15" fmla="*/ 40 h 129"/>
                <a:gd name="T16" fmla="*/ 126 w 128"/>
                <a:gd name="T17" fmla="*/ 52 h 129"/>
                <a:gd name="T18" fmla="*/ 128 w 128"/>
                <a:gd name="T19" fmla="*/ 64 h 129"/>
                <a:gd name="T20" fmla="*/ 128 w 128"/>
                <a:gd name="T21" fmla="*/ 64 h 129"/>
                <a:gd name="T22" fmla="*/ 126 w 128"/>
                <a:gd name="T23" fmla="*/ 78 h 129"/>
                <a:gd name="T24" fmla="*/ 124 w 128"/>
                <a:gd name="T25" fmla="*/ 90 h 129"/>
                <a:gd name="T26" fmla="*/ 118 w 128"/>
                <a:gd name="T27" fmla="*/ 100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0 h 129"/>
                <a:gd name="T50" fmla="*/ 6 w 128"/>
                <a:gd name="T51" fmla="*/ 90 h 129"/>
                <a:gd name="T52" fmla="*/ 2 w 128"/>
                <a:gd name="T53" fmla="*/ 78 h 129"/>
                <a:gd name="T54" fmla="*/ 0 w 128"/>
                <a:gd name="T55" fmla="*/ 64 h 129"/>
                <a:gd name="T56" fmla="*/ 0 w 128"/>
                <a:gd name="T57" fmla="*/ 64 h 129"/>
                <a:gd name="T58" fmla="*/ 2 w 128"/>
                <a:gd name="T59" fmla="*/ 52 h 129"/>
                <a:gd name="T60" fmla="*/ 6 w 128"/>
                <a:gd name="T61" fmla="*/ 40 h 129"/>
                <a:gd name="T62" fmla="*/ 12 w 128"/>
                <a:gd name="T63" fmla="*/ 28 h 129"/>
                <a:gd name="T64" fmla="*/ 18 w 128"/>
                <a:gd name="T65" fmla="*/ 20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1"/>
                  </a:lnTo>
                  <a:lnTo>
                    <a:pt x="100" y="119"/>
                  </a:lnTo>
                  <a:lnTo>
                    <a:pt x="90" y="125"/>
                  </a:lnTo>
                  <a:lnTo>
                    <a:pt x="78" y="129"/>
                  </a:lnTo>
                  <a:lnTo>
                    <a:pt x="64" y="129"/>
                  </a:lnTo>
                  <a:lnTo>
                    <a:pt x="64" y="129"/>
                  </a:lnTo>
                  <a:lnTo>
                    <a:pt x="52" y="129"/>
                  </a:lnTo>
                  <a:lnTo>
                    <a:pt x="40" y="125"/>
                  </a:lnTo>
                  <a:lnTo>
                    <a:pt x="28" y="119"/>
                  </a:lnTo>
                  <a:lnTo>
                    <a:pt x="18" y="111"/>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2" name="Freeform 591">
              <a:extLst>
                <a:ext uri="{FF2B5EF4-FFF2-40B4-BE49-F238E27FC236}">
                  <a16:creationId xmlns:a16="http://schemas.microsoft.com/office/drawing/2014/main" id="{95C3680E-1161-49D4-A719-647E32959D60}"/>
                </a:ext>
              </a:extLst>
            </p:cNvPr>
            <p:cNvSpPr>
              <a:spLocks/>
            </p:cNvSpPr>
            <p:nvPr/>
          </p:nvSpPr>
          <p:spPr bwMode="auto">
            <a:xfrm>
              <a:off x="7022" y="2987"/>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0 h 129"/>
                <a:gd name="T12" fmla="*/ 118 w 128"/>
                <a:gd name="T13" fmla="*/ 28 h 129"/>
                <a:gd name="T14" fmla="*/ 124 w 128"/>
                <a:gd name="T15" fmla="*/ 40 h 129"/>
                <a:gd name="T16" fmla="*/ 126 w 128"/>
                <a:gd name="T17" fmla="*/ 52 h 129"/>
                <a:gd name="T18" fmla="*/ 128 w 128"/>
                <a:gd name="T19" fmla="*/ 64 h 129"/>
                <a:gd name="T20" fmla="*/ 128 w 128"/>
                <a:gd name="T21" fmla="*/ 64 h 129"/>
                <a:gd name="T22" fmla="*/ 126 w 128"/>
                <a:gd name="T23" fmla="*/ 78 h 129"/>
                <a:gd name="T24" fmla="*/ 124 w 128"/>
                <a:gd name="T25" fmla="*/ 90 h 129"/>
                <a:gd name="T26" fmla="*/ 118 w 128"/>
                <a:gd name="T27" fmla="*/ 100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0 h 129"/>
                <a:gd name="T50" fmla="*/ 6 w 128"/>
                <a:gd name="T51" fmla="*/ 90 h 129"/>
                <a:gd name="T52" fmla="*/ 2 w 128"/>
                <a:gd name="T53" fmla="*/ 78 h 129"/>
                <a:gd name="T54" fmla="*/ 0 w 128"/>
                <a:gd name="T55" fmla="*/ 64 h 129"/>
                <a:gd name="T56" fmla="*/ 0 w 128"/>
                <a:gd name="T57" fmla="*/ 64 h 129"/>
                <a:gd name="T58" fmla="*/ 2 w 128"/>
                <a:gd name="T59" fmla="*/ 52 h 129"/>
                <a:gd name="T60" fmla="*/ 6 w 128"/>
                <a:gd name="T61" fmla="*/ 40 h 129"/>
                <a:gd name="T62" fmla="*/ 12 w 128"/>
                <a:gd name="T63" fmla="*/ 28 h 129"/>
                <a:gd name="T64" fmla="*/ 18 w 128"/>
                <a:gd name="T65" fmla="*/ 20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1"/>
                  </a:lnTo>
                  <a:lnTo>
                    <a:pt x="100" y="119"/>
                  </a:lnTo>
                  <a:lnTo>
                    <a:pt x="90" y="125"/>
                  </a:lnTo>
                  <a:lnTo>
                    <a:pt x="78" y="129"/>
                  </a:lnTo>
                  <a:lnTo>
                    <a:pt x="64" y="129"/>
                  </a:lnTo>
                  <a:lnTo>
                    <a:pt x="64" y="129"/>
                  </a:lnTo>
                  <a:lnTo>
                    <a:pt x="52" y="129"/>
                  </a:lnTo>
                  <a:lnTo>
                    <a:pt x="40" y="125"/>
                  </a:lnTo>
                  <a:lnTo>
                    <a:pt x="28" y="119"/>
                  </a:lnTo>
                  <a:lnTo>
                    <a:pt x="18" y="111"/>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3" name="Freeform 592">
              <a:extLst>
                <a:ext uri="{FF2B5EF4-FFF2-40B4-BE49-F238E27FC236}">
                  <a16:creationId xmlns:a16="http://schemas.microsoft.com/office/drawing/2014/main" id="{34BFC044-4160-4F88-BF68-3145FEC114CF}"/>
                </a:ext>
              </a:extLst>
            </p:cNvPr>
            <p:cNvSpPr>
              <a:spLocks/>
            </p:cNvSpPr>
            <p:nvPr/>
          </p:nvSpPr>
          <p:spPr bwMode="auto">
            <a:xfrm>
              <a:off x="7328" y="2987"/>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0 h 129"/>
                <a:gd name="T12" fmla="*/ 118 w 128"/>
                <a:gd name="T13" fmla="*/ 28 h 129"/>
                <a:gd name="T14" fmla="*/ 124 w 128"/>
                <a:gd name="T15" fmla="*/ 40 h 129"/>
                <a:gd name="T16" fmla="*/ 128 w 128"/>
                <a:gd name="T17" fmla="*/ 52 h 129"/>
                <a:gd name="T18" fmla="*/ 128 w 128"/>
                <a:gd name="T19" fmla="*/ 64 h 129"/>
                <a:gd name="T20" fmla="*/ 128 w 128"/>
                <a:gd name="T21" fmla="*/ 64 h 129"/>
                <a:gd name="T22" fmla="*/ 128 w 128"/>
                <a:gd name="T23" fmla="*/ 78 h 129"/>
                <a:gd name="T24" fmla="*/ 124 w 128"/>
                <a:gd name="T25" fmla="*/ 90 h 129"/>
                <a:gd name="T26" fmla="*/ 118 w 128"/>
                <a:gd name="T27" fmla="*/ 100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0 h 129"/>
                <a:gd name="T50" fmla="*/ 6 w 128"/>
                <a:gd name="T51" fmla="*/ 90 h 129"/>
                <a:gd name="T52" fmla="*/ 2 w 128"/>
                <a:gd name="T53" fmla="*/ 78 h 129"/>
                <a:gd name="T54" fmla="*/ 0 w 128"/>
                <a:gd name="T55" fmla="*/ 64 h 129"/>
                <a:gd name="T56" fmla="*/ 0 w 128"/>
                <a:gd name="T57" fmla="*/ 64 h 129"/>
                <a:gd name="T58" fmla="*/ 2 w 128"/>
                <a:gd name="T59" fmla="*/ 52 h 129"/>
                <a:gd name="T60" fmla="*/ 6 w 128"/>
                <a:gd name="T61" fmla="*/ 40 h 129"/>
                <a:gd name="T62" fmla="*/ 12 w 128"/>
                <a:gd name="T63" fmla="*/ 28 h 129"/>
                <a:gd name="T64" fmla="*/ 18 w 128"/>
                <a:gd name="T65" fmla="*/ 20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1"/>
                  </a:lnTo>
                  <a:lnTo>
                    <a:pt x="100" y="119"/>
                  </a:lnTo>
                  <a:lnTo>
                    <a:pt x="90" y="125"/>
                  </a:lnTo>
                  <a:lnTo>
                    <a:pt x="78" y="129"/>
                  </a:lnTo>
                  <a:lnTo>
                    <a:pt x="64" y="129"/>
                  </a:lnTo>
                  <a:lnTo>
                    <a:pt x="64" y="129"/>
                  </a:lnTo>
                  <a:lnTo>
                    <a:pt x="52" y="129"/>
                  </a:lnTo>
                  <a:lnTo>
                    <a:pt x="40" y="125"/>
                  </a:lnTo>
                  <a:lnTo>
                    <a:pt x="28" y="119"/>
                  </a:lnTo>
                  <a:lnTo>
                    <a:pt x="18" y="111"/>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4" name="Freeform 593">
              <a:extLst>
                <a:ext uri="{FF2B5EF4-FFF2-40B4-BE49-F238E27FC236}">
                  <a16:creationId xmlns:a16="http://schemas.microsoft.com/office/drawing/2014/main" id="{D759BD2B-CAF2-4A8A-94CA-63FAD582C371}"/>
                </a:ext>
              </a:extLst>
            </p:cNvPr>
            <p:cNvSpPr>
              <a:spLocks/>
            </p:cNvSpPr>
            <p:nvPr/>
          </p:nvSpPr>
          <p:spPr bwMode="auto">
            <a:xfrm>
              <a:off x="7328" y="2987"/>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0 h 129"/>
                <a:gd name="T12" fmla="*/ 118 w 128"/>
                <a:gd name="T13" fmla="*/ 28 h 129"/>
                <a:gd name="T14" fmla="*/ 124 w 128"/>
                <a:gd name="T15" fmla="*/ 40 h 129"/>
                <a:gd name="T16" fmla="*/ 128 w 128"/>
                <a:gd name="T17" fmla="*/ 52 h 129"/>
                <a:gd name="T18" fmla="*/ 128 w 128"/>
                <a:gd name="T19" fmla="*/ 64 h 129"/>
                <a:gd name="T20" fmla="*/ 128 w 128"/>
                <a:gd name="T21" fmla="*/ 64 h 129"/>
                <a:gd name="T22" fmla="*/ 128 w 128"/>
                <a:gd name="T23" fmla="*/ 78 h 129"/>
                <a:gd name="T24" fmla="*/ 124 w 128"/>
                <a:gd name="T25" fmla="*/ 90 h 129"/>
                <a:gd name="T26" fmla="*/ 118 w 128"/>
                <a:gd name="T27" fmla="*/ 100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0 h 129"/>
                <a:gd name="T50" fmla="*/ 6 w 128"/>
                <a:gd name="T51" fmla="*/ 90 h 129"/>
                <a:gd name="T52" fmla="*/ 2 w 128"/>
                <a:gd name="T53" fmla="*/ 78 h 129"/>
                <a:gd name="T54" fmla="*/ 0 w 128"/>
                <a:gd name="T55" fmla="*/ 64 h 129"/>
                <a:gd name="T56" fmla="*/ 0 w 128"/>
                <a:gd name="T57" fmla="*/ 64 h 129"/>
                <a:gd name="T58" fmla="*/ 2 w 128"/>
                <a:gd name="T59" fmla="*/ 52 h 129"/>
                <a:gd name="T60" fmla="*/ 6 w 128"/>
                <a:gd name="T61" fmla="*/ 40 h 129"/>
                <a:gd name="T62" fmla="*/ 12 w 128"/>
                <a:gd name="T63" fmla="*/ 28 h 129"/>
                <a:gd name="T64" fmla="*/ 18 w 128"/>
                <a:gd name="T65" fmla="*/ 20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1"/>
                  </a:lnTo>
                  <a:lnTo>
                    <a:pt x="100" y="119"/>
                  </a:lnTo>
                  <a:lnTo>
                    <a:pt x="90" y="125"/>
                  </a:lnTo>
                  <a:lnTo>
                    <a:pt x="78" y="129"/>
                  </a:lnTo>
                  <a:lnTo>
                    <a:pt x="64" y="129"/>
                  </a:lnTo>
                  <a:lnTo>
                    <a:pt x="64" y="129"/>
                  </a:lnTo>
                  <a:lnTo>
                    <a:pt x="52" y="129"/>
                  </a:lnTo>
                  <a:lnTo>
                    <a:pt x="40" y="125"/>
                  </a:lnTo>
                  <a:lnTo>
                    <a:pt x="28" y="119"/>
                  </a:lnTo>
                  <a:lnTo>
                    <a:pt x="18" y="111"/>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5" name="Freeform 594">
              <a:extLst>
                <a:ext uri="{FF2B5EF4-FFF2-40B4-BE49-F238E27FC236}">
                  <a16:creationId xmlns:a16="http://schemas.microsoft.com/office/drawing/2014/main" id="{12238E8D-517F-4EB8-BD19-6CB3FE619F1E}"/>
                </a:ext>
              </a:extLst>
            </p:cNvPr>
            <p:cNvSpPr>
              <a:spLocks/>
            </p:cNvSpPr>
            <p:nvPr/>
          </p:nvSpPr>
          <p:spPr bwMode="auto">
            <a:xfrm>
              <a:off x="7176" y="2835"/>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6" name="Freeform 595">
              <a:extLst>
                <a:ext uri="{FF2B5EF4-FFF2-40B4-BE49-F238E27FC236}">
                  <a16:creationId xmlns:a16="http://schemas.microsoft.com/office/drawing/2014/main" id="{3D1A7B41-371E-4900-90D5-AFD2E1A21AFA}"/>
                </a:ext>
              </a:extLst>
            </p:cNvPr>
            <p:cNvSpPr>
              <a:spLocks/>
            </p:cNvSpPr>
            <p:nvPr/>
          </p:nvSpPr>
          <p:spPr bwMode="auto">
            <a:xfrm>
              <a:off x="7176" y="2835"/>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7" name="Freeform 596">
              <a:extLst>
                <a:ext uri="{FF2B5EF4-FFF2-40B4-BE49-F238E27FC236}">
                  <a16:creationId xmlns:a16="http://schemas.microsoft.com/office/drawing/2014/main" id="{4797D113-7CAF-443A-95AC-051AF47C7328}"/>
                </a:ext>
              </a:extLst>
            </p:cNvPr>
            <p:cNvSpPr>
              <a:spLocks/>
            </p:cNvSpPr>
            <p:nvPr/>
          </p:nvSpPr>
          <p:spPr bwMode="auto">
            <a:xfrm>
              <a:off x="7328" y="2835"/>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8" name="Freeform 597">
              <a:extLst>
                <a:ext uri="{FF2B5EF4-FFF2-40B4-BE49-F238E27FC236}">
                  <a16:creationId xmlns:a16="http://schemas.microsoft.com/office/drawing/2014/main" id="{A2B34CD2-AC8C-429C-AC54-2AD47374E35C}"/>
                </a:ext>
              </a:extLst>
            </p:cNvPr>
            <p:cNvSpPr>
              <a:spLocks/>
            </p:cNvSpPr>
            <p:nvPr/>
          </p:nvSpPr>
          <p:spPr bwMode="auto">
            <a:xfrm>
              <a:off x="7328" y="2835"/>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79" name="Group 360">
            <a:extLst>
              <a:ext uri="{FF2B5EF4-FFF2-40B4-BE49-F238E27FC236}">
                <a16:creationId xmlns:a16="http://schemas.microsoft.com/office/drawing/2014/main" id="{8C63349E-5F78-4708-AE62-609C6EFDB26F}"/>
              </a:ext>
            </a:extLst>
          </p:cNvPr>
          <p:cNvGrpSpPr>
            <a:grpSpLocks noChangeAspect="1"/>
          </p:cNvGrpSpPr>
          <p:nvPr userDrawn="1"/>
        </p:nvGrpSpPr>
        <p:grpSpPr bwMode="auto">
          <a:xfrm>
            <a:off x="8197050" y="1714522"/>
            <a:ext cx="673629" cy="824032"/>
            <a:chOff x="3733" y="170"/>
            <a:chExt cx="1375" cy="1682"/>
          </a:xfrm>
          <a:solidFill>
            <a:schemeClr val="accent3"/>
          </a:solidFill>
        </p:grpSpPr>
        <p:sp>
          <p:nvSpPr>
            <p:cNvPr id="480" name="Freeform 361">
              <a:extLst>
                <a:ext uri="{FF2B5EF4-FFF2-40B4-BE49-F238E27FC236}">
                  <a16:creationId xmlns:a16="http://schemas.microsoft.com/office/drawing/2014/main" id="{0671E982-A520-4AAB-AACB-66B245A7972C}"/>
                </a:ext>
              </a:extLst>
            </p:cNvPr>
            <p:cNvSpPr>
              <a:spLocks/>
            </p:cNvSpPr>
            <p:nvPr/>
          </p:nvSpPr>
          <p:spPr bwMode="auto">
            <a:xfrm>
              <a:off x="4198" y="17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1" name="Freeform 362">
              <a:extLst>
                <a:ext uri="{FF2B5EF4-FFF2-40B4-BE49-F238E27FC236}">
                  <a16:creationId xmlns:a16="http://schemas.microsoft.com/office/drawing/2014/main" id="{CAA72A1A-503B-4BE7-8E9A-029B5A10B726}"/>
                </a:ext>
              </a:extLst>
            </p:cNvPr>
            <p:cNvSpPr>
              <a:spLocks/>
            </p:cNvSpPr>
            <p:nvPr/>
          </p:nvSpPr>
          <p:spPr bwMode="auto">
            <a:xfrm>
              <a:off x="4198" y="17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2" name="Freeform 363">
              <a:extLst>
                <a:ext uri="{FF2B5EF4-FFF2-40B4-BE49-F238E27FC236}">
                  <a16:creationId xmlns:a16="http://schemas.microsoft.com/office/drawing/2014/main" id="{1D986BA2-26FB-4978-BC46-AD4CACDD70B2}"/>
                </a:ext>
              </a:extLst>
            </p:cNvPr>
            <p:cNvSpPr>
              <a:spLocks/>
            </p:cNvSpPr>
            <p:nvPr/>
          </p:nvSpPr>
          <p:spPr bwMode="auto">
            <a:xfrm>
              <a:off x="4046" y="17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3" name="Freeform 364">
              <a:extLst>
                <a:ext uri="{FF2B5EF4-FFF2-40B4-BE49-F238E27FC236}">
                  <a16:creationId xmlns:a16="http://schemas.microsoft.com/office/drawing/2014/main" id="{990B146B-A89D-4912-B2D3-1BC0796B5384}"/>
                </a:ext>
              </a:extLst>
            </p:cNvPr>
            <p:cNvSpPr>
              <a:spLocks/>
            </p:cNvSpPr>
            <p:nvPr/>
          </p:nvSpPr>
          <p:spPr bwMode="auto">
            <a:xfrm>
              <a:off x="4046" y="17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4" name="Freeform 365">
              <a:extLst>
                <a:ext uri="{FF2B5EF4-FFF2-40B4-BE49-F238E27FC236}">
                  <a16:creationId xmlns:a16="http://schemas.microsoft.com/office/drawing/2014/main" id="{047B7E9A-3209-4740-B3C5-9C306D7D3613}"/>
                </a:ext>
              </a:extLst>
            </p:cNvPr>
            <p:cNvSpPr>
              <a:spLocks/>
            </p:cNvSpPr>
            <p:nvPr/>
          </p:nvSpPr>
          <p:spPr bwMode="auto">
            <a:xfrm>
              <a:off x="4354" y="17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5" name="Freeform 366">
              <a:extLst>
                <a:ext uri="{FF2B5EF4-FFF2-40B4-BE49-F238E27FC236}">
                  <a16:creationId xmlns:a16="http://schemas.microsoft.com/office/drawing/2014/main" id="{3CD4AF36-7443-480E-AB7B-026B66951772}"/>
                </a:ext>
              </a:extLst>
            </p:cNvPr>
            <p:cNvSpPr>
              <a:spLocks/>
            </p:cNvSpPr>
            <p:nvPr/>
          </p:nvSpPr>
          <p:spPr bwMode="auto">
            <a:xfrm>
              <a:off x="4354" y="17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6" name="Freeform 367">
              <a:extLst>
                <a:ext uri="{FF2B5EF4-FFF2-40B4-BE49-F238E27FC236}">
                  <a16:creationId xmlns:a16="http://schemas.microsoft.com/office/drawing/2014/main" id="{3F6DBF78-8C57-4184-9723-B8AD4F3C5EE2}"/>
                </a:ext>
              </a:extLst>
            </p:cNvPr>
            <p:cNvSpPr>
              <a:spLocks/>
            </p:cNvSpPr>
            <p:nvPr/>
          </p:nvSpPr>
          <p:spPr bwMode="auto">
            <a:xfrm>
              <a:off x="4509" y="17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7" name="Freeform 368">
              <a:extLst>
                <a:ext uri="{FF2B5EF4-FFF2-40B4-BE49-F238E27FC236}">
                  <a16:creationId xmlns:a16="http://schemas.microsoft.com/office/drawing/2014/main" id="{D5B2E9EC-8BCB-4FFB-BDC4-72A355D6E1A1}"/>
                </a:ext>
              </a:extLst>
            </p:cNvPr>
            <p:cNvSpPr>
              <a:spLocks/>
            </p:cNvSpPr>
            <p:nvPr/>
          </p:nvSpPr>
          <p:spPr bwMode="auto">
            <a:xfrm>
              <a:off x="4509" y="17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8" name="Freeform 369">
              <a:extLst>
                <a:ext uri="{FF2B5EF4-FFF2-40B4-BE49-F238E27FC236}">
                  <a16:creationId xmlns:a16="http://schemas.microsoft.com/office/drawing/2014/main" id="{4FD5EE64-E659-48A3-B80B-822E383C6B08}"/>
                </a:ext>
              </a:extLst>
            </p:cNvPr>
            <p:cNvSpPr>
              <a:spLocks/>
            </p:cNvSpPr>
            <p:nvPr/>
          </p:nvSpPr>
          <p:spPr bwMode="auto">
            <a:xfrm>
              <a:off x="4667" y="17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9" name="Freeform 370">
              <a:extLst>
                <a:ext uri="{FF2B5EF4-FFF2-40B4-BE49-F238E27FC236}">
                  <a16:creationId xmlns:a16="http://schemas.microsoft.com/office/drawing/2014/main" id="{75FE6714-FCF3-4F39-9964-9A0B51082252}"/>
                </a:ext>
              </a:extLst>
            </p:cNvPr>
            <p:cNvSpPr>
              <a:spLocks/>
            </p:cNvSpPr>
            <p:nvPr/>
          </p:nvSpPr>
          <p:spPr bwMode="auto">
            <a:xfrm>
              <a:off x="4667" y="17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0" name="Freeform 371">
              <a:extLst>
                <a:ext uri="{FF2B5EF4-FFF2-40B4-BE49-F238E27FC236}">
                  <a16:creationId xmlns:a16="http://schemas.microsoft.com/office/drawing/2014/main" id="{514C6598-2AC1-43FE-9CAF-B5236F3C302E}"/>
                </a:ext>
              </a:extLst>
            </p:cNvPr>
            <p:cNvSpPr>
              <a:spLocks/>
            </p:cNvSpPr>
            <p:nvPr/>
          </p:nvSpPr>
          <p:spPr bwMode="auto">
            <a:xfrm>
              <a:off x="4819" y="326"/>
              <a:ext cx="131" cy="130"/>
            </a:xfrm>
            <a:custGeom>
              <a:avLst/>
              <a:gdLst>
                <a:gd name="T0" fmla="*/ 67 w 131"/>
                <a:gd name="T1" fmla="*/ 0 h 130"/>
                <a:gd name="T2" fmla="*/ 67 w 131"/>
                <a:gd name="T3" fmla="*/ 0 h 130"/>
                <a:gd name="T4" fmla="*/ 79 w 131"/>
                <a:gd name="T5" fmla="*/ 0 h 130"/>
                <a:gd name="T6" fmla="*/ 93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0 h 130"/>
                <a:gd name="T28" fmla="*/ 113 w 131"/>
                <a:gd name="T29" fmla="*/ 110 h 130"/>
                <a:gd name="T30" fmla="*/ 103 w 131"/>
                <a:gd name="T31" fmla="*/ 118 h 130"/>
                <a:gd name="T32" fmla="*/ 93 w 131"/>
                <a:gd name="T33" fmla="*/ 124 h 130"/>
                <a:gd name="T34" fmla="*/ 79 w 131"/>
                <a:gd name="T35" fmla="*/ 128 h 130"/>
                <a:gd name="T36" fmla="*/ 67 w 131"/>
                <a:gd name="T37" fmla="*/ 130 h 130"/>
                <a:gd name="T38" fmla="*/ 67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0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0 h 130"/>
                <a:gd name="T72" fmla="*/ 67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7" y="0"/>
                  </a:moveTo>
                  <a:lnTo>
                    <a:pt x="67" y="0"/>
                  </a:lnTo>
                  <a:lnTo>
                    <a:pt x="79" y="0"/>
                  </a:lnTo>
                  <a:lnTo>
                    <a:pt x="93" y="4"/>
                  </a:lnTo>
                  <a:lnTo>
                    <a:pt x="103" y="10"/>
                  </a:lnTo>
                  <a:lnTo>
                    <a:pt x="113" y="18"/>
                  </a:lnTo>
                  <a:lnTo>
                    <a:pt x="121" y="28"/>
                  </a:lnTo>
                  <a:lnTo>
                    <a:pt x="127" y="40"/>
                  </a:lnTo>
                  <a:lnTo>
                    <a:pt x="131" y="52"/>
                  </a:lnTo>
                  <a:lnTo>
                    <a:pt x="131" y="64"/>
                  </a:lnTo>
                  <a:lnTo>
                    <a:pt x="131" y="64"/>
                  </a:lnTo>
                  <a:lnTo>
                    <a:pt x="131" y="78"/>
                  </a:lnTo>
                  <a:lnTo>
                    <a:pt x="127" y="90"/>
                  </a:lnTo>
                  <a:lnTo>
                    <a:pt x="121" y="100"/>
                  </a:lnTo>
                  <a:lnTo>
                    <a:pt x="113" y="110"/>
                  </a:lnTo>
                  <a:lnTo>
                    <a:pt x="103" y="118"/>
                  </a:lnTo>
                  <a:lnTo>
                    <a:pt x="93" y="124"/>
                  </a:lnTo>
                  <a:lnTo>
                    <a:pt x="79" y="128"/>
                  </a:lnTo>
                  <a:lnTo>
                    <a:pt x="67" y="130"/>
                  </a:lnTo>
                  <a:lnTo>
                    <a:pt x="67"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1" name="Freeform 372">
              <a:extLst>
                <a:ext uri="{FF2B5EF4-FFF2-40B4-BE49-F238E27FC236}">
                  <a16:creationId xmlns:a16="http://schemas.microsoft.com/office/drawing/2014/main" id="{1AEB7B9A-73DC-4841-8AE5-C4FB740973E1}"/>
                </a:ext>
              </a:extLst>
            </p:cNvPr>
            <p:cNvSpPr>
              <a:spLocks/>
            </p:cNvSpPr>
            <p:nvPr/>
          </p:nvSpPr>
          <p:spPr bwMode="auto">
            <a:xfrm>
              <a:off x="4819" y="326"/>
              <a:ext cx="131" cy="130"/>
            </a:xfrm>
            <a:custGeom>
              <a:avLst/>
              <a:gdLst>
                <a:gd name="T0" fmla="*/ 67 w 131"/>
                <a:gd name="T1" fmla="*/ 0 h 130"/>
                <a:gd name="T2" fmla="*/ 67 w 131"/>
                <a:gd name="T3" fmla="*/ 0 h 130"/>
                <a:gd name="T4" fmla="*/ 79 w 131"/>
                <a:gd name="T5" fmla="*/ 0 h 130"/>
                <a:gd name="T6" fmla="*/ 93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0 h 130"/>
                <a:gd name="T28" fmla="*/ 113 w 131"/>
                <a:gd name="T29" fmla="*/ 110 h 130"/>
                <a:gd name="T30" fmla="*/ 103 w 131"/>
                <a:gd name="T31" fmla="*/ 118 h 130"/>
                <a:gd name="T32" fmla="*/ 93 w 131"/>
                <a:gd name="T33" fmla="*/ 124 h 130"/>
                <a:gd name="T34" fmla="*/ 79 w 131"/>
                <a:gd name="T35" fmla="*/ 128 h 130"/>
                <a:gd name="T36" fmla="*/ 67 w 131"/>
                <a:gd name="T37" fmla="*/ 130 h 130"/>
                <a:gd name="T38" fmla="*/ 67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0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0 h 130"/>
                <a:gd name="T72" fmla="*/ 67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7" y="0"/>
                  </a:moveTo>
                  <a:lnTo>
                    <a:pt x="67" y="0"/>
                  </a:lnTo>
                  <a:lnTo>
                    <a:pt x="79" y="0"/>
                  </a:lnTo>
                  <a:lnTo>
                    <a:pt x="93" y="4"/>
                  </a:lnTo>
                  <a:lnTo>
                    <a:pt x="103" y="10"/>
                  </a:lnTo>
                  <a:lnTo>
                    <a:pt x="113" y="18"/>
                  </a:lnTo>
                  <a:lnTo>
                    <a:pt x="121" y="28"/>
                  </a:lnTo>
                  <a:lnTo>
                    <a:pt x="127" y="40"/>
                  </a:lnTo>
                  <a:lnTo>
                    <a:pt x="131" y="52"/>
                  </a:lnTo>
                  <a:lnTo>
                    <a:pt x="131" y="64"/>
                  </a:lnTo>
                  <a:lnTo>
                    <a:pt x="131" y="64"/>
                  </a:lnTo>
                  <a:lnTo>
                    <a:pt x="131" y="78"/>
                  </a:lnTo>
                  <a:lnTo>
                    <a:pt x="127" y="90"/>
                  </a:lnTo>
                  <a:lnTo>
                    <a:pt x="121" y="100"/>
                  </a:lnTo>
                  <a:lnTo>
                    <a:pt x="113" y="110"/>
                  </a:lnTo>
                  <a:lnTo>
                    <a:pt x="103" y="118"/>
                  </a:lnTo>
                  <a:lnTo>
                    <a:pt x="93" y="124"/>
                  </a:lnTo>
                  <a:lnTo>
                    <a:pt x="79" y="128"/>
                  </a:lnTo>
                  <a:lnTo>
                    <a:pt x="67" y="130"/>
                  </a:lnTo>
                  <a:lnTo>
                    <a:pt x="67"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2" name="Freeform 373">
              <a:extLst>
                <a:ext uri="{FF2B5EF4-FFF2-40B4-BE49-F238E27FC236}">
                  <a16:creationId xmlns:a16="http://schemas.microsoft.com/office/drawing/2014/main" id="{44D1C8DB-08A3-4AA4-8C7E-E78D186CCDEC}"/>
                </a:ext>
              </a:extLst>
            </p:cNvPr>
            <p:cNvSpPr>
              <a:spLocks/>
            </p:cNvSpPr>
            <p:nvPr/>
          </p:nvSpPr>
          <p:spPr bwMode="auto">
            <a:xfrm>
              <a:off x="4978" y="48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38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38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3" name="Freeform 374">
              <a:extLst>
                <a:ext uri="{FF2B5EF4-FFF2-40B4-BE49-F238E27FC236}">
                  <a16:creationId xmlns:a16="http://schemas.microsoft.com/office/drawing/2014/main" id="{65A20458-69AA-48C5-8FFD-C558A0451F43}"/>
                </a:ext>
              </a:extLst>
            </p:cNvPr>
            <p:cNvSpPr>
              <a:spLocks/>
            </p:cNvSpPr>
            <p:nvPr/>
          </p:nvSpPr>
          <p:spPr bwMode="auto">
            <a:xfrm>
              <a:off x="4978" y="48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38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38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4" name="Freeform 375">
              <a:extLst>
                <a:ext uri="{FF2B5EF4-FFF2-40B4-BE49-F238E27FC236}">
                  <a16:creationId xmlns:a16="http://schemas.microsoft.com/office/drawing/2014/main" id="{99E16660-A4D9-4641-809B-EAFFF141FBC8}"/>
                </a:ext>
              </a:extLst>
            </p:cNvPr>
            <p:cNvSpPr>
              <a:spLocks/>
            </p:cNvSpPr>
            <p:nvPr/>
          </p:nvSpPr>
          <p:spPr bwMode="auto">
            <a:xfrm>
              <a:off x="4198" y="1722"/>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38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38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38"/>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5" name="Freeform 376">
              <a:extLst>
                <a:ext uri="{FF2B5EF4-FFF2-40B4-BE49-F238E27FC236}">
                  <a16:creationId xmlns:a16="http://schemas.microsoft.com/office/drawing/2014/main" id="{0377F793-D4D5-4EA9-B7ED-E07B6718BD24}"/>
                </a:ext>
              </a:extLst>
            </p:cNvPr>
            <p:cNvSpPr>
              <a:spLocks/>
            </p:cNvSpPr>
            <p:nvPr/>
          </p:nvSpPr>
          <p:spPr bwMode="auto">
            <a:xfrm>
              <a:off x="4198" y="1722"/>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38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38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38"/>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6" name="Freeform 377">
              <a:extLst>
                <a:ext uri="{FF2B5EF4-FFF2-40B4-BE49-F238E27FC236}">
                  <a16:creationId xmlns:a16="http://schemas.microsoft.com/office/drawing/2014/main" id="{D51C9C66-CB01-464F-B4D1-C92F53C01C2D}"/>
                </a:ext>
              </a:extLst>
            </p:cNvPr>
            <p:cNvSpPr>
              <a:spLocks/>
            </p:cNvSpPr>
            <p:nvPr/>
          </p:nvSpPr>
          <p:spPr bwMode="auto">
            <a:xfrm>
              <a:off x="4354" y="1722"/>
              <a:ext cx="131" cy="130"/>
            </a:xfrm>
            <a:custGeom>
              <a:avLst/>
              <a:gdLst>
                <a:gd name="T0" fmla="*/ 64 w 131"/>
                <a:gd name="T1" fmla="*/ 0 h 130"/>
                <a:gd name="T2" fmla="*/ 64 w 131"/>
                <a:gd name="T3" fmla="*/ 0 h 130"/>
                <a:gd name="T4" fmla="*/ 79 w 131"/>
                <a:gd name="T5" fmla="*/ 0 h 130"/>
                <a:gd name="T6" fmla="*/ 91 w 131"/>
                <a:gd name="T7" fmla="*/ 4 h 130"/>
                <a:gd name="T8" fmla="*/ 103 w 131"/>
                <a:gd name="T9" fmla="*/ 10 h 130"/>
                <a:gd name="T10" fmla="*/ 111 w 131"/>
                <a:gd name="T11" fmla="*/ 18 h 130"/>
                <a:gd name="T12" fmla="*/ 119 w 131"/>
                <a:gd name="T13" fmla="*/ 28 h 130"/>
                <a:gd name="T14" fmla="*/ 125 w 131"/>
                <a:gd name="T15" fmla="*/ 38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38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3" y="10"/>
                  </a:lnTo>
                  <a:lnTo>
                    <a:pt x="111" y="18"/>
                  </a:lnTo>
                  <a:lnTo>
                    <a:pt x="119" y="28"/>
                  </a:lnTo>
                  <a:lnTo>
                    <a:pt x="125" y="38"/>
                  </a:lnTo>
                  <a:lnTo>
                    <a:pt x="129" y="52"/>
                  </a:lnTo>
                  <a:lnTo>
                    <a:pt x="131" y="64"/>
                  </a:lnTo>
                  <a:lnTo>
                    <a:pt x="131" y="64"/>
                  </a:lnTo>
                  <a:lnTo>
                    <a:pt x="129" y="78"/>
                  </a:lnTo>
                  <a:lnTo>
                    <a:pt x="125" y="90"/>
                  </a:lnTo>
                  <a:lnTo>
                    <a:pt x="119" y="100"/>
                  </a:lnTo>
                  <a:lnTo>
                    <a:pt x="111" y="110"/>
                  </a:lnTo>
                  <a:lnTo>
                    <a:pt x="103" y="118"/>
                  </a:lnTo>
                  <a:lnTo>
                    <a:pt x="91" y="124"/>
                  </a:lnTo>
                  <a:lnTo>
                    <a:pt x="79"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7" name="Freeform 378">
              <a:extLst>
                <a:ext uri="{FF2B5EF4-FFF2-40B4-BE49-F238E27FC236}">
                  <a16:creationId xmlns:a16="http://schemas.microsoft.com/office/drawing/2014/main" id="{3CD74B79-74EE-45B7-B5A9-A0F5FF473DFC}"/>
                </a:ext>
              </a:extLst>
            </p:cNvPr>
            <p:cNvSpPr>
              <a:spLocks/>
            </p:cNvSpPr>
            <p:nvPr/>
          </p:nvSpPr>
          <p:spPr bwMode="auto">
            <a:xfrm>
              <a:off x="4354" y="1722"/>
              <a:ext cx="131" cy="130"/>
            </a:xfrm>
            <a:custGeom>
              <a:avLst/>
              <a:gdLst>
                <a:gd name="T0" fmla="*/ 64 w 131"/>
                <a:gd name="T1" fmla="*/ 0 h 130"/>
                <a:gd name="T2" fmla="*/ 64 w 131"/>
                <a:gd name="T3" fmla="*/ 0 h 130"/>
                <a:gd name="T4" fmla="*/ 79 w 131"/>
                <a:gd name="T5" fmla="*/ 0 h 130"/>
                <a:gd name="T6" fmla="*/ 91 w 131"/>
                <a:gd name="T7" fmla="*/ 4 h 130"/>
                <a:gd name="T8" fmla="*/ 103 w 131"/>
                <a:gd name="T9" fmla="*/ 10 h 130"/>
                <a:gd name="T10" fmla="*/ 111 w 131"/>
                <a:gd name="T11" fmla="*/ 18 h 130"/>
                <a:gd name="T12" fmla="*/ 119 w 131"/>
                <a:gd name="T13" fmla="*/ 28 h 130"/>
                <a:gd name="T14" fmla="*/ 125 w 131"/>
                <a:gd name="T15" fmla="*/ 38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38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3" y="10"/>
                  </a:lnTo>
                  <a:lnTo>
                    <a:pt x="111" y="18"/>
                  </a:lnTo>
                  <a:lnTo>
                    <a:pt x="119" y="28"/>
                  </a:lnTo>
                  <a:lnTo>
                    <a:pt x="125" y="38"/>
                  </a:lnTo>
                  <a:lnTo>
                    <a:pt x="129" y="52"/>
                  </a:lnTo>
                  <a:lnTo>
                    <a:pt x="131" y="64"/>
                  </a:lnTo>
                  <a:lnTo>
                    <a:pt x="131" y="64"/>
                  </a:lnTo>
                  <a:lnTo>
                    <a:pt x="129" y="78"/>
                  </a:lnTo>
                  <a:lnTo>
                    <a:pt x="125" y="90"/>
                  </a:lnTo>
                  <a:lnTo>
                    <a:pt x="119" y="100"/>
                  </a:lnTo>
                  <a:lnTo>
                    <a:pt x="111" y="110"/>
                  </a:lnTo>
                  <a:lnTo>
                    <a:pt x="103" y="118"/>
                  </a:lnTo>
                  <a:lnTo>
                    <a:pt x="91" y="124"/>
                  </a:lnTo>
                  <a:lnTo>
                    <a:pt x="79"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8" name="Freeform 379">
              <a:extLst>
                <a:ext uri="{FF2B5EF4-FFF2-40B4-BE49-F238E27FC236}">
                  <a16:creationId xmlns:a16="http://schemas.microsoft.com/office/drawing/2014/main" id="{776949A3-E5C4-4487-ABC6-5D5F9CC1E366}"/>
                </a:ext>
              </a:extLst>
            </p:cNvPr>
            <p:cNvSpPr>
              <a:spLocks/>
            </p:cNvSpPr>
            <p:nvPr/>
          </p:nvSpPr>
          <p:spPr bwMode="auto">
            <a:xfrm>
              <a:off x="4509" y="1722"/>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38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38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38"/>
                  </a:lnTo>
                  <a:lnTo>
                    <a:pt x="130" y="52"/>
                  </a:lnTo>
                  <a:lnTo>
                    <a:pt x="130" y="64"/>
                  </a:lnTo>
                  <a:lnTo>
                    <a:pt x="130" y="64"/>
                  </a:lnTo>
                  <a:lnTo>
                    <a:pt x="130" y="78"/>
                  </a:lnTo>
                  <a:lnTo>
                    <a:pt x="126" y="90"/>
                  </a:lnTo>
                  <a:lnTo>
                    <a:pt x="120" y="100"/>
                  </a:lnTo>
                  <a:lnTo>
                    <a:pt x="112" y="110"/>
                  </a:lnTo>
                  <a:lnTo>
                    <a:pt x="102" y="118"/>
                  </a:lnTo>
                  <a:lnTo>
                    <a:pt x="92"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9" name="Freeform 380">
              <a:extLst>
                <a:ext uri="{FF2B5EF4-FFF2-40B4-BE49-F238E27FC236}">
                  <a16:creationId xmlns:a16="http://schemas.microsoft.com/office/drawing/2014/main" id="{AC767F16-982E-48BF-BB18-CD8D0014D89D}"/>
                </a:ext>
              </a:extLst>
            </p:cNvPr>
            <p:cNvSpPr>
              <a:spLocks/>
            </p:cNvSpPr>
            <p:nvPr/>
          </p:nvSpPr>
          <p:spPr bwMode="auto">
            <a:xfrm>
              <a:off x="4509" y="1722"/>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38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38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38"/>
                  </a:lnTo>
                  <a:lnTo>
                    <a:pt x="130" y="52"/>
                  </a:lnTo>
                  <a:lnTo>
                    <a:pt x="130" y="64"/>
                  </a:lnTo>
                  <a:lnTo>
                    <a:pt x="130" y="64"/>
                  </a:lnTo>
                  <a:lnTo>
                    <a:pt x="130" y="78"/>
                  </a:lnTo>
                  <a:lnTo>
                    <a:pt x="126" y="90"/>
                  </a:lnTo>
                  <a:lnTo>
                    <a:pt x="120" y="100"/>
                  </a:lnTo>
                  <a:lnTo>
                    <a:pt x="112" y="110"/>
                  </a:lnTo>
                  <a:lnTo>
                    <a:pt x="102" y="118"/>
                  </a:lnTo>
                  <a:lnTo>
                    <a:pt x="92"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0" name="Freeform 381">
              <a:extLst>
                <a:ext uri="{FF2B5EF4-FFF2-40B4-BE49-F238E27FC236}">
                  <a16:creationId xmlns:a16="http://schemas.microsoft.com/office/drawing/2014/main" id="{70BBDD2E-26FF-4436-A493-F1C6EEBA3927}"/>
                </a:ext>
              </a:extLst>
            </p:cNvPr>
            <p:cNvSpPr>
              <a:spLocks/>
            </p:cNvSpPr>
            <p:nvPr/>
          </p:nvSpPr>
          <p:spPr bwMode="auto">
            <a:xfrm>
              <a:off x="4044" y="156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1" name="Freeform 382">
              <a:extLst>
                <a:ext uri="{FF2B5EF4-FFF2-40B4-BE49-F238E27FC236}">
                  <a16:creationId xmlns:a16="http://schemas.microsoft.com/office/drawing/2014/main" id="{E52AB41C-A42F-444C-9F9D-7976AC842779}"/>
                </a:ext>
              </a:extLst>
            </p:cNvPr>
            <p:cNvSpPr>
              <a:spLocks/>
            </p:cNvSpPr>
            <p:nvPr/>
          </p:nvSpPr>
          <p:spPr bwMode="auto">
            <a:xfrm>
              <a:off x="4044" y="156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2" name="Freeform 383">
              <a:extLst>
                <a:ext uri="{FF2B5EF4-FFF2-40B4-BE49-F238E27FC236}">
                  <a16:creationId xmlns:a16="http://schemas.microsoft.com/office/drawing/2014/main" id="{63C4F6D2-02D4-4E3F-A20A-BD88A83A2C11}"/>
                </a:ext>
              </a:extLst>
            </p:cNvPr>
            <p:cNvSpPr>
              <a:spLocks/>
            </p:cNvSpPr>
            <p:nvPr/>
          </p:nvSpPr>
          <p:spPr bwMode="auto">
            <a:xfrm>
              <a:off x="4198" y="156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3" name="Freeform 384">
              <a:extLst>
                <a:ext uri="{FF2B5EF4-FFF2-40B4-BE49-F238E27FC236}">
                  <a16:creationId xmlns:a16="http://schemas.microsoft.com/office/drawing/2014/main" id="{6381C1FC-B4FE-4C52-8A74-91A0E84E5F76}"/>
                </a:ext>
              </a:extLst>
            </p:cNvPr>
            <p:cNvSpPr>
              <a:spLocks/>
            </p:cNvSpPr>
            <p:nvPr/>
          </p:nvSpPr>
          <p:spPr bwMode="auto">
            <a:xfrm>
              <a:off x="4198" y="156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4" name="Freeform 385">
              <a:extLst>
                <a:ext uri="{FF2B5EF4-FFF2-40B4-BE49-F238E27FC236}">
                  <a16:creationId xmlns:a16="http://schemas.microsoft.com/office/drawing/2014/main" id="{ADE03839-BB3E-4861-B2C0-6B6A1F5567E4}"/>
                </a:ext>
              </a:extLst>
            </p:cNvPr>
            <p:cNvSpPr>
              <a:spLocks/>
            </p:cNvSpPr>
            <p:nvPr/>
          </p:nvSpPr>
          <p:spPr bwMode="auto">
            <a:xfrm>
              <a:off x="4354" y="1566"/>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28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28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28"/>
                  </a:lnTo>
                  <a:lnTo>
                    <a:pt x="125" y="40"/>
                  </a:lnTo>
                  <a:lnTo>
                    <a:pt x="129" y="52"/>
                  </a:lnTo>
                  <a:lnTo>
                    <a:pt x="131" y="66"/>
                  </a:lnTo>
                  <a:lnTo>
                    <a:pt x="131" y="66"/>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5" name="Freeform 386">
              <a:extLst>
                <a:ext uri="{FF2B5EF4-FFF2-40B4-BE49-F238E27FC236}">
                  <a16:creationId xmlns:a16="http://schemas.microsoft.com/office/drawing/2014/main" id="{3C5F8436-2677-4A49-9CF4-7E6F528E9820}"/>
                </a:ext>
              </a:extLst>
            </p:cNvPr>
            <p:cNvSpPr>
              <a:spLocks/>
            </p:cNvSpPr>
            <p:nvPr/>
          </p:nvSpPr>
          <p:spPr bwMode="auto">
            <a:xfrm>
              <a:off x="4354" y="1566"/>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28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28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28"/>
                  </a:lnTo>
                  <a:lnTo>
                    <a:pt x="125" y="40"/>
                  </a:lnTo>
                  <a:lnTo>
                    <a:pt x="129" y="52"/>
                  </a:lnTo>
                  <a:lnTo>
                    <a:pt x="131" y="66"/>
                  </a:lnTo>
                  <a:lnTo>
                    <a:pt x="131" y="66"/>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6" name="Freeform 387">
              <a:extLst>
                <a:ext uri="{FF2B5EF4-FFF2-40B4-BE49-F238E27FC236}">
                  <a16:creationId xmlns:a16="http://schemas.microsoft.com/office/drawing/2014/main" id="{13378420-4E8E-4E48-8D9A-7F7CCB9D0F16}"/>
                </a:ext>
              </a:extLst>
            </p:cNvPr>
            <p:cNvSpPr>
              <a:spLocks/>
            </p:cNvSpPr>
            <p:nvPr/>
          </p:nvSpPr>
          <p:spPr bwMode="auto">
            <a:xfrm>
              <a:off x="4509" y="1566"/>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7" name="Freeform 388">
              <a:extLst>
                <a:ext uri="{FF2B5EF4-FFF2-40B4-BE49-F238E27FC236}">
                  <a16:creationId xmlns:a16="http://schemas.microsoft.com/office/drawing/2014/main" id="{D6589E27-B915-4B9D-8DD5-3A0D01FF4753}"/>
                </a:ext>
              </a:extLst>
            </p:cNvPr>
            <p:cNvSpPr>
              <a:spLocks/>
            </p:cNvSpPr>
            <p:nvPr/>
          </p:nvSpPr>
          <p:spPr bwMode="auto">
            <a:xfrm>
              <a:off x="4509" y="1566"/>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8" name="Freeform 389">
              <a:extLst>
                <a:ext uri="{FF2B5EF4-FFF2-40B4-BE49-F238E27FC236}">
                  <a16:creationId xmlns:a16="http://schemas.microsoft.com/office/drawing/2014/main" id="{704B0915-B5C3-42E2-A7E5-9FECC986CC6A}"/>
                </a:ext>
              </a:extLst>
            </p:cNvPr>
            <p:cNvSpPr>
              <a:spLocks/>
            </p:cNvSpPr>
            <p:nvPr/>
          </p:nvSpPr>
          <p:spPr bwMode="auto">
            <a:xfrm>
              <a:off x="4665" y="1566"/>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9" name="Freeform 390">
              <a:extLst>
                <a:ext uri="{FF2B5EF4-FFF2-40B4-BE49-F238E27FC236}">
                  <a16:creationId xmlns:a16="http://schemas.microsoft.com/office/drawing/2014/main" id="{5C62E821-2208-47FB-85A8-452206AE683E}"/>
                </a:ext>
              </a:extLst>
            </p:cNvPr>
            <p:cNvSpPr>
              <a:spLocks/>
            </p:cNvSpPr>
            <p:nvPr/>
          </p:nvSpPr>
          <p:spPr bwMode="auto">
            <a:xfrm>
              <a:off x="4665" y="1566"/>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0" name="Freeform 391">
              <a:extLst>
                <a:ext uri="{FF2B5EF4-FFF2-40B4-BE49-F238E27FC236}">
                  <a16:creationId xmlns:a16="http://schemas.microsoft.com/office/drawing/2014/main" id="{D37ED8DA-A30B-4A0D-874E-B0D5E40966AA}"/>
                </a:ext>
              </a:extLst>
            </p:cNvPr>
            <p:cNvSpPr>
              <a:spLocks/>
            </p:cNvSpPr>
            <p:nvPr/>
          </p:nvSpPr>
          <p:spPr bwMode="auto">
            <a:xfrm>
              <a:off x="4044" y="1412"/>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1" name="Freeform 392">
              <a:extLst>
                <a:ext uri="{FF2B5EF4-FFF2-40B4-BE49-F238E27FC236}">
                  <a16:creationId xmlns:a16="http://schemas.microsoft.com/office/drawing/2014/main" id="{8217D20A-B2E6-4DC5-B7E5-E850E401BE0B}"/>
                </a:ext>
              </a:extLst>
            </p:cNvPr>
            <p:cNvSpPr>
              <a:spLocks/>
            </p:cNvSpPr>
            <p:nvPr/>
          </p:nvSpPr>
          <p:spPr bwMode="auto">
            <a:xfrm>
              <a:off x="4044" y="1412"/>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2" name="Freeform 393">
              <a:extLst>
                <a:ext uri="{FF2B5EF4-FFF2-40B4-BE49-F238E27FC236}">
                  <a16:creationId xmlns:a16="http://schemas.microsoft.com/office/drawing/2014/main" id="{16753CCB-1D58-436E-B449-F939506B7323}"/>
                </a:ext>
              </a:extLst>
            </p:cNvPr>
            <p:cNvSpPr>
              <a:spLocks/>
            </p:cNvSpPr>
            <p:nvPr/>
          </p:nvSpPr>
          <p:spPr bwMode="auto">
            <a:xfrm>
              <a:off x="4198" y="1412"/>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20 w 130"/>
                <a:gd name="T13" fmla="*/ 28 h 128"/>
                <a:gd name="T14" fmla="*/ 126 w 130"/>
                <a:gd name="T15" fmla="*/ 38 h 128"/>
                <a:gd name="T16" fmla="*/ 130 w 130"/>
                <a:gd name="T17" fmla="*/ 50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20" y="28"/>
                  </a:lnTo>
                  <a:lnTo>
                    <a:pt x="126" y="38"/>
                  </a:lnTo>
                  <a:lnTo>
                    <a:pt x="130" y="50"/>
                  </a:lnTo>
                  <a:lnTo>
                    <a:pt x="130" y="64"/>
                  </a:lnTo>
                  <a:lnTo>
                    <a:pt x="130" y="64"/>
                  </a:lnTo>
                  <a:lnTo>
                    <a:pt x="130" y="78"/>
                  </a:lnTo>
                  <a:lnTo>
                    <a:pt x="126" y="90"/>
                  </a:lnTo>
                  <a:lnTo>
                    <a:pt x="120"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3" name="Freeform 394">
              <a:extLst>
                <a:ext uri="{FF2B5EF4-FFF2-40B4-BE49-F238E27FC236}">
                  <a16:creationId xmlns:a16="http://schemas.microsoft.com/office/drawing/2014/main" id="{888E6706-E971-4653-BC53-9CC30E35563E}"/>
                </a:ext>
              </a:extLst>
            </p:cNvPr>
            <p:cNvSpPr>
              <a:spLocks/>
            </p:cNvSpPr>
            <p:nvPr/>
          </p:nvSpPr>
          <p:spPr bwMode="auto">
            <a:xfrm>
              <a:off x="4198" y="1412"/>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20 w 130"/>
                <a:gd name="T13" fmla="*/ 28 h 128"/>
                <a:gd name="T14" fmla="*/ 126 w 130"/>
                <a:gd name="T15" fmla="*/ 38 h 128"/>
                <a:gd name="T16" fmla="*/ 130 w 130"/>
                <a:gd name="T17" fmla="*/ 50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20" y="28"/>
                  </a:lnTo>
                  <a:lnTo>
                    <a:pt x="126" y="38"/>
                  </a:lnTo>
                  <a:lnTo>
                    <a:pt x="130" y="50"/>
                  </a:lnTo>
                  <a:lnTo>
                    <a:pt x="130" y="64"/>
                  </a:lnTo>
                  <a:lnTo>
                    <a:pt x="130" y="64"/>
                  </a:lnTo>
                  <a:lnTo>
                    <a:pt x="130" y="78"/>
                  </a:lnTo>
                  <a:lnTo>
                    <a:pt x="126" y="90"/>
                  </a:lnTo>
                  <a:lnTo>
                    <a:pt x="120"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4" name="Freeform 395">
              <a:extLst>
                <a:ext uri="{FF2B5EF4-FFF2-40B4-BE49-F238E27FC236}">
                  <a16:creationId xmlns:a16="http://schemas.microsoft.com/office/drawing/2014/main" id="{96E490D8-7D11-41E6-A432-5CCD727EAAEB}"/>
                </a:ext>
              </a:extLst>
            </p:cNvPr>
            <p:cNvSpPr>
              <a:spLocks/>
            </p:cNvSpPr>
            <p:nvPr/>
          </p:nvSpPr>
          <p:spPr bwMode="auto">
            <a:xfrm>
              <a:off x="4354" y="1412"/>
              <a:ext cx="131" cy="128"/>
            </a:xfrm>
            <a:custGeom>
              <a:avLst/>
              <a:gdLst>
                <a:gd name="T0" fmla="*/ 64 w 131"/>
                <a:gd name="T1" fmla="*/ 0 h 128"/>
                <a:gd name="T2" fmla="*/ 64 w 131"/>
                <a:gd name="T3" fmla="*/ 0 h 128"/>
                <a:gd name="T4" fmla="*/ 79 w 131"/>
                <a:gd name="T5" fmla="*/ 0 h 128"/>
                <a:gd name="T6" fmla="*/ 91 w 131"/>
                <a:gd name="T7" fmla="*/ 4 h 128"/>
                <a:gd name="T8" fmla="*/ 103 w 131"/>
                <a:gd name="T9" fmla="*/ 10 h 128"/>
                <a:gd name="T10" fmla="*/ 111 w 131"/>
                <a:gd name="T11" fmla="*/ 18 h 128"/>
                <a:gd name="T12" fmla="*/ 119 w 131"/>
                <a:gd name="T13" fmla="*/ 28 h 128"/>
                <a:gd name="T14" fmla="*/ 125 w 131"/>
                <a:gd name="T15" fmla="*/ 38 h 128"/>
                <a:gd name="T16" fmla="*/ 129 w 131"/>
                <a:gd name="T17" fmla="*/ 50 h 128"/>
                <a:gd name="T18" fmla="*/ 131 w 131"/>
                <a:gd name="T19" fmla="*/ 64 h 128"/>
                <a:gd name="T20" fmla="*/ 131 w 131"/>
                <a:gd name="T21" fmla="*/ 64 h 128"/>
                <a:gd name="T22" fmla="*/ 129 w 131"/>
                <a:gd name="T23" fmla="*/ 78 h 128"/>
                <a:gd name="T24" fmla="*/ 125 w 131"/>
                <a:gd name="T25" fmla="*/ 90 h 128"/>
                <a:gd name="T26" fmla="*/ 119 w 131"/>
                <a:gd name="T27" fmla="*/ 100 h 128"/>
                <a:gd name="T28" fmla="*/ 111 w 131"/>
                <a:gd name="T29" fmla="*/ 110 h 128"/>
                <a:gd name="T30" fmla="*/ 103 w 131"/>
                <a:gd name="T31" fmla="*/ 118 h 128"/>
                <a:gd name="T32" fmla="*/ 91 w 131"/>
                <a:gd name="T33" fmla="*/ 124 h 128"/>
                <a:gd name="T34" fmla="*/ 79 w 131"/>
                <a:gd name="T35" fmla="*/ 128 h 128"/>
                <a:gd name="T36" fmla="*/ 64 w 131"/>
                <a:gd name="T37" fmla="*/ 128 h 128"/>
                <a:gd name="T38" fmla="*/ 64 w 131"/>
                <a:gd name="T39" fmla="*/ 128 h 128"/>
                <a:gd name="T40" fmla="*/ 52 w 131"/>
                <a:gd name="T41" fmla="*/ 128 h 128"/>
                <a:gd name="T42" fmla="*/ 40 w 131"/>
                <a:gd name="T43" fmla="*/ 124 h 128"/>
                <a:gd name="T44" fmla="*/ 28 w 131"/>
                <a:gd name="T45" fmla="*/ 118 h 128"/>
                <a:gd name="T46" fmla="*/ 18 w 131"/>
                <a:gd name="T47" fmla="*/ 110 h 128"/>
                <a:gd name="T48" fmla="*/ 10 w 131"/>
                <a:gd name="T49" fmla="*/ 100 h 128"/>
                <a:gd name="T50" fmla="*/ 4 w 131"/>
                <a:gd name="T51" fmla="*/ 90 h 128"/>
                <a:gd name="T52" fmla="*/ 2 w 131"/>
                <a:gd name="T53" fmla="*/ 78 h 128"/>
                <a:gd name="T54" fmla="*/ 0 w 131"/>
                <a:gd name="T55" fmla="*/ 64 h 128"/>
                <a:gd name="T56" fmla="*/ 0 w 131"/>
                <a:gd name="T57" fmla="*/ 64 h 128"/>
                <a:gd name="T58" fmla="*/ 2 w 131"/>
                <a:gd name="T59" fmla="*/ 50 h 128"/>
                <a:gd name="T60" fmla="*/ 4 w 131"/>
                <a:gd name="T61" fmla="*/ 38 h 128"/>
                <a:gd name="T62" fmla="*/ 10 w 131"/>
                <a:gd name="T63" fmla="*/ 28 h 128"/>
                <a:gd name="T64" fmla="*/ 18 w 131"/>
                <a:gd name="T65" fmla="*/ 18 h 128"/>
                <a:gd name="T66" fmla="*/ 28 w 131"/>
                <a:gd name="T67" fmla="*/ 10 h 128"/>
                <a:gd name="T68" fmla="*/ 40 w 131"/>
                <a:gd name="T69" fmla="*/ 4 h 128"/>
                <a:gd name="T70" fmla="*/ 52 w 131"/>
                <a:gd name="T71" fmla="*/ 0 h 128"/>
                <a:gd name="T72" fmla="*/ 64 w 131"/>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28">
                  <a:moveTo>
                    <a:pt x="64" y="0"/>
                  </a:moveTo>
                  <a:lnTo>
                    <a:pt x="64" y="0"/>
                  </a:lnTo>
                  <a:lnTo>
                    <a:pt x="79" y="0"/>
                  </a:lnTo>
                  <a:lnTo>
                    <a:pt x="91" y="4"/>
                  </a:lnTo>
                  <a:lnTo>
                    <a:pt x="103" y="10"/>
                  </a:lnTo>
                  <a:lnTo>
                    <a:pt x="111" y="18"/>
                  </a:lnTo>
                  <a:lnTo>
                    <a:pt x="119" y="28"/>
                  </a:lnTo>
                  <a:lnTo>
                    <a:pt x="125" y="38"/>
                  </a:lnTo>
                  <a:lnTo>
                    <a:pt x="129" y="50"/>
                  </a:lnTo>
                  <a:lnTo>
                    <a:pt x="131" y="64"/>
                  </a:lnTo>
                  <a:lnTo>
                    <a:pt x="131" y="64"/>
                  </a:lnTo>
                  <a:lnTo>
                    <a:pt x="129" y="78"/>
                  </a:lnTo>
                  <a:lnTo>
                    <a:pt x="125" y="90"/>
                  </a:lnTo>
                  <a:lnTo>
                    <a:pt x="119" y="100"/>
                  </a:lnTo>
                  <a:lnTo>
                    <a:pt x="111" y="110"/>
                  </a:lnTo>
                  <a:lnTo>
                    <a:pt x="103" y="118"/>
                  </a:lnTo>
                  <a:lnTo>
                    <a:pt x="91" y="124"/>
                  </a:lnTo>
                  <a:lnTo>
                    <a:pt x="79"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5" name="Freeform 396">
              <a:extLst>
                <a:ext uri="{FF2B5EF4-FFF2-40B4-BE49-F238E27FC236}">
                  <a16:creationId xmlns:a16="http://schemas.microsoft.com/office/drawing/2014/main" id="{C182D2F8-1CC0-4A00-B56A-904A5FAFD315}"/>
                </a:ext>
              </a:extLst>
            </p:cNvPr>
            <p:cNvSpPr>
              <a:spLocks/>
            </p:cNvSpPr>
            <p:nvPr/>
          </p:nvSpPr>
          <p:spPr bwMode="auto">
            <a:xfrm>
              <a:off x="4354" y="1412"/>
              <a:ext cx="131" cy="128"/>
            </a:xfrm>
            <a:custGeom>
              <a:avLst/>
              <a:gdLst>
                <a:gd name="T0" fmla="*/ 64 w 131"/>
                <a:gd name="T1" fmla="*/ 0 h 128"/>
                <a:gd name="T2" fmla="*/ 64 w 131"/>
                <a:gd name="T3" fmla="*/ 0 h 128"/>
                <a:gd name="T4" fmla="*/ 79 w 131"/>
                <a:gd name="T5" fmla="*/ 0 h 128"/>
                <a:gd name="T6" fmla="*/ 91 w 131"/>
                <a:gd name="T7" fmla="*/ 4 h 128"/>
                <a:gd name="T8" fmla="*/ 103 w 131"/>
                <a:gd name="T9" fmla="*/ 10 h 128"/>
                <a:gd name="T10" fmla="*/ 111 w 131"/>
                <a:gd name="T11" fmla="*/ 18 h 128"/>
                <a:gd name="T12" fmla="*/ 119 w 131"/>
                <a:gd name="T13" fmla="*/ 28 h 128"/>
                <a:gd name="T14" fmla="*/ 125 w 131"/>
                <a:gd name="T15" fmla="*/ 38 h 128"/>
                <a:gd name="T16" fmla="*/ 129 w 131"/>
                <a:gd name="T17" fmla="*/ 50 h 128"/>
                <a:gd name="T18" fmla="*/ 131 w 131"/>
                <a:gd name="T19" fmla="*/ 64 h 128"/>
                <a:gd name="T20" fmla="*/ 131 w 131"/>
                <a:gd name="T21" fmla="*/ 64 h 128"/>
                <a:gd name="T22" fmla="*/ 129 w 131"/>
                <a:gd name="T23" fmla="*/ 78 h 128"/>
                <a:gd name="T24" fmla="*/ 125 w 131"/>
                <a:gd name="T25" fmla="*/ 90 h 128"/>
                <a:gd name="T26" fmla="*/ 119 w 131"/>
                <a:gd name="T27" fmla="*/ 100 h 128"/>
                <a:gd name="T28" fmla="*/ 111 w 131"/>
                <a:gd name="T29" fmla="*/ 110 h 128"/>
                <a:gd name="T30" fmla="*/ 103 w 131"/>
                <a:gd name="T31" fmla="*/ 118 h 128"/>
                <a:gd name="T32" fmla="*/ 91 w 131"/>
                <a:gd name="T33" fmla="*/ 124 h 128"/>
                <a:gd name="T34" fmla="*/ 79 w 131"/>
                <a:gd name="T35" fmla="*/ 128 h 128"/>
                <a:gd name="T36" fmla="*/ 64 w 131"/>
                <a:gd name="T37" fmla="*/ 128 h 128"/>
                <a:gd name="T38" fmla="*/ 64 w 131"/>
                <a:gd name="T39" fmla="*/ 128 h 128"/>
                <a:gd name="T40" fmla="*/ 52 w 131"/>
                <a:gd name="T41" fmla="*/ 128 h 128"/>
                <a:gd name="T42" fmla="*/ 40 w 131"/>
                <a:gd name="T43" fmla="*/ 124 h 128"/>
                <a:gd name="T44" fmla="*/ 28 w 131"/>
                <a:gd name="T45" fmla="*/ 118 h 128"/>
                <a:gd name="T46" fmla="*/ 18 w 131"/>
                <a:gd name="T47" fmla="*/ 110 h 128"/>
                <a:gd name="T48" fmla="*/ 10 w 131"/>
                <a:gd name="T49" fmla="*/ 100 h 128"/>
                <a:gd name="T50" fmla="*/ 4 w 131"/>
                <a:gd name="T51" fmla="*/ 90 h 128"/>
                <a:gd name="T52" fmla="*/ 2 w 131"/>
                <a:gd name="T53" fmla="*/ 78 h 128"/>
                <a:gd name="T54" fmla="*/ 0 w 131"/>
                <a:gd name="T55" fmla="*/ 64 h 128"/>
                <a:gd name="T56" fmla="*/ 0 w 131"/>
                <a:gd name="T57" fmla="*/ 64 h 128"/>
                <a:gd name="T58" fmla="*/ 2 w 131"/>
                <a:gd name="T59" fmla="*/ 50 h 128"/>
                <a:gd name="T60" fmla="*/ 4 w 131"/>
                <a:gd name="T61" fmla="*/ 38 h 128"/>
                <a:gd name="T62" fmla="*/ 10 w 131"/>
                <a:gd name="T63" fmla="*/ 28 h 128"/>
                <a:gd name="T64" fmla="*/ 18 w 131"/>
                <a:gd name="T65" fmla="*/ 18 h 128"/>
                <a:gd name="T66" fmla="*/ 28 w 131"/>
                <a:gd name="T67" fmla="*/ 10 h 128"/>
                <a:gd name="T68" fmla="*/ 40 w 131"/>
                <a:gd name="T69" fmla="*/ 4 h 128"/>
                <a:gd name="T70" fmla="*/ 52 w 131"/>
                <a:gd name="T71" fmla="*/ 0 h 128"/>
                <a:gd name="T72" fmla="*/ 64 w 131"/>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28">
                  <a:moveTo>
                    <a:pt x="64" y="0"/>
                  </a:moveTo>
                  <a:lnTo>
                    <a:pt x="64" y="0"/>
                  </a:lnTo>
                  <a:lnTo>
                    <a:pt x="79" y="0"/>
                  </a:lnTo>
                  <a:lnTo>
                    <a:pt x="91" y="4"/>
                  </a:lnTo>
                  <a:lnTo>
                    <a:pt x="103" y="10"/>
                  </a:lnTo>
                  <a:lnTo>
                    <a:pt x="111" y="18"/>
                  </a:lnTo>
                  <a:lnTo>
                    <a:pt x="119" y="28"/>
                  </a:lnTo>
                  <a:lnTo>
                    <a:pt x="125" y="38"/>
                  </a:lnTo>
                  <a:lnTo>
                    <a:pt x="129" y="50"/>
                  </a:lnTo>
                  <a:lnTo>
                    <a:pt x="131" y="64"/>
                  </a:lnTo>
                  <a:lnTo>
                    <a:pt x="131" y="64"/>
                  </a:lnTo>
                  <a:lnTo>
                    <a:pt x="129" y="78"/>
                  </a:lnTo>
                  <a:lnTo>
                    <a:pt x="125" y="90"/>
                  </a:lnTo>
                  <a:lnTo>
                    <a:pt x="119" y="100"/>
                  </a:lnTo>
                  <a:lnTo>
                    <a:pt x="111" y="110"/>
                  </a:lnTo>
                  <a:lnTo>
                    <a:pt x="103" y="118"/>
                  </a:lnTo>
                  <a:lnTo>
                    <a:pt x="91" y="124"/>
                  </a:lnTo>
                  <a:lnTo>
                    <a:pt x="79"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6" name="Freeform 397">
              <a:extLst>
                <a:ext uri="{FF2B5EF4-FFF2-40B4-BE49-F238E27FC236}">
                  <a16:creationId xmlns:a16="http://schemas.microsoft.com/office/drawing/2014/main" id="{4CAD55EF-8254-4F28-98FE-0F1B097F1D8D}"/>
                </a:ext>
              </a:extLst>
            </p:cNvPr>
            <p:cNvSpPr>
              <a:spLocks/>
            </p:cNvSpPr>
            <p:nvPr/>
          </p:nvSpPr>
          <p:spPr bwMode="auto">
            <a:xfrm>
              <a:off x="4509" y="1412"/>
              <a:ext cx="130" cy="128"/>
            </a:xfrm>
            <a:custGeom>
              <a:avLst/>
              <a:gdLst>
                <a:gd name="T0" fmla="*/ 66 w 130"/>
                <a:gd name="T1" fmla="*/ 0 h 128"/>
                <a:gd name="T2" fmla="*/ 66 w 130"/>
                <a:gd name="T3" fmla="*/ 0 h 128"/>
                <a:gd name="T4" fmla="*/ 78 w 130"/>
                <a:gd name="T5" fmla="*/ 0 h 128"/>
                <a:gd name="T6" fmla="*/ 92 w 130"/>
                <a:gd name="T7" fmla="*/ 4 h 128"/>
                <a:gd name="T8" fmla="*/ 102 w 130"/>
                <a:gd name="T9" fmla="*/ 10 h 128"/>
                <a:gd name="T10" fmla="*/ 112 w 130"/>
                <a:gd name="T11" fmla="*/ 18 h 128"/>
                <a:gd name="T12" fmla="*/ 120 w 130"/>
                <a:gd name="T13" fmla="*/ 28 h 128"/>
                <a:gd name="T14" fmla="*/ 126 w 130"/>
                <a:gd name="T15" fmla="*/ 38 h 128"/>
                <a:gd name="T16" fmla="*/ 130 w 130"/>
                <a:gd name="T17" fmla="*/ 50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2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2" y="4"/>
                  </a:lnTo>
                  <a:lnTo>
                    <a:pt x="102" y="10"/>
                  </a:lnTo>
                  <a:lnTo>
                    <a:pt x="112" y="18"/>
                  </a:lnTo>
                  <a:lnTo>
                    <a:pt x="120" y="28"/>
                  </a:lnTo>
                  <a:lnTo>
                    <a:pt x="126" y="38"/>
                  </a:lnTo>
                  <a:lnTo>
                    <a:pt x="130" y="50"/>
                  </a:lnTo>
                  <a:lnTo>
                    <a:pt x="130" y="64"/>
                  </a:lnTo>
                  <a:lnTo>
                    <a:pt x="130" y="64"/>
                  </a:lnTo>
                  <a:lnTo>
                    <a:pt x="130" y="78"/>
                  </a:lnTo>
                  <a:lnTo>
                    <a:pt x="126" y="90"/>
                  </a:lnTo>
                  <a:lnTo>
                    <a:pt x="120" y="100"/>
                  </a:lnTo>
                  <a:lnTo>
                    <a:pt x="112" y="110"/>
                  </a:lnTo>
                  <a:lnTo>
                    <a:pt x="102" y="118"/>
                  </a:lnTo>
                  <a:lnTo>
                    <a:pt x="92"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7" name="Freeform 398">
              <a:extLst>
                <a:ext uri="{FF2B5EF4-FFF2-40B4-BE49-F238E27FC236}">
                  <a16:creationId xmlns:a16="http://schemas.microsoft.com/office/drawing/2014/main" id="{ABDCBDEE-3347-4E78-8599-F934AE1BB822}"/>
                </a:ext>
              </a:extLst>
            </p:cNvPr>
            <p:cNvSpPr>
              <a:spLocks/>
            </p:cNvSpPr>
            <p:nvPr/>
          </p:nvSpPr>
          <p:spPr bwMode="auto">
            <a:xfrm>
              <a:off x="4509" y="1412"/>
              <a:ext cx="130" cy="128"/>
            </a:xfrm>
            <a:custGeom>
              <a:avLst/>
              <a:gdLst>
                <a:gd name="T0" fmla="*/ 66 w 130"/>
                <a:gd name="T1" fmla="*/ 0 h 128"/>
                <a:gd name="T2" fmla="*/ 66 w 130"/>
                <a:gd name="T3" fmla="*/ 0 h 128"/>
                <a:gd name="T4" fmla="*/ 78 w 130"/>
                <a:gd name="T5" fmla="*/ 0 h 128"/>
                <a:gd name="T6" fmla="*/ 92 w 130"/>
                <a:gd name="T7" fmla="*/ 4 h 128"/>
                <a:gd name="T8" fmla="*/ 102 w 130"/>
                <a:gd name="T9" fmla="*/ 10 h 128"/>
                <a:gd name="T10" fmla="*/ 112 w 130"/>
                <a:gd name="T11" fmla="*/ 18 h 128"/>
                <a:gd name="T12" fmla="*/ 120 w 130"/>
                <a:gd name="T13" fmla="*/ 28 h 128"/>
                <a:gd name="T14" fmla="*/ 126 w 130"/>
                <a:gd name="T15" fmla="*/ 38 h 128"/>
                <a:gd name="T16" fmla="*/ 130 w 130"/>
                <a:gd name="T17" fmla="*/ 50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2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2" y="4"/>
                  </a:lnTo>
                  <a:lnTo>
                    <a:pt x="102" y="10"/>
                  </a:lnTo>
                  <a:lnTo>
                    <a:pt x="112" y="18"/>
                  </a:lnTo>
                  <a:lnTo>
                    <a:pt x="120" y="28"/>
                  </a:lnTo>
                  <a:lnTo>
                    <a:pt x="126" y="38"/>
                  </a:lnTo>
                  <a:lnTo>
                    <a:pt x="130" y="50"/>
                  </a:lnTo>
                  <a:lnTo>
                    <a:pt x="130" y="64"/>
                  </a:lnTo>
                  <a:lnTo>
                    <a:pt x="130" y="64"/>
                  </a:lnTo>
                  <a:lnTo>
                    <a:pt x="130" y="78"/>
                  </a:lnTo>
                  <a:lnTo>
                    <a:pt x="126" y="90"/>
                  </a:lnTo>
                  <a:lnTo>
                    <a:pt x="120" y="100"/>
                  </a:lnTo>
                  <a:lnTo>
                    <a:pt x="112" y="110"/>
                  </a:lnTo>
                  <a:lnTo>
                    <a:pt x="102" y="118"/>
                  </a:lnTo>
                  <a:lnTo>
                    <a:pt x="92"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8" name="Freeform 399">
              <a:extLst>
                <a:ext uri="{FF2B5EF4-FFF2-40B4-BE49-F238E27FC236}">
                  <a16:creationId xmlns:a16="http://schemas.microsoft.com/office/drawing/2014/main" id="{DEE2C27E-4641-4648-AC15-5BE97F5E3012}"/>
                </a:ext>
              </a:extLst>
            </p:cNvPr>
            <p:cNvSpPr>
              <a:spLocks/>
            </p:cNvSpPr>
            <p:nvPr/>
          </p:nvSpPr>
          <p:spPr bwMode="auto">
            <a:xfrm>
              <a:off x="4665" y="1412"/>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9" name="Freeform 400">
              <a:extLst>
                <a:ext uri="{FF2B5EF4-FFF2-40B4-BE49-F238E27FC236}">
                  <a16:creationId xmlns:a16="http://schemas.microsoft.com/office/drawing/2014/main" id="{4C738B33-F02D-4BBE-B3F8-327372C03E44}"/>
                </a:ext>
              </a:extLst>
            </p:cNvPr>
            <p:cNvSpPr>
              <a:spLocks/>
            </p:cNvSpPr>
            <p:nvPr/>
          </p:nvSpPr>
          <p:spPr bwMode="auto">
            <a:xfrm>
              <a:off x="4665" y="1412"/>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0" name="Freeform 401">
              <a:extLst>
                <a:ext uri="{FF2B5EF4-FFF2-40B4-BE49-F238E27FC236}">
                  <a16:creationId xmlns:a16="http://schemas.microsoft.com/office/drawing/2014/main" id="{DB49B604-5334-4A7B-9CE6-175F95D64EA0}"/>
                </a:ext>
              </a:extLst>
            </p:cNvPr>
            <p:cNvSpPr>
              <a:spLocks/>
            </p:cNvSpPr>
            <p:nvPr/>
          </p:nvSpPr>
          <p:spPr bwMode="auto">
            <a:xfrm>
              <a:off x="4044" y="125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1" name="Freeform 402">
              <a:extLst>
                <a:ext uri="{FF2B5EF4-FFF2-40B4-BE49-F238E27FC236}">
                  <a16:creationId xmlns:a16="http://schemas.microsoft.com/office/drawing/2014/main" id="{EA4A4344-35A5-40E5-B6E4-CDD5543D838A}"/>
                </a:ext>
              </a:extLst>
            </p:cNvPr>
            <p:cNvSpPr>
              <a:spLocks/>
            </p:cNvSpPr>
            <p:nvPr/>
          </p:nvSpPr>
          <p:spPr bwMode="auto">
            <a:xfrm>
              <a:off x="4044" y="125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2" name="Freeform 403">
              <a:extLst>
                <a:ext uri="{FF2B5EF4-FFF2-40B4-BE49-F238E27FC236}">
                  <a16:creationId xmlns:a16="http://schemas.microsoft.com/office/drawing/2014/main" id="{12EF640E-7C0C-423A-9A83-49FA10905B5F}"/>
                </a:ext>
              </a:extLst>
            </p:cNvPr>
            <p:cNvSpPr>
              <a:spLocks/>
            </p:cNvSpPr>
            <p:nvPr/>
          </p:nvSpPr>
          <p:spPr bwMode="auto">
            <a:xfrm>
              <a:off x="4198" y="125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3" name="Freeform 404">
              <a:extLst>
                <a:ext uri="{FF2B5EF4-FFF2-40B4-BE49-F238E27FC236}">
                  <a16:creationId xmlns:a16="http://schemas.microsoft.com/office/drawing/2014/main" id="{18854C8A-D4C4-488D-99F0-EF0B998BD980}"/>
                </a:ext>
              </a:extLst>
            </p:cNvPr>
            <p:cNvSpPr>
              <a:spLocks/>
            </p:cNvSpPr>
            <p:nvPr/>
          </p:nvSpPr>
          <p:spPr bwMode="auto">
            <a:xfrm>
              <a:off x="4198" y="125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4" name="Freeform 405">
              <a:extLst>
                <a:ext uri="{FF2B5EF4-FFF2-40B4-BE49-F238E27FC236}">
                  <a16:creationId xmlns:a16="http://schemas.microsoft.com/office/drawing/2014/main" id="{2ADD9FC5-46F6-41B4-8FB0-B919B9717BA2}"/>
                </a:ext>
              </a:extLst>
            </p:cNvPr>
            <p:cNvSpPr>
              <a:spLocks/>
            </p:cNvSpPr>
            <p:nvPr/>
          </p:nvSpPr>
          <p:spPr bwMode="auto">
            <a:xfrm>
              <a:off x="4354" y="1256"/>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18"/>
                  </a:lnTo>
                  <a:lnTo>
                    <a:pt x="119" y="28"/>
                  </a:lnTo>
                  <a:lnTo>
                    <a:pt x="125" y="40"/>
                  </a:lnTo>
                  <a:lnTo>
                    <a:pt x="129" y="52"/>
                  </a:lnTo>
                  <a:lnTo>
                    <a:pt x="131" y="64"/>
                  </a:lnTo>
                  <a:lnTo>
                    <a:pt x="131" y="64"/>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5" name="Freeform 406">
              <a:extLst>
                <a:ext uri="{FF2B5EF4-FFF2-40B4-BE49-F238E27FC236}">
                  <a16:creationId xmlns:a16="http://schemas.microsoft.com/office/drawing/2014/main" id="{6E7AC82A-FF2A-43AB-ABBC-F8BDA322EA20}"/>
                </a:ext>
              </a:extLst>
            </p:cNvPr>
            <p:cNvSpPr>
              <a:spLocks/>
            </p:cNvSpPr>
            <p:nvPr/>
          </p:nvSpPr>
          <p:spPr bwMode="auto">
            <a:xfrm>
              <a:off x="4354" y="1256"/>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18"/>
                  </a:lnTo>
                  <a:lnTo>
                    <a:pt x="119" y="28"/>
                  </a:lnTo>
                  <a:lnTo>
                    <a:pt x="125" y="40"/>
                  </a:lnTo>
                  <a:lnTo>
                    <a:pt x="129" y="52"/>
                  </a:lnTo>
                  <a:lnTo>
                    <a:pt x="131" y="64"/>
                  </a:lnTo>
                  <a:lnTo>
                    <a:pt x="131" y="64"/>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6" name="Freeform 407">
              <a:extLst>
                <a:ext uri="{FF2B5EF4-FFF2-40B4-BE49-F238E27FC236}">
                  <a16:creationId xmlns:a16="http://schemas.microsoft.com/office/drawing/2014/main" id="{4B0B21CE-FDEA-45C5-9ED5-B0DF2EED43EB}"/>
                </a:ext>
              </a:extLst>
            </p:cNvPr>
            <p:cNvSpPr>
              <a:spLocks/>
            </p:cNvSpPr>
            <p:nvPr/>
          </p:nvSpPr>
          <p:spPr bwMode="auto">
            <a:xfrm>
              <a:off x="4509" y="1256"/>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7" name="Freeform 408">
              <a:extLst>
                <a:ext uri="{FF2B5EF4-FFF2-40B4-BE49-F238E27FC236}">
                  <a16:creationId xmlns:a16="http://schemas.microsoft.com/office/drawing/2014/main" id="{6B73CB23-F7F2-4971-BCC1-28EDE448C982}"/>
                </a:ext>
              </a:extLst>
            </p:cNvPr>
            <p:cNvSpPr>
              <a:spLocks/>
            </p:cNvSpPr>
            <p:nvPr/>
          </p:nvSpPr>
          <p:spPr bwMode="auto">
            <a:xfrm>
              <a:off x="4509" y="1256"/>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8" name="Freeform 409">
              <a:extLst>
                <a:ext uri="{FF2B5EF4-FFF2-40B4-BE49-F238E27FC236}">
                  <a16:creationId xmlns:a16="http://schemas.microsoft.com/office/drawing/2014/main" id="{0C84276C-B33B-417B-BC11-7ABE9FD1D7B1}"/>
                </a:ext>
              </a:extLst>
            </p:cNvPr>
            <p:cNvSpPr>
              <a:spLocks/>
            </p:cNvSpPr>
            <p:nvPr/>
          </p:nvSpPr>
          <p:spPr bwMode="auto">
            <a:xfrm>
              <a:off x="4665" y="1256"/>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9" name="Freeform 410">
              <a:extLst>
                <a:ext uri="{FF2B5EF4-FFF2-40B4-BE49-F238E27FC236}">
                  <a16:creationId xmlns:a16="http://schemas.microsoft.com/office/drawing/2014/main" id="{54022DED-7505-4636-A1D6-75BCA194F670}"/>
                </a:ext>
              </a:extLst>
            </p:cNvPr>
            <p:cNvSpPr>
              <a:spLocks/>
            </p:cNvSpPr>
            <p:nvPr/>
          </p:nvSpPr>
          <p:spPr bwMode="auto">
            <a:xfrm>
              <a:off x="4665" y="1256"/>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0" name="Freeform 411">
              <a:extLst>
                <a:ext uri="{FF2B5EF4-FFF2-40B4-BE49-F238E27FC236}">
                  <a16:creationId xmlns:a16="http://schemas.microsoft.com/office/drawing/2014/main" id="{2588BD79-3D4C-413E-B295-250CD136BC6C}"/>
                </a:ext>
              </a:extLst>
            </p:cNvPr>
            <p:cNvSpPr>
              <a:spLocks/>
            </p:cNvSpPr>
            <p:nvPr/>
          </p:nvSpPr>
          <p:spPr bwMode="auto">
            <a:xfrm>
              <a:off x="3887" y="110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2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2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2"/>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1" name="Freeform 412">
              <a:extLst>
                <a:ext uri="{FF2B5EF4-FFF2-40B4-BE49-F238E27FC236}">
                  <a16:creationId xmlns:a16="http://schemas.microsoft.com/office/drawing/2014/main" id="{BDD45388-16ED-4AE1-A3EF-C1EE06C22BFB}"/>
                </a:ext>
              </a:extLst>
            </p:cNvPr>
            <p:cNvSpPr>
              <a:spLocks/>
            </p:cNvSpPr>
            <p:nvPr/>
          </p:nvSpPr>
          <p:spPr bwMode="auto">
            <a:xfrm>
              <a:off x="3887" y="110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2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2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2"/>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2" name="Freeform 413">
              <a:extLst>
                <a:ext uri="{FF2B5EF4-FFF2-40B4-BE49-F238E27FC236}">
                  <a16:creationId xmlns:a16="http://schemas.microsoft.com/office/drawing/2014/main" id="{431213FA-59E9-4631-AE7F-B6C2A971C08E}"/>
                </a:ext>
              </a:extLst>
            </p:cNvPr>
            <p:cNvSpPr>
              <a:spLocks/>
            </p:cNvSpPr>
            <p:nvPr/>
          </p:nvSpPr>
          <p:spPr bwMode="auto">
            <a:xfrm>
              <a:off x="4044" y="110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2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2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2"/>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2"/>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3" name="Freeform 414">
              <a:extLst>
                <a:ext uri="{FF2B5EF4-FFF2-40B4-BE49-F238E27FC236}">
                  <a16:creationId xmlns:a16="http://schemas.microsoft.com/office/drawing/2014/main" id="{6E3BFC64-CBCD-4AA0-8AE7-B6540F4D7205}"/>
                </a:ext>
              </a:extLst>
            </p:cNvPr>
            <p:cNvSpPr>
              <a:spLocks/>
            </p:cNvSpPr>
            <p:nvPr/>
          </p:nvSpPr>
          <p:spPr bwMode="auto">
            <a:xfrm>
              <a:off x="4044" y="110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2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2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2"/>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2"/>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4" name="Freeform 415">
              <a:extLst>
                <a:ext uri="{FF2B5EF4-FFF2-40B4-BE49-F238E27FC236}">
                  <a16:creationId xmlns:a16="http://schemas.microsoft.com/office/drawing/2014/main" id="{864A7102-B60C-4891-8135-BF1F8648A862}"/>
                </a:ext>
              </a:extLst>
            </p:cNvPr>
            <p:cNvSpPr>
              <a:spLocks/>
            </p:cNvSpPr>
            <p:nvPr/>
          </p:nvSpPr>
          <p:spPr bwMode="auto">
            <a:xfrm>
              <a:off x="4198" y="110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2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2"/>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5" name="Freeform 416">
              <a:extLst>
                <a:ext uri="{FF2B5EF4-FFF2-40B4-BE49-F238E27FC236}">
                  <a16:creationId xmlns:a16="http://schemas.microsoft.com/office/drawing/2014/main" id="{F37AD270-E3EA-47D2-8C4B-D08B61B01023}"/>
                </a:ext>
              </a:extLst>
            </p:cNvPr>
            <p:cNvSpPr>
              <a:spLocks/>
            </p:cNvSpPr>
            <p:nvPr/>
          </p:nvSpPr>
          <p:spPr bwMode="auto">
            <a:xfrm>
              <a:off x="4198" y="110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2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2"/>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6" name="Freeform 417">
              <a:extLst>
                <a:ext uri="{FF2B5EF4-FFF2-40B4-BE49-F238E27FC236}">
                  <a16:creationId xmlns:a16="http://schemas.microsoft.com/office/drawing/2014/main" id="{1E2A8AFD-B4B7-4018-84D1-D763384FC89E}"/>
                </a:ext>
              </a:extLst>
            </p:cNvPr>
            <p:cNvSpPr>
              <a:spLocks/>
            </p:cNvSpPr>
            <p:nvPr/>
          </p:nvSpPr>
          <p:spPr bwMode="auto">
            <a:xfrm>
              <a:off x="4354" y="110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2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2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2"/>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2"/>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7" name="Freeform 418">
              <a:extLst>
                <a:ext uri="{FF2B5EF4-FFF2-40B4-BE49-F238E27FC236}">
                  <a16:creationId xmlns:a16="http://schemas.microsoft.com/office/drawing/2014/main" id="{7175C9A2-4CF1-4145-8C2F-E6D9939DA4DB}"/>
                </a:ext>
              </a:extLst>
            </p:cNvPr>
            <p:cNvSpPr>
              <a:spLocks/>
            </p:cNvSpPr>
            <p:nvPr/>
          </p:nvSpPr>
          <p:spPr bwMode="auto">
            <a:xfrm>
              <a:off x="4354" y="110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2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2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2"/>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2"/>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8" name="Freeform 419">
              <a:extLst>
                <a:ext uri="{FF2B5EF4-FFF2-40B4-BE49-F238E27FC236}">
                  <a16:creationId xmlns:a16="http://schemas.microsoft.com/office/drawing/2014/main" id="{994927C2-A866-433F-A565-BCBB8EA64B95}"/>
                </a:ext>
              </a:extLst>
            </p:cNvPr>
            <p:cNvSpPr>
              <a:spLocks/>
            </p:cNvSpPr>
            <p:nvPr/>
          </p:nvSpPr>
          <p:spPr bwMode="auto">
            <a:xfrm>
              <a:off x="4509" y="110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2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2"/>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9" name="Freeform 420">
              <a:extLst>
                <a:ext uri="{FF2B5EF4-FFF2-40B4-BE49-F238E27FC236}">
                  <a16:creationId xmlns:a16="http://schemas.microsoft.com/office/drawing/2014/main" id="{152FC957-EDFD-48CA-B543-E514D9515A8E}"/>
                </a:ext>
              </a:extLst>
            </p:cNvPr>
            <p:cNvSpPr>
              <a:spLocks/>
            </p:cNvSpPr>
            <p:nvPr/>
          </p:nvSpPr>
          <p:spPr bwMode="auto">
            <a:xfrm>
              <a:off x="4509" y="110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2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2"/>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0" name="Freeform 421">
              <a:extLst>
                <a:ext uri="{FF2B5EF4-FFF2-40B4-BE49-F238E27FC236}">
                  <a16:creationId xmlns:a16="http://schemas.microsoft.com/office/drawing/2014/main" id="{237DFFD7-80AF-44CA-9E67-13F07EB7D89F}"/>
                </a:ext>
              </a:extLst>
            </p:cNvPr>
            <p:cNvSpPr>
              <a:spLocks/>
            </p:cNvSpPr>
            <p:nvPr/>
          </p:nvSpPr>
          <p:spPr bwMode="auto">
            <a:xfrm>
              <a:off x="4665" y="110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2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2"/>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2"/>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1" name="Freeform 422">
              <a:extLst>
                <a:ext uri="{FF2B5EF4-FFF2-40B4-BE49-F238E27FC236}">
                  <a16:creationId xmlns:a16="http://schemas.microsoft.com/office/drawing/2014/main" id="{A31227CB-CADF-462C-BA35-4E4A4F545277}"/>
                </a:ext>
              </a:extLst>
            </p:cNvPr>
            <p:cNvSpPr>
              <a:spLocks/>
            </p:cNvSpPr>
            <p:nvPr/>
          </p:nvSpPr>
          <p:spPr bwMode="auto">
            <a:xfrm>
              <a:off x="4665" y="110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2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2"/>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2"/>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2" name="Freeform 423">
              <a:extLst>
                <a:ext uri="{FF2B5EF4-FFF2-40B4-BE49-F238E27FC236}">
                  <a16:creationId xmlns:a16="http://schemas.microsoft.com/office/drawing/2014/main" id="{F59590F0-58A1-47B5-9397-6672B9E0829B}"/>
                </a:ext>
              </a:extLst>
            </p:cNvPr>
            <p:cNvSpPr>
              <a:spLocks/>
            </p:cNvSpPr>
            <p:nvPr/>
          </p:nvSpPr>
          <p:spPr bwMode="auto">
            <a:xfrm>
              <a:off x="4821" y="1100"/>
              <a:ext cx="129" cy="130"/>
            </a:xfrm>
            <a:custGeom>
              <a:avLst/>
              <a:gdLst>
                <a:gd name="T0" fmla="*/ 65 w 129"/>
                <a:gd name="T1" fmla="*/ 0 h 130"/>
                <a:gd name="T2" fmla="*/ 65 w 129"/>
                <a:gd name="T3" fmla="*/ 0 h 130"/>
                <a:gd name="T4" fmla="*/ 79 w 129"/>
                <a:gd name="T5" fmla="*/ 2 h 130"/>
                <a:gd name="T6" fmla="*/ 91 w 129"/>
                <a:gd name="T7" fmla="*/ 6 h 130"/>
                <a:gd name="T8" fmla="*/ 101 w 129"/>
                <a:gd name="T9" fmla="*/ 12 h 130"/>
                <a:gd name="T10" fmla="*/ 111 w 129"/>
                <a:gd name="T11" fmla="*/ 20 h 130"/>
                <a:gd name="T12" fmla="*/ 119 w 129"/>
                <a:gd name="T13" fmla="*/ 30 h 130"/>
                <a:gd name="T14" fmla="*/ 125 w 129"/>
                <a:gd name="T15" fmla="*/ 40 h 130"/>
                <a:gd name="T16" fmla="*/ 129 w 129"/>
                <a:gd name="T17" fmla="*/ 52 h 130"/>
                <a:gd name="T18" fmla="*/ 129 w 129"/>
                <a:gd name="T19" fmla="*/ 66 h 130"/>
                <a:gd name="T20" fmla="*/ 129 w 129"/>
                <a:gd name="T21" fmla="*/ 66 h 130"/>
                <a:gd name="T22" fmla="*/ 129 w 129"/>
                <a:gd name="T23" fmla="*/ 78 h 130"/>
                <a:gd name="T24" fmla="*/ 125 w 129"/>
                <a:gd name="T25" fmla="*/ 92 h 130"/>
                <a:gd name="T26" fmla="*/ 119 w 129"/>
                <a:gd name="T27" fmla="*/ 102 h 130"/>
                <a:gd name="T28" fmla="*/ 111 w 129"/>
                <a:gd name="T29" fmla="*/ 112 h 130"/>
                <a:gd name="T30" fmla="*/ 101 w 129"/>
                <a:gd name="T31" fmla="*/ 120 h 130"/>
                <a:gd name="T32" fmla="*/ 91 w 129"/>
                <a:gd name="T33" fmla="*/ 126 h 130"/>
                <a:gd name="T34" fmla="*/ 79 w 129"/>
                <a:gd name="T35" fmla="*/ 130 h 130"/>
                <a:gd name="T36" fmla="*/ 65 w 129"/>
                <a:gd name="T37" fmla="*/ 130 h 130"/>
                <a:gd name="T38" fmla="*/ 65 w 129"/>
                <a:gd name="T39" fmla="*/ 130 h 130"/>
                <a:gd name="T40" fmla="*/ 50 w 129"/>
                <a:gd name="T41" fmla="*/ 130 h 130"/>
                <a:gd name="T42" fmla="*/ 38 w 129"/>
                <a:gd name="T43" fmla="*/ 126 h 130"/>
                <a:gd name="T44" fmla="*/ 28 w 129"/>
                <a:gd name="T45" fmla="*/ 120 h 130"/>
                <a:gd name="T46" fmla="*/ 18 w 129"/>
                <a:gd name="T47" fmla="*/ 112 h 130"/>
                <a:gd name="T48" fmla="*/ 10 w 129"/>
                <a:gd name="T49" fmla="*/ 102 h 130"/>
                <a:gd name="T50" fmla="*/ 4 w 129"/>
                <a:gd name="T51" fmla="*/ 92 h 130"/>
                <a:gd name="T52" fmla="*/ 0 w 129"/>
                <a:gd name="T53" fmla="*/ 78 h 130"/>
                <a:gd name="T54" fmla="*/ 0 w 129"/>
                <a:gd name="T55" fmla="*/ 66 h 130"/>
                <a:gd name="T56" fmla="*/ 0 w 129"/>
                <a:gd name="T57" fmla="*/ 66 h 130"/>
                <a:gd name="T58" fmla="*/ 0 w 129"/>
                <a:gd name="T59" fmla="*/ 52 h 130"/>
                <a:gd name="T60" fmla="*/ 4 w 129"/>
                <a:gd name="T61" fmla="*/ 40 h 130"/>
                <a:gd name="T62" fmla="*/ 10 w 129"/>
                <a:gd name="T63" fmla="*/ 30 h 130"/>
                <a:gd name="T64" fmla="*/ 18 w 129"/>
                <a:gd name="T65" fmla="*/ 20 h 130"/>
                <a:gd name="T66" fmla="*/ 28 w 129"/>
                <a:gd name="T67" fmla="*/ 12 h 130"/>
                <a:gd name="T68" fmla="*/ 38 w 129"/>
                <a:gd name="T69" fmla="*/ 6 h 130"/>
                <a:gd name="T70" fmla="*/ 50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9" y="2"/>
                  </a:lnTo>
                  <a:lnTo>
                    <a:pt x="91" y="6"/>
                  </a:lnTo>
                  <a:lnTo>
                    <a:pt x="101" y="12"/>
                  </a:lnTo>
                  <a:lnTo>
                    <a:pt x="111" y="20"/>
                  </a:lnTo>
                  <a:lnTo>
                    <a:pt x="119" y="30"/>
                  </a:lnTo>
                  <a:lnTo>
                    <a:pt x="125" y="40"/>
                  </a:lnTo>
                  <a:lnTo>
                    <a:pt x="129" y="52"/>
                  </a:lnTo>
                  <a:lnTo>
                    <a:pt x="129" y="66"/>
                  </a:lnTo>
                  <a:lnTo>
                    <a:pt x="129" y="66"/>
                  </a:lnTo>
                  <a:lnTo>
                    <a:pt x="129" y="78"/>
                  </a:lnTo>
                  <a:lnTo>
                    <a:pt x="125" y="92"/>
                  </a:lnTo>
                  <a:lnTo>
                    <a:pt x="119" y="102"/>
                  </a:lnTo>
                  <a:lnTo>
                    <a:pt x="111" y="112"/>
                  </a:lnTo>
                  <a:lnTo>
                    <a:pt x="101" y="120"/>
                  </a:lnTo>
                  <a:lnTo>
                    <a:pt x="91" y="126"/>
                  </a:lnTo>
                  <a:lnTo>
                    <a:pt x="79" y="130"/>
                  </a:lnTo>
                  <a:lnTo>
                    <a:pt x="65" y="130"/>
                  </a:lnTo>
                  <a:lnTo>
                    <a:pt x="65" y="130"/>
                  </a:lnTo>
                  <a:lnTo>
                    <a:pt x="50" y="130"/>
                  </a:lnTo>
                  <a:lnTo>
                    <a:pt x="38" y="126"/>
                  </a:lnTo>
                  <a:lnTo>
                    <a:pt x="28" y="120"/>
                  </a:lnTo>
                  <a:lnTo>
                    <a:pt x="18" y="112"/>
                  </a:lnTo>
                  <a:lnTo>
                    <a:pt x="10" y="102"/>
                  </a:lnTo>
                  <a:lnTo>
                    <a:pt x="4" y="92"/>
                  </a:lnTo>
                  <a:lnTo>
                    <a:pt x="0" y="78"/>
                  </a:lnTo>
                  <a:lnTo>
                    <a:pt x="0" y="66"/>
                  </a:lnTo>
                  <a:lnTo>
                    <a:pt x="0" y="66"/>
                  </a:lnTo>
                  <a:lnTo>
                    <a:pt x="0" y="52"/>
                  </a:lnTo>
                  <a:lnTo>
                    <a:pt x="4" y="40"/>
                  </a:lnTo>
                  <a:lnTo>
                    <a:pt x="10" y="30"/>
                  </a:lnTo>
                  <a:lnTo>
                    <a:pt x="18" y="20"/>
                  </a:lnTo>
                  <a:lnTo>
                    <a:pt x="28" y="12"/>
                  </a:lnTo>
                  <a:lnTo>
                    <a:pt x="38" y="6"/>
                  </a:lnTo>
                  <a:lnTo>
                    <a:pt x="50"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3" name="Freeform 424">
              <a:extLst>
                <a:ext uri="{FF2B5EF4-FFF2-40B4-BE49-F238E27FC236}">
                  <a16:creationId xmlns:a16="http://schemas.microsoft.com/office/drawing/2014/main" id="{0704D5C2-6D22-4CCA-9B3A-D6D2DAADEFCF}"/>
                </a:ext>
              </a:extLst>
            </p:cNvPr>
            <p:cNvSpPr>
              <a:spLocks/>
            </p:cNvSpPr>
            <p:nvPr/>
          </p:nvSpPr>
          <p:spPr bwMode="auto">
            <a:xfrm>
              <a:off x="4821" y="1100"/>
              <a:ext cx="129" cy="130"/>
            </a:xfrm>
            <a:custGeom>
              <a:avLst/>
              <a:gdLst>
                <a:gd name="T0" fmla="*/ 65 w 129"/>
                <a:gd name="T1" fmla="*/ 0 h 130"/>
                <a:gd name="T2" fmla="*/ 65 w 129"/>
                <a:gd name="T3" fmla="*/ 0 h 130"/>
                <a:gd name="T4" fmla="*/ 79 w 129"/>
                <a:gd name="T5" fmla="*/ 2 h 130"/>
                <a:gd name="T6" fmla="*/ 91 w 129"/>
                <a:gd name="T7" fmla="*/ 6 h 130"/>
                <a:gd name="T8" fmla="*/ 101 w 129"/>
                <a:gd name="T9" fmla="*/ 12 h 130"/>
                <a:gd name="T10" fmla="*/ 111 w 129"/>
                <a:gd name="T11" fmla="*/ 20 h 130"/>
                <a:gd name="T12" fmla="*/ 119 w 129"/>
                <a:gd name="T13" fmla="*/ 30 h 130"/>
                <a:gd name="T14" fmla="*/ 125 w 129"/>
                <a:gd name="T15" fmla="*/ 40 h 130"/>
                <a:gd name="T16" fmla="*/ 129 w 129"/>
                <a:gd name="T17" fmla="*/ 52 h 130"/>
                <a:gd name="T18" fmla="*/ 129 w 129"/>
                <a:gd name="T19" fmla="*/ 66 h 130"/>
                <a:gd name="T20" fmla="*/ 129 w 129"/>
                <a:gd name="T21" fmla="*/ 66 h 130"/>
                <a:gd name="T22" fmla="*/ 129 w 129"/>
                <a:gd name="T23" fmla="*/ 78 h 130"/>
                <a:gd name="T24" fmla="*/ 125 w 129"/>
                <a:gd name="T25" fmla="*/ 92 h 130"/>
                <a:gd name="T26" fmla="*/ 119 w 129"/>
                <a:gd name="T27" fmla="*/ 102 h 130"/>
                <a:gd name="T28" fmla="*/ 111 w 129"/>
                <a:gd name="T29" fmla="*/ 112 h 130"/>
                <a:gd name="T30" fmla="*/ 101 w 129"/>
                <a:gd name="T31" fmla="*/ 120 h 130"/>
                <a:gd name="T32" fmla="*/ 91 w 129"/>
                <a:gd name="T33" fmla="*/ 126 h 130"/>
                <a:gd name="T34" fmla="*/ 79 w 129"/>
                <a:gd name="T35" fmla="*/ 130 h 130"/>
                <a:gd name="T36" fmla="*/ 65 w 129"/>
                <a:gd name="T37" fmla="*/ 130 h 130"/>
                <a:gd name="T38" fmla="*/ 65 w 129"/>
                <a:gd name="T39" fmla="*/ 130 h 130"/>
                <a:gd name="T40" fmla="*/ 50 w 129"/>
                <a:gd name="T41" fmla="*/ 130 h 130"/>
                <a:gd name="T42" fmla="*/ 38 w 129"/>
                <a:gd name="T43" fmla="*/ 126 h 130"/>
                <a:gd name="T44" fmla="*/ 28 w 129"/>
                <a:gd name="T45" fmla="*/ 120 h 130"/>
                <a:gd name="T46" fmla="*/ 18 w 129"/>
                <a:gd name="T47" fmla="*/ 112 h 130"/>
                <a:gd name="T48" fmla="*/ 10 w 129"/>
                <a:gd name="T49" fmla="*/ 102 h 130"/>
                <a:gd name="T50" fmla="*/ 4 w 129"/>
                <a:gd name="T51" fmla="*/ 92 h 130"/>
                <a:gd name="T52" fmla="*/ 0 w 129"/>
                <a:gd name="T53" fmla="*/ 78 h 130"/>
                <a:gd name="T54" fmla="*/ 0 w 129"/>
                <a:gd name="T55" fmla="*/ 66 h 130"/>
                <a:gd name="T56" fmla="*/ 0 w 129"/>
                <a:gd name="T57" fmla="*/ 66 h 130"/>
                <a:gd name="T58" fmla="*/ 0 w 129"/>
                <a:gd name="T59" fmla="*/ 52 h 130"/>
                <a:gd name="T60" fmla="*/ 4 w 129"/>
                <a:gd name="T61" fmla="*/ 40 h 130"/>
                <a:gd name="T62" fmla="*/ 10 w 129"/>
                <a:gd name="T63" fmla="*/ 30 h 130"/>
                <a:gd name="T64" fmla="*/ 18 w 129"/>
                <a:gd name="T65" fmla="*/ 20 h 130"/>
                <a:gd name="T66" fmla="*/ 28 w 129"/>
                <a:gd name="T67" fmla="*/ 12 h 130"/>
                <a:gd name="T68" fmla="*/ 38 w 129"/>
                <a:gd name="T69" fmla="*/ 6 h 130"/>
                <a:gd name="T70" fmla="*/ 50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9" y="2"/>
                  </a:lnTo>
                  <a:lnTo>
                    <a:pt x="91" y="6"/>
                  </a:lnTo>
                  <a:lnTo>
                    <a:pt x="101" y="12"/>
                  </a:lnTo>
                  <a:lnTo>
                    <a:pt x="111" y="20"/>
                  </a:lnTo>
                  <a:lnTo>
                    <a:pt x="119" y="30"/>
                  </a:lnTo>
                  <a:lnTo>
                    <a:pt x="125" y="40"/>
                  </a:lnTo>
                  <a:lnTo>
                    <a:pt x="129" y="52"/>
                  </a:lnTo>
                  <a:lnTo>
                    <a:pt x="129" y="66"/>
                  </a:lnTo>
                  <a:lnTo>
                    <a:pt x="129" y="66"/>
                  </a:lnTo>
                  <a:lnTo>
                    <a:pt x="129" y="78"/>
                  </a:lnTo>
                  <a:lnTo>
                    <a:pt x="125" y="92"/>
                  </a:lnTo>
                  <a:lnTo>
                    <a:pt x="119" y="102"/>
                  </a:lnTo>
                  <a:lnTo>
                    <a:pt x="111" y="112"/>
                  </a:lnTo>
                  <a:lnTo>
                    <a:pt x="101" y="120"/>
                  </a:lnTo>
                  <a:lnTo>
                    <a:pt x="91" y="126"/>
                  </a:lnTo>
                  <a:lnTo>
                    <a:pt x="79" y="130"/>
                  </a:lnTo>
                  <a:lnTo>
                    <a:pt x="65" y="130"/>
                  </a:lnTo>
                  <a:lnTo>
                    <a:pt x="65" y="130"/>
                  </a:lnTo>
                  <a:lnTo>
                    <a:pt x="50" y="130"/>
                  </a:lnTo>
                  <a:lnTo>
                    <a:pt x="38" y="126"/>
                  </a:lnTo>
                  <a:lnTo>
                    <a:pt x="28" y="120"/>
                  </a:lnTo>
                  <a:lnTo>
                    <a:pt x="18" y="112"/>
                  </a:lnTo>
                  <a:lnTo>
                    <a:pt x="10" y="102"/>
                  </a:lnTo>
                  <a:lnTo>
                    <a:pt x="4" y="92"/>
                  </a:lnTo>
                  <a:lnTo>
                    <a:pt x="0" y="78"/>
                  </a:lnTo>
                  <a:lnTo>
                    <a:pt x="0" y="66"/>
                  </a:lnTo>
                  <a:lnTo>
                    <a:pt x="0" y="66"/>
                  </a:lnTo>
                  <a:lnTo>
                    <a:pt x="0" y="52"/>
                  </a:lnTo>
                  <a:lnTo>
                    <a:pt x="4" y="40"/>
                  </a:lnTo>
                  <a:lnTo>
                    <a:pt x="10" y="30"/>
                  </a:lnTo>
                  <a:lnTo>
                    <a:pt x="18" y="20"/>
                  </a:lnTo>
                  <a:lnTo>
                    <a:pt x="28" y="12"/>
                  </a:lnTo>
                  <a:lnTo>
                    <a:pt x="38" y="6"/>
                  </a:lnTo>
                  <a:lnTo>
                    <a:pt x="50"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4" name="Freeform 425">
              <a:extLst>
                <a:ext uri="{FF2B5EF4-FFF2-40B4-BE49-F238E27FC236}">
                  <a16:creationId xmlns:a16="http://schemas.microsoft.com/office/drawing/2014/main" id="{D76AC50F-0814-4AA1-8556-3BD5E3D4CAB5}"/>
                </a:ext>
              </a:extLst>
            </p:cNvPr>
            <p:cNvSpPr>
              <a:spLocks/>
            </p:cNvSpPr>
            <p:nvPr/>
          </p:nvSpPr>
          <p:spPr bwMode="auto">
            <a:xfrm>
              <a:off x="3733" y="946"/>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5" name="Freeform 426">
              <a:extLst>
                <a:ext uri="{FF2B5EF4-FFF2-40B4-BE49-F238E27FC236}">
                  <a16:creationId xmlns:a16="http://schemas.microsoft.com/office/drawing/2014/main" id="{DCA5105A-614C-465E-BB78-3D46754766DD}"/>
                </a:ext>
              </a:extLst>
            </p:cNvPr>
            <p:cNvSpPr>
              <a:spLocks/>
            </p:cNvSpPr>
            <p:nvPr/>
          </p:nvSpPr>
          <p:spPr bwMode="auto">
            <a:xfrm>
              <a:off x="3733" y="946"/>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6" name="Freeform 427">
              <a:extLst>
                <a:ext uri="{FF2B5EF4-FFF2-40B4-BE49-F238E27FC236}">
                  <a16:creationId xmlns:a16="http://schemas.microsoft.com/office/drawing/2014/main" id="{8D3CFC81-26D7-4494-B5C0-A224DB56E343}"/>
                </a:ext>
              </a:extLst>
            </p:cNvPr>
            <p:cNvSpPr>
              <a:spLocks/>
            </p:cNvSpPr>
            <p:nvPr/>
          </p:nvSpPr>
          <p:spPr bwMode="auto">
            <a:xfrm>
              <a:off x="3887" y="946"/>
              <a:ext cx="131" cy="130"/>
            </a:xfrm>
            <a:custGeom>
              <a:avLst/>
              <a:gdLst>
                <a:gd name="T0" fmla="*/ 66 w 131"/>
                <a:gd name="T1" fmla="*/ 0 h 130"/>
                <a:gd name="T2" fmla="*/ 66 w 131"/>
                <a:gd name="T3" fmla="*/ 0 h 130"/>
                <a:gd name="T4" fmla="*/ 79 w 131"/>
                <a:gd name="T5" fmla="*/ 2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2 h 130"/>
                <a:gd name="T28" fmla="*/ 113 w 131"/>
                <a:gd name="T29" fmla="*/ 110 h 130"/>
                <a:gd name="T30" fmla="*/ 103 w 131"/>
                <a:gd name="T31" fmla="*/ 118 h 130"/>
                <a:gd name="T32" fmla="*/ 91 w 131"/>
                <a:gd name="T33" fmla="*/ 124 h 130"/>
                <a:gd name="T34" fmla="*/ 79 w 131"/>
                <a:gd name="T35" fmla="*/ 128 h 130"/>
                <a:gd name="T36" fmla="*/ 66 w 131"/>
                <a:gd name="T37" fmla="*/ 130 h 130"/>
                <a:gd name="T38" fmla="*/ 66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2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4"/>
                  </a:lnTo>
                  <a:lnTo>
                    <a:pt x="103" y="10"/>
                  </a:lnTo>
                  <a:lnTo>
                    <a:pt x="113" y="18"/>
                  </a:lnTo>
                  <a:lnTo>
                    <a:pt x="121" y="28"/>
                  </a:lnTo>
                  <a:lnTo>
                    <a:pt x="127" y="40"/>
                  </a:lnTo>
                  <a:lnTo>
                    <a:pt x="131" y="52"/>
                  </a:lnTo>
                  <a:lnTo>
                    <a:pt x="131" y="64"/>
                  </a:lnTo>
                  <a:lnTo>
                    <a:pt x="131" y="64"/>
                  </a:lnTo>
                  <a:lnTo>
                    <a:pt x="131" y="78"/>
                  </a:lnTo>
                  <a:lnTo>
                    <a:pt x="127" y="90"/>
                  </a:lnTo>
                  <a:lnTo>
                    <a:pt x="121" y="102"/>
                  </a:lnTo>
                  <a:lnTo>
                    <a:pt x="113" y="110"/>
                  </a:lnTo>
                  <a:lnTo>
                    <a:pt x="103" y="118"/>
                  </a:lnTo>
                  <a:lnTo>
                    <a:pt x="91" y="124"/>
                  </a:lnTo>
                  <a:lnTo>
                    <a:pt x="79"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7" name="Freeform 428">
              <a:extLst>
                <a:ext uri="{FF2B5EF4-FFF2-40B4-BE49-F238E27FC236}">
                  <a16:creationId xmlns:a16="http://schemas.microsoft.com/office/drawing/2014/main" id="{94C15A29-FAFD-4845-8872-6915194B2A60}"/>
                </a:ext>
              </a:extLst>
            </p:cNvPr>
            <p:cNvSpPr>
              <a:spLocks/>
            </p:cNvSpPr>
            <p:nvPr/>
          </p:nvSpPr>
          <p:spPr bwMode="auto">
            <a:xfrm>
              <a:off x="3887" y="946"/>
              <a:ext cx="131" cy="130"/>
            </a:xfrm>
            <a:custGeom>
              <a:avLst/>
              <a:gdLst>
                <a:gd name="T0" fmla="*/ 66 w 131"/>
                <a:gd name="T1" fmla="*/ 0 h 130"/>
                <a:gd name="T2" fmla="*/ 66 w 131"/>
                <a:gd name="T3" fmla="*/ 0 h 130"/>
                <a:gd name="T4" fmla="*/ 79 w 131"/>
                <a:gd name="T5" fmla="*/ 2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2 h 130"/>
                <a:gd name="T28" fmla="*/ 113 w 131"/>
                <a:gd name="T29" fmla="*/ 110 h 130"/>
                <a:gd name="T30" fmla="*/ 103 w 131"/>
                <a:gd name="T31" fmla="*/ 118 h 130"/>
                <a:gd name="T32" fmla="*/ 91 w 131"/>
                <a:gd name="T33" fmla="*/ 124 h 130"/>
                <a:gd name="T34" fmla="*/ 79 w 131"/>
                <a:gd name="T35" fmla="*/ 128 h 130"/>
                <a:gd name="T36" fmla="*/ 66 w 131"/>
                <a:gd name="T37" fmla="*/ 130 h 130"/>
                <a:gd name="T38" fmla="*/ 66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2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4"/>
                  </a:lnTo>
                  <a:lnTo>
                    <a:pt x="103" y="10"/>
                  </a:lnTo>
                  <a:lnTo>
                    <a:pt x="113" y="18"/>
                  </a:lnTo>
                  <a:lnTo>
                    <a:pt x="121" y="28"/>
                  </a:lnTo>
                  <a:lnTo>
                    <a:pt x="127" y="40"/>
                  </a:lnTo>
                  <a:lnTo>
                    <a:pt x="131" y="52"/>
                  </a:lnTo>
                  <a:lnTo>
                    <a:pt x="131" y="64"/>
                  </a:lnTo>
                  <a:lnTo>
                    <a:pt x="131" y="64"/>
                  </a:lnTo>
                  <a:lnTo>
                    <a:pt x="131" y="78"/>
                  </a:lnTo>
                  <a:lnTo>
                    <a:pt x="127" y="90"/>
                  </a:lnTo>
                  <a:lnTo>
                    <a:pt x="121" y="102"/>
                  </a:lnTo>
                  <a:lnTo>
                    <a:pt x="113" y="110"/>
                  </a:lnTo>
                  <a:lnTo>
                    <a:pt x="103" y="118"/>
                  </a:lnTo>
                  <a:lnTo>
                    <a:pt x="91" y="124"/>
                  </a:lnTo>
                  <a:lnTo>
                    <a:pt x="79"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8" name="Freeform 429">
              <a:extLst>
                <a:ext uri="{FF2B5EF4-FFF2-40B4-BE49-F238E27FC236}">
                  <a16:creationId xmlns:a16="http://schemas.microsoft.com/office/drawing/2014/main" id="{E2641270-A2AB-4493-AC17-2D92404B1482}"/>
                </a:ext>
              </a:extLst>
            </p:cNvPr>
            <p:cNvSpPr>
              <a:spLocks/>
            </p:cNvSpPr>
            <p:nvPr/>
          </p:nvSpPr>
          <p:spPr bwMode="auto">
            <a:xfrm>
              <a:off x="4044" y="946"/>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9" name="Freeform 430">
              <a:extLst>
                <a:ext uri="{FF2B5EF4-FFF2-40B4-BE49-F238E27FC236}">
                  <a16:creationId xmlns:a16="http://schemas.microsoft.com/office/drawing/2014/main" id="{D21C11EB-1F66-4478-8401-28408704B432}"/>
                </a:ext>
              </a:extLst>
            </p:cNvPr>
            <p:cNvSpPr>
              <a:spLocks/>
            </p:cNvSpPr>
            <p:nvPr/>
          </p:nvSpPr>
          <p:spPr bwMode="auto">
            <a:xfrm>
              <a:off x="4044" y="946"/>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0" name="Freeform 431">
              <a:extLst>
                <a:ext uri="{FF2B5EF4-FFF2-40B4-BE49-F238E27FC236}">
                  <a16:creationId xmlns:a16="http://schemas.microsoft.com/office/drawing/2014/main" id="{B90DC1E0-C827-4F4C-B7D3-CED6ACAC5E0F}"/>
                </a:ext>
              </a:extLst>
            </p:cNvPr>
            <p:cNvSpPr>
              <a:spLocks/>
            </p:cNvSpPr>
            <p:nvPr/>
          </p:nvSpPr>
          <p:spPr bwMode="auto">
            <a:xfrm>
              <a:off x="4198" y="946"/>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1" name="Freeform 432">
              <a:extLst>
                <a:ext uri="{FF2B5EF4-FFF2-40B4-BE49-F238E27FC236}">
                  <a16:creationId xmlns:a16="http://schemas.microsoft.com/office/drawing/2014/main" id="{65C8C085-E27E-40CC-88FB-7D69DED95D23}"/>
                </a:ext>
              </a:extLst>
            </p:cNvPr>
            <p:cNvSpPr>
              <a:spLocks/>
            </p:cNvSpPr>
            <p:nvPr/>
          </p:nvSpPr>
          <p:spPr bwMode="auto">
            <a:xfrm>
              <a:off x="4198" y="946"/>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2" name="Freeform 433">
              <a:extLst>
                <a:ext uri="{FF2B5EF4-FFF2-40B4-BE49-F238E27FC236}">
                  <a16:creationId xmlns:a16="http://schemas.microsoft.com/office/drawing/2014/main" id="{C5E92075-83C3-4731-BAF5-380ECFC6E435}"/>
                </a:ext>
              </a:extLst>
            </p:cNvPr>
            <p:cNvSpPr>
              <a:spLocks/>
            </p:cNvSpPr>
            <p:nvPr/>
          </p:nvSpPr>
          <p:spPr bwMode="auto">
            <a:xfrm>
              <a:off x="4354" y="946"/>
              <a:ext cx="131" cy="130"/>
            </a:xfrm>
            <a:custGeom>
              <a:avLst/>
              <a:gdLst>
                <a:gd name="T0" fmla="*/ 64 w 131"/>
                <a:gd name="T1" fmla="*/ 0 h 130"/>
                <a:gd name="T2" fmla="*/ 64 w 131"/>
                <a:gd name="T3" fmla="*/ 0 h 130"/>
                <a:gd name="T4" fmla="*/ 79 w 131"/>
                <a:gd name="T5" fmla="*/ 2 h 130"/>
                <a:gd name="T6" fmla="*/ 91 w 131"/>
                <a:gd name="T7" fmla="*/ 4 h 130"/>
                <a:gd name="T8" fmla="*/ 103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4"/>
                  </a:lnTo>
                  <a:lnTo>
                    <a:pt x="103" y="10"/>
                  </a:lnTo>
                  <a:lnTo>
                    <a:pt x="111" y="18"/>
                  </a:lnTo>
                  <a:lnTo>
                    <a:pt x="119" y="28"/>
                  </a:lnTo>
                  <a:lnTo>
                    <a:pt x="125" y="40"/>
                  </a:lnTo>
                  <a:lnTo>
                    <a:pt x="129" y="52"/>
                  </a:lnTo>
                  <a:lnTo>
                    <a:pt x="131" y="64"/>
                  </a:lnTo>
                  <a:lnTo>
                    <a:pt x="131" y="64"/>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3" name="Freeform 434">
              <a:extLst>
                <a:ext uri="{FF2B5EF4-FFF2-40B4-BE49-F238E27FC236}">
                  <a16:creationId xmlns:a16="http://schemas.microsoft.com/office/drawing/2014/main" id="{0C9BC60D-D66D-4051-ADF8-C0F7AD893518}"/>
                </a:ext>
              </a:extLst>
            </p:cNvPr>
            <p:cNvSpPr>
              <a:spLocks/>
            </p:cNvSpPr>
            <p:nvPr/>
          </p:nvSpPr>
          <p:spPr bwMode="auto">
            <a:xfrm>
              <a:off x="4354" y="946"/>
              <a:ext cx="131" cy="130"/>
            </a:xfrm>
            <a:custGeom>
              <a:avLst/>
              <a:gdLst>
                <a:gd name="T0" fmla="*/ 64 w 131"/>
                <a:gd name="T1" fmla="*/ 0 h 130"/>
                <a:gd name="T2" fmla="*/ 64 w 131"/>
                <a:gd name="T3" fmla="*/ 0 h 130"/>
                <a:gd name="T4" fmla="*/ 79 w 131"/>
                <a:gd name="T5" fmla="*/ 2 h 130"/>
                <a:gd name="T6" fmla="*/ 91 w 131"/>
                <a:gd name="T7" fmla="*/ 4 h 130"/>
                <a:gd name="T8" fmla="*/ 103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4"/>
                  </a:lnTo>
                  <a:lnTo>
                    <a:pt x="103" y="10"/>
                  </a:lnTo>
                  <a:lnTo>
                    <a:pt x="111" y="18"/>
                  </a:lnTo>
                  <a:lnTo>
                    <a:pt x="119" y="28"/>
                  </a:lnTo>
                  <a:lnTo>
                    <a:pt x="125" y="40"/>
                  </a:lnTo>
                  <a:lnTo>
                    <a:pt x="129" y="52"/>
                  </a:lnTo>
                  <a:lnTo>
                    <a:pt x="131" y="64"/>
                  </a:lnTo>
                  <a:lnTo>
                    <a:pt x="131" y="64"/>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4" name="Freeform 435">
              <a:extLst>
                <a:ext uri="{FF2B5EF4-FFF2-40B4-BE49-F238E27FC236}">
                  <a16:creationId xmlns:a16="http://schemas.microsoft.com/office/drawing/2014/main" id="{DC8F1C7C-C552-4ED9-8D4F-DEC7C71DD924}"/>
                </a:ext>
              </a:extLst>
            </p:cNvPr>
            <p:cNvSpPr>
              <a:spLocks/>
            </p:cNvSpPr>
            <p:nvPr/>
          </p:nvSpPr>
          <p:spPr bwMode="auto">
            <a:xfrm>
              <a:off x="4509" y="946"/>
              <a:ext cx="130" cy="130"/>
            </a:xfrm>
            <a:custGeom>
              <a:avLst/>
              <a:gdLst>
                <a:gd name="T0" fmla="*/ 66 w 130"/>
                <a:gd name="T1" fmla="*/ 0 h 130"/>
                <a:gd name="T2" fmla="*/ 66 w 130"/>
                <a:gd name="T3" fmla="*/ 0 h 130"/>
                <a:gd name="T4" fmla="*/ 78 w 130"/>
                <a:gd name="T5" fmla="*/ 2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5" name="Freeform 436">
              <a:extLst>
                <a:ext uri="{FF2B5EF4-FFF2-40B4-BE49-F238E27FC236}">
                  <a16:creationId xmlns:a16="http://schemas.microsoft.com/office/drawing/2014/main" id="{EE0EE67F-52BB-46D0-AFA6-2260EB6117A9}"/>
                </a:ext>
              </a:extLst>
            </p:cNvPr>
            <p:cNvSpPr>
              <a:spLocks/>
            </p:cNvSpPr>
            <p:nvPr/>
          </p:nvSpPr>
          <p:spPr bwMode="auto">
            <a:xfrm>
              <a:off x="4509" y="946"/>
              <a:ext cx="130" cy="130"/>
            </a:xfrm>
            <a:custGeom>
              <a:avLst/>
              <a:gdLst>
                <a:gd name="T0" fmla="*/ 66 w 130"/>
                <a:gd name="T1" fmla="*/ 0 h 130"/>
                <a:gd name="T2" fmla="*/ 66 w 130"/>
                <a:gd name="T3" fmla="*/ 0 h 130"/>
                <a:gd name="T4" fmla="*/ 78 w 130"/>
                <a:gd name="T5" fmla="*/ 2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6" name="Freeform 437">
              <a:extLst>
                <a:ext uri="{FF2B5EF4-FFF2-40B4-BE49-F238E27FC236}">
                  <a16:creationId xmlns:a16="http://schemas.microsoft.com/office/drawing/2014/main" id="{5CDC9FDA-C200-449E-B34C-C29BA5001559}"/>
                </a:ext>
              </a:extLst>
            </p:cNvPr>
            <p:cNvSpPr>
              <a:spLocks/>
            </p:cNvSpPr>
            <p:nvPr/>
          </p:nvSpPr>
          <p:spPr bwMode="auto">
            <a:xfrm>
              <a:off x="4665" y="946"/>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7" name="Freeform 438">
              <a:extLst>
                <a:ext uri="{FF2B5EF4-FFF2-40B4-BE49-F238E27FC236}">
                  <a16:creationId xmlns:a16="http://schemas.microsoft.com/office/drawing/2014/main" id="{0BBF5276-DD2A-4F84-850D-D8270FFD93FD}"/>
                </a:ext>
              </a:extLst>
            </p:cNvPr>
            <p:cNvSpPr>
              <a:spLocks/>
            </p:cNvSpPr>
            <p:nvPr/>
          </p:nvSpPr>
          <p:spPr bwMode="auto">
            <a:xfrm>
              <a:off x="4665" y="946"/>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8" name="Freeform 439">
              <a:extLst>
                <a:ext uri="{FF2B5EF4-FFF2-40B4-BE49-F238E27FC236}">
                  <a16:creationId xmlns:a16="http://schemas.microsoft.com/office/drawing/2014/main" id="{1B99F840-FEE4-4738-B162-8EC6168BDFCB}"/>
                </a:ext>
              </a:extLst>
            </p:cNvPr>
            <p:cNvSpPr>
              <a:spLocks/>
            </p:cNvSpPr>
            <p:nvPr/>
          </p:nvSpPr>
          <p:spPr bwMode="auto">
            <a:xfrm>
              <a:off x="4821" y="946"/>
              <a:ext cx="129" cy="130"/>
            </a:xfrm>
            <a:custGeom>
              <a:avLst/>
              <a:gdLst>
                <a:gd name="T0" fmla="*/ 65 w 129"/>
                <a:gd name="T1" fmla="*/ 0 h 130"/>
                <a:gd name="T2" fmla="*/ 65 w 129"/>
                <a:gd name="T3" fmla="*/ 0 h 130"/>
                <a:gd name="T4" fmla="*/ 79 w 129"/>
                <a:gd name="T5" fmla="*/ 2 h 130"/>
                <a:gd name="T6" fmla="*/ 91 w 129"/>
                <a:gd name="T7" fmla="*/ 4 h 130"/>
                <a:gd name="T8" fmla="*/ 101 w 129"/>
                <a:gd name="T9" fmla="*/ 10 h 130"/>
                <a:gd name="T10" fmla="*/ 111 w 129"/>
                <a:gd name="T11" fmla="*/ 18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2 h 130"/>
                <a:gd name="T28" fmla="*/ 111 w 129"/>
                <a:gd name="T29" fmla="*/ 110 h 130"/>
                <a:gd name="T30" fmla="*/ 101 w 129"/>
                <a:gd name="T31" fmla="*/ 118 h 130"/>
                <a:gd name="T32" fmla="*/ 91 w 129"/>
                <a:gd name="T33" fmla="*/ 124 h 130"/>
                <a:gd name="T34" fmla="*/ 79 w 129"/>
                <a:gd name="T35" fmla="*/ 128 h 130"/>
                <a:gd name="T36" fmla="*/ 65 w 129"/>
                <a:gd name="T37" fmla="*/ 130 h 130"/>
                <a:gd name="T38" fmla="*/ 65 w 129"/>
                <a:gd name="T39" fmla="*/ 130 h 130"/>
                <a:gd name="T40" fmla="*/ 50 w 129"/>
                <a:gd name="T41" fmla="*/ 128 h 130"/>
                <a:gd name="T42" fmla="*/ 38 w 129"/>
                <a:gd name="T43" fmla="*/ 124 h 130"/>
                <a:gd name="T44" fmla="*/ 28 w 129"/>
                <a:gd name="T45" fmla="*/ 118 h 130"/>
                <a:gd name="T46" fmla="*/ 18 w 129"/>
                <a:gd name="T47" fmla="*/ 110 h 130"/>
                <a:gd name="T48" fmla="*/ 10 w 129"/>
                <a:gd name="T49" fmla="*/ 102 h 130"/>
                <a:gd name="T50" fmla="*/ 4 w 129"/>
                <a:gd name="T51" fmla="*/ 90 h 130"/>
                <a:gd name="T52" fmla="*/ 0 w 129"/>
                <a:gd name="T53" fmla="*/ 78 h 130"/>
                <a:gd name="T54" fmla="*/ 0 w 129"/>
                <a:gd name="T55" fmla="*/ 64 h 130"/>
                <a:gd name="T56" fmla="*/ 0 w 129"/>
                <a:gd name="T57" fmla="*/ 64 h 130"/>
                <a:gd name="T58" fmla="*/ 0 w 129"/>
                <a:gd name="T59" fmla="*/ 52 h 130"/>
                <a:gd name="T60" fmla="*/ 4 w 129"/>
                <a:gd name="T61" fmla="*/ 40 h 130"/>
                <a:gd name="T62" fmla="*/ 10 w 129"/>
                <a:gd name="T63" fmla="*/ 28 h 130"/>
                <a:gd name="T64" fmla="*/ 18 w 129"/>
                <a:gd name="T65" fmla="*/ 18 h 130"/>
                <a:gd name="T66" fmla="*/ 28 w 129"/>
                <a:gd name="T67" fmla="*/ 10 h 130"/>
                <a:gd name="T68" fmla="*/ 38 w 129"/>
                <a:gd name="T69" fmla="*/ 4 h 130"/>
                <a:gd name="T70" fmla="*/ 50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9" y="2"/>
                  </a:lnTo>
                  <a:lnTo>
                    <a:pt x="91" y="4"/>
                  </a:lnTo>
                  <a:lnTo>
                    <a:pt x="101" y="10"/>
                  </a:lnTo>
                  <a:lnTo>
                    <a:pt x="111" y="18"/>
                  </a:lnTo>
                  <a:lnTo>
                    <a:pt x="119" y="28"/>
                  </a:lnTo>
                  <a:lnTo>
                    <a:pt x="125" y="40"/>
                  </a:lnTo>
                  <a:lnTo>
                    <a:pt x="129" y="52"/>
                  </a:lnTo>
                  <a:lnTo>
                    <a:pt x="129" y="64"/>
                  </a:lnTo>
                  <a:lnTo>
                    <a:pt x="129" y="64"/>
                  </a:lnTo>
                  <a:lnTo>
                    <a:pt x="129" y="78"/>
                  </a:lnTo>
                  <a:lnTo>
                    <a:pt x="125" y="90"/>
                  </a:lnTo>
                  <a:lnTo>
                    <a:pt x="119" y="102"/>
                  </a:lnTo>
                  <a:lnTo>
                    <a:pt x="111" y="110"/>
                  </a:lnTo>
                  <a:lnTo>
                    <a:pt x="101" y="118"/>
                  </a:lnTo>
                  <a:lnTo>
                    <a:pt x="91" y="124"/>
                  </a:lnTo>
                  <a:lnTo>
                    <a:pt x="79" y="128"/>
                  </a:lnTo>
                  <a:lnTo>
                    <a:pt x="65" y="130"/>
                  </a:lnTo>
                  <a:lnTo>
                    <a:pt x="65"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38" y="4"/>
                  </a:lnTo>
                  <a:lnTo>
                    <a:pt x="50"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9" name="Freeform 440">
              <a:extLst>
                <a:ext uri="{FF2B5EF4-FFF2-40B4-BE49-F238E27FC236}">
                  <a16:creationId xmlns:a16="http://schemas.microsoft.com/office/drawing/2014/main" id="{2BF36100-3B2E-49E2-80EB-CE751DE8A926}"/>
                </a:ext>
              </a:extLst>
            </p:cNvPr>
            <p:cNvSpPr>
              <a:spLocks/>
            </p:cNvSpPr>
            <p:nvPr/>
          </p:nvSpPr>
          <p:spPr bwMode="auto">
            <a:xfrm>
              <a:off x="4821" y="946"/>
              <a:ext cx="129" cy="130"/>
            </a:xfrm>
            <a:custGeom>
              <a:avLst/>
              <a:gdLst>
                <a:gd name="T0" fmla="*/ 65 w 129"/>
                <a:gd name="T1" fmla="*/ 0 h 130"/>
                <a:gd name="T2" fmla="*/ 65 w 129"/>
                <a:gd name="T3" fmla="*/ 0 h 130"/>
                <a:gd name="T4" fmla="*/ 79 w 129"/>
                <a:gd name="T5" fmla="*/ 2 h 130"/>
                <a:gd name="T6" fmla="*/ 91 w 129"/>
                <a:gd name="T7" fmla="*/ 4 h 130"/>
                <a:gd name="T8" fmla="*/ 101 w 129"/>
                <a:gd name="T9" fmla="*/ 10 h 130"/>
                <a:gd name="T10" fmla="*/ 111 w 129"/>
                <a:gd name="T11" fmla="*/ 18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2 h 130"/>
                <a:gd name="T28" fmla="*/ 111 w 129"/>
                <a:gd name="T29" fmla="*/ 110 h 130"/>
                <a:gd name="T30" fmla="*/ 101 w 129"/>
                <a:gd name="T31" fmla="*/ 118 h 130"/>
                <a:gd name="T32" fmla="*/ 91 w 129"/>
                <a:gd name="T33" fmla="*/ 124 h 130"/>
                <a:gd name="T34" fmla="*/ 79 w 129"/>
                <a:gd name="T35" fmla="*/ 128 h 130"/>
                <a:gd name="T36" fmla="*/ 65 w 129"/>
                <a:gd name="T37" fmla="*/ 130 h 130"/>
                <a:gd name="T38" fmla="*/ 65 w 129"/>
                <a:gd name="T39" fmla="*/ 130 h 130"/>
                <a:gd name="T40" fmla="*/ 50 w 129"/>
                <a:gd name="T41" fmla="*/ 128 h 130"/>
                <a:gd name="T42" fmla="*/ 38 w 129"/>
                <a:gd name="T43" fmla="*/ 124 h 130"/>
                <a:gd name="T44" fmla="*/ 28 w 129"/>
                <a:gd name="T45" fmla="*/ 118 h 130"/>
                <a:gd name="T46" fmla="*/ 18 w 129"/>
                <a:gd name="T47" fmla="*/ 110 h 130"/>
                <a:gd name="T48" fmla="*/ 10 w 129"/>
                <a:gd name="T49" fmla="*/ 102 h 130"/>
                <a:gd name="T50" fmla="*/ 4 w 129"/>
                <a:gd name="T51" fmla="*/ 90 h 130"/>
                <a:gd name="T52" fmla="*/ 0 w 129"/>
                <a:gd name="T53" fmla="*/ 78 h 130"/>
                <a:gd name="T54" fmla="*/ 0 w 129"/>
                <a:gd name="T55" fmla="*/ 64 h 130"/>
                <a:gd name="T56" fmla="*/ 0 w 129"/>
                <a:gd name="T57" fmla="*/ 64 h 130"/>
                <a:gd name="T58" fmla="*/ 0 w 129"/>
                <a:gd name="T59" fmla="*/ 52 h 130"/>
                <a:gd name="T60" fmla="*/ 4 w 129"/>
                <a:gd name="T61" fmla="*/ 40 h 130"/>
                <a:gd name="T62" fmla="*/ 10 w 129"/>
                <a:gd name="T63" fmla="*/ 28 h 130"/>
                <a:gd name="T64" fmla="*/ 18 w 129"/>
                <a:gd name="T65" fmla="*/ 18 h 130"/>
                <a:gd name="T66" fmla="*/ 28 w 129"/>
                <a:gd name="T67" fmla="*/ 10 h 130"/>
                <a:gd name="T68" fmla="*/ 38 w 129"/>
                <a:gd name="T69" fmla="*/ 4 h 130"/>
                <a:gd name="T70" fmla="*/ 50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9" y="2"/>
                  </a:lnTo>
                  <a:lnTo>
                    <a:pt x="91" y="4"/>
                  </a:lnTo>
                  <a:lnTo>
                    <a:pt x="101" y="10"/>
                  </a:lnTo>
                  <a:lnTo>
                    <a:pt x="111" y="18"/>
                  </a:lnTo>
                  <a:lnTo>
                    <a:pt x="119" y="28"/>
                  </a:lnTo>
                  <a:lnTo>
                    <a:pt x="125" y="40"/>
                  </a:lnTo>
                  <a:lnTo>
                    <a:pt x="129" y="52"/>
                  </a:lnTo>
                  <a:lnTo>
                    <a:pt x="129" y="64"/>
                  </a:lnTo>
                  <a:lnTo>
                    <a:pt x="129" y="64"/>
                  </a:lnTo>
                  <a:lnTo>
                    <a:pt x="129" y="78"/>
                  </a:lnTo>
                  <a:lnTo>
                    <a:pt x="125" y="90"/>
                  </a:lnTo>
                  <a:lnTo>
                    <a:pt x="119" y="102"/>
                  </a:lnTo>
                  <a:lnTo>
                    <a:pt x="111" y="110"/>
                  </a:lnTo>
                  <a:lnTo>
                    <a:pt x="101" y="118"/>
                  </a:lnTo>
                  <a:lnTo>
                    <a:pt x="91" y="124"/>
                  </a:lnTo>
                  <a:lnTo>
                    <a:pt x="79" y="128"/>
                  </a:lnTo>
                  <a:lnTo>
                    <a:pt x="65" y="130"/>
                  </a:lnTo>
                  <a:lnTo>
                    <a:pt x="65"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38" y="4"/>
                  </a:lnTo>
                  <a:lnTo>
                    <a:pt x="50"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0" name="Freeform 441">
              <a:extLst>
                <a:ext uri="{FF2B5EF4-FFF2-40B4-BE49-F238E27FC236}">
                  <a16:creationId xmlns:a16="http://schemas.microsoft.com/office/drawing/2014/main" id="{C4D6C8EC-17B4-4FED-B1B1-1838DCB36101}"/>
                </a:ext>
              </a:extLst>
            </p:cNvPr>
            <p:cNvSpPr>
              <a:spLocks/>
            </p:cNvSpPr>
            <p:nvPr/>
          </p:nvSpPr>
          <p:spPr bwMode="auto">
            <a:xfrm>
              <a:off x="4976" y="946"/>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18" y="28"/>
                  </a:lnTo>
                  <a:lnTo>
                    <a:pt x="124" y="40"/>
                  </a:lnTo>
                  <a:lnTo>
                    <a:pt x="128" y="52"/>
                  </a:lnTo>
                  <a:lnTo>
                    <a:pt x="130" y="64"/>
                  </a:lnTo>
                  <a:lnTo>
                    <a:pt x="130" y="64"/>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1" name="Freeform 442">
              <a:extLst>
                <a:ext uri="{FF2B5EF4-FFF2-40B4-BE49-F238E27FC236}">
                  <a16:creationId xmlns:a16="http://schemas.microsoft.com/office/drawing/2014/main" id="{47A32B34-E896-4FF9-BE86-43E7F642E97A}"/>
                </a:ext>
              </a:extLst>
            </p:cNvPr>
            <p:cNvSpPr>
              <a:spLocks/>
            </p:cNvSpPr>
            <p:nvPr/>
          </p:nvSpPr>
          <p:spPr bwMode="auto">
            <a:xfrm>
              <a:off x="4976" y="946"/>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18" y="28"/>
                  </a:lnTo>
                  <a:lnTo>
                    <a:pt x="124" y="40"/>
                  </a:lnTo>
                  <a:lnTo>
                    <a:pt x="128" y="52"/>
                  </a:lnTo>
                  <a:lnTo>
                    <a:pt x="130" y="64"/>
                  </a:lnTo>
                  <a:lnTo>
                    <a:pt x="130" y="64"/>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2" name="Freeform 443">
              <a:extLst>
                <a:ext uri="{FF2B5EF4-FFF2-40B4-BE49-F238E27FC236}">
                  <a16:creationId xmlns:a16="http://schemas.microsoft.com/office/drawing/2014/main" id="{07CCCA4E-6674-4478-8956-F693EF44FFCD}"/>
                </a:ext>
              </a:extLst>
            </p:cNvPr>
            <p:cNvSpPr>
              <a:spLocks/>
            </p:cNvSpPr>
            <p:nvPr/>
          </p:nvSpPr>
          <p:spPr bwMode="auto">
            <a:xfrm>
              <a:off x="3733" y="79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3" name="Freeform 444">
              <a:extLst>
                <a:ext uri="{FF2B5EF4-FFF2-40B4-BE49-F238E27FC236}">
                  <a16:creationId xmlns:a16="http://schemas.microsoft.com/office/drawing/2014/main" id="{05103845-DD51-40ED-972A-980FD1ABF52B}"/>
                </a:ext>
              </a:extLst>
            </p:cNvPr>
            <p:cNvSpPr>
              <a:spLocks/>
            </p:cNvSpPr>
            <p:nvPr/>
          </p:nvSpPr>
          <p:spPr bwMode="auto">
            <a:xfrm>
              <a:off x="3733" y="79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4" name="Freeform 445">
              <a:extLst>
                <a:ext uri="{FF2B5EF4-FFF2-40B4-BE49-F238E27FC236}">
                  <a16:creationId xmlns:a16="http://schemas.microsoft.com/office/drawing/2014/main" id="{8BD9BC15-6A7E-4B24-ABC8-155DF64BB477}"/>
                </a:ext>
              </a:extLst>
            </p:cNvPr>
            <p:cNvSpPr>
              <a:spLocks/>
            </p:cNvSpPr>
            <p:nvPr/>
          </p:nvSpPr>
          <p:spPr bwMode="auto">
            <a:xfrm>
              <a:off x="3887" y="79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0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0"/>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5" name="Freeform 446">
              <a:extLst>
                <a:ext uri="{FF2B5EF4-FFF2-40B4-BE49-F238E27FC236}">
                  <a16:creationId xmlns:a16="http://schemas.microsoft.com/office/drawing/2014/main" id="{C55B079D-2BB0-4DEB-B964-6CDCDDC9C552}"/>
                </a:ext>
              </a:extLst>
            </p:cNvPr>
            <p:cNvSpPr>
              <a:spLocks/>
            </p:cNvSpPr>
            <p:nvPr/>
          </p:nvSpPr>
          <p:spPr bwMode="auto">
            <a:xfrm>
              <a:off x="3887" y="79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0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0"/>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6" name="Freeform 447">
              <a:extLst>
                <a:ext uri="{FF2B5EF4-FFF2-40B4-BE49-F238E27FC236}">
                  <a16:creationId xmlns:a16="http://schemas.microsoft.com/office/drawing/2014/main" id="{38E9D09E-DF68-4361-84C5-A718F34C1405}"/>
                </a:ext>
              </a:extLst>
            </p:cNvPr>
            <p:cNvSpPr>
              <a:spLocks/>
            </p:cNvSpPr>
            <p:nvPr/>
          </p:nvSpPr>
          <p:spPr bwMode="auto">
            <a:xfrm>
              <a:off x="4044" y="79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7" name="Freeform 448">
              <a:extLst>
                <a:ext uri="{FF2B5EF4-FFF2-40B4-BE49-F238E27FC236}">
                  <a16:creationId xmlns:a16="http://schemas.microsoft.com/office/drawing/2014/main" id="{43D91D09-45C1-4316-9AF4-A181B4CD3EC0}"/>
                </a:ext>
              </a:extLst>
            </p:cNvPr>
            <p:cNvSpPr>
              <a:spLocks/>
            </p:cNvSpPr>
            <p:nvPr/>
          </p:nvSpPr>
          <p:spPr bwMode="auto">
            <a:xfrm>
              <a:off x="4044" y="79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8" name="Freeform 449">
              <a:extLst>
                <a:ext uri="{FF2B5EF4-FFF2-40B4-BE49-F238E27FC236}">
                  <a16:creationId xmlns:a16="http://schemas.microsoft.com/office/drawing/2014/main" id="{7BA37AB4-9CF5-4D35-8EDC-BDF49F853751}"/>
                </a:ext>
              </a:extLst>
            </p:cNvPr>
            <p:cNvSpPr>
              <a:spLocks/>
            </p:cNvSpPr>
            <p:nvPr/>
          </p:nvSpPr>
          <p:spPr bwMode="auto">
            <a:xfrm>
              <a:off x="4198" y="79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9" name="Freeform 450">
              <a:extLst>
                <a:ext uri="{FF2B5EF4-FFF2-40B4-BE49-F238E27FC236}">
                  <a16:creationId xmlns:a16="http://schemas.microsoft.com/office/drawing/2014/main" id="{92D5736D-1CD6-4882-8D28-461DC49168C5}"/>
                </a:ext>
              </a:extLst>
            </p:cNvPr>
            <p:cNvSpPr>
              <a:spLocks/>
            </p:cNvSpPr>
            <p:nvPr/>
          </p:nvSpPr>
          <p:spPr bwMode="auto">
            <a:xfrm>
              <a:off x="4198" y="79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0" name="Freeform 451">
              <a:extLst>
                <a:ext uri="{FF2B5EF4-FFF2-40B4-BE49-F238E27FC236}">
                  <a16:creationId xmlns:a16="http://schemas.microsoft.com/office/drawing/2014/main" id="{757BC205-DD3C-419B-B035-DEF5228C1274}"/>
                </a:ext>
              </a:extLst>
            </p:cNvPr>
            <p:cNvSpPr>
              <a:spLocks/>
            </p:cNvSpPr>
            <p:nvPr/>
          </p:nvSpPr>
          <p:spPr bwMode="auto">
            <a:xfrm>
              <a:off x="4354" y="79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1" name="Freeform 452">
              <a:extLst>
                <a:ext uri="{FF2B5EF4-FFF2-40B4-BE49-F238E27FC236}">
                  <a16:creationId xmlns:a16="http://schemas.microsoft.com/office/drawing/2014/main" id="{7E2BF393-F7EE-4934-A4BA-880AADA4E552}"/>
                </a:ext>
              </a:extLst>
            </p:cNvPr>
            <p:cNvSpPr>
              <a:spLocks/>
            </p:cNvSpPr>
            <p:nvPr/>
          </p:nvSpPr>
          <p:spPr bwMode="auto">
            <a:xfrm>
              <a:off x="4354" y="79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2" name="Freeform 453">
              <a:extLst>
                <a:ext uri="{FF2B5EF4-FFF2-40B4-BE49-F238E27FC236}">
                  <a16:creationId xmlns:a16="http://schemas.microsoft.com/office/drawing/2014/main" id="{F95C2D03-4552-4426-9DD8-FF9A00D277E9}"/>
                </a:ext>
              </a:extLst>
            </p:cNvPr>
            <p:cNvSpPr>
              <a:spLocks/>
            </p:cNvSpPr>
            <p:nvPr/>
          </p:nvSpPr>
          <p:spPr bwMode="auto">
            <a:xfrm>
              <a:off x="4509" y="79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3" name="Freeform 454">
              <a:extLst>
                <a:ext uri="{FF2B5EF4-FFF2-40B4-BE49-F238E27FC236}">
                  <a16:creationId xmlns:a16="http://schemas.microsoft.com/office/drawing/2014/main" id="{B1E409E6-EC60-419F-9377-470E4CDB8406}"/>
                </a:ext>
              </a:extLst>
            </p:cNvPr>
            <p:cNvSpPr>
              <a:spLocks/>
            </p:cNvSpPr>
            <p:nvPr/>
          </p:nvSpPr>
          <p:spPr bwMode="auto">
            <a:xfrm>
              <a:off x="4509" y="79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4" name="Freeform 455">
              <a:extLst>
                <a:ext uri="{FF2B5EF4-FFF2-40B4-BE49-F238E27FC236}">
                  <a16:creationId xmlns:a16="http://schemas.microsoft.com/office/drawing/2014/main" id="{1628108B-3D96-4DD6-8C0D-E7253B941CD7}"/>
                </a:ext>
              </a:extLst>
            </p:cNvPr>
            <p:cNvSpPr>
              <a:spLocks/>
            </p:cNvSpPr>
            <p:nvPr/>
          </p:nvSpPr>
          <p:spPr bwMode="auto">
            <a:xfrm>
              <a:off x="4665" y="79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5" name="Freeform 456">
              <a:extLst>
                <a:ext uri="{FF2B5EF4-FFF2-40B4-BE49-F238E27FC236}">
                  <a16:creationId xmlns:a16="http://schemas.microsoft.com/office/drawing/2014/main" id="{9986D78B-0F44-48BE-8E02-3B958860FC5F}"/>
                </a:ext>
              </a:extLst>
            </p:cNvPr>
            <p:cNvSpPr>
              <a:spLocks/>
            </p:cNvSpPr>
            <p:nvPr/>
          </p:nvSpPr>
          <p:spPr bwMode="auto">
            <a:xfrm>
              <a:off x="4665" y="79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6" name="Freeform 457">
              <a:extLst>
                <a:ext uri="{FF2B5EF4-FFF2-40B4-BE49-F238E27FC236}">
                  <a16:creationId xmlns:a16="http://schemas.microsoft.com/office/drawing/2014/main" id="{0A7C2330-B8A8-4531-9482-CEFE513AADBD}"/>
                </a:ext>
              </a:extLst>
            </p:cNvPr>
            <p:cNvSpPr>
              <a:spLocks/>
            </p:cNvSpPr>
            <p:nvPr/>
          </p:nvSpPr>
          <p:spPr bwMode="auto">
            <a:xfrm>
              <a:off x="4976" y="79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30"/>
                  </a:lnTo>
                  <a:lnTo>
                    <a:pt x="66" y="130"/>
                  </a:lnTo>
                  <a:lnTo>
                    <a:pt x="66"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7" name="Freeform 458">
              <a:extLst>
                <a:ext uri="{FF2B5EF4-FFF2-40B4-BE49-F238E27FC236}">
                  <a16:creationId xmlns:a16="http://schemas.microsoft.com/office/drawing/2014/main" id="{93165DD6-DCE7-4BC5-BE46-0140A5D80863}"/>
                </a:ext>
              </a:extLst>
            </p:cNvPr>
            <p:cNvSpPr>
              <a:spLocks/>
            </p:cNvSpPr>
            <p:nvPr/>
          </p:nvSpPr>
          <p:spPr bwMode="auto">
            <a:xfrm>
              <a:off x="4976" y="79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30"/>
                  </a:lnTo>
                  <a:lnTo>
                    <a:pt x="66" y="130"/>
                  </a:lnTo>
                  <a:lnTo>
                    <a:pt x="66"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8" name="Freeform 459">
              <a:extLst>
                <a:ext uri="{FF2B5EF4-FFF2-40B4-BE49-F238E27FC236}">
                  <a16:creationId xmlns:a16="http://schemas.microsoft.com/office/drawing/2014/main" id="{AFE340CE-6037-4EF1-911E-F9FEABDB0D78}"/>
                </a:ext>
              </a:extLst>
            </p:cNvPr>
            <p:cNvSpPr>
              <a:spLocks/>
            </p:cNvSpPr>
            <p:nvPr/>
          </p:nvSpPr>
          <p:spPr bwMode="auto">
            <a:xfrm>
              <a:off x="3733" y="63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9" name="Freeform 460">
              <a:extLst>
                <a:ext uri="{FF2B5EF4-FFF2-40B4-BE49-F238E27FC236}">
                  <a16:creationId xmlns:a16="http://schemas.microsoft.com/office/drawing/2014/main" id="{F6D68977-2CCC-4E3C-9A6B-E049ED47F37A}"/>
                </a:ext>
              </a:extLst>
            </p:cNvPr>
            <p:cNvSpPr>
              <a:spLocks/>
            </p:cNvSpPr>
            <p:nvPr/>
          </p:nvSpPr>
          <p:spPr bwMode="auto">
            <a:xfrm>
              <a:off x="3733" y="63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0" name="Freeform 461">
              <a:extLst>
                <a:ext uri="{FF2B5EF4-FFF2-40B4-BE49-F238E27FC236}">
                  <a16:creationId xmlns:a16="http://schemas.microsoft.com/office/drawing/2014/main" id="{B2A133C4-E8FE-4549-B3B7-6384ED939FAA}"/>
                </a:ext>
              </a:extLst>
            </p:cNvPr>
            <p:cNvSpPr>
              <a:spLocks/>
            </p:cNvSpPr>
            <p:nvPr/>
          </p:nvSpPr>
          <p:spPr bwMode="auto">
            <a:xfrm>
              <a:off x="3887" y="636"/>
              <a:ext cx="131" cy="130"/>
            </a:xfrm>
            <a:custGeom>
              <a:avLst/>
              <a:gdLst>
                <a:gd name="T0" fmla="*/ 66 w 131"/>
                <a:gd name="T1" fmla="*/ 0 h 130"/>
                <a:gd name="T2" fmla="*/ 66 w 131"/>
                <a:gd name="T3" fmla="*/ 0 h 130"/>
                <a:gd name="T4" fmla="*/ 79 w 131"/>
                <a:gd name="T5" fmla="*/ 0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0 h 130"/>
                <a:gd name="T28" fmla="*/ 113 w 131"/>
                <a:gd name="T29" fmla="*/ 110 h 130"/>
                <a:gd name="T30" fmla="*/ 103 w 131"/>
                <a:gd name="T31" fmla="*/ 118 h 130"/>
                <a:gd name="T32" fmla="*/ 91 w 131"/>
                <a:gd name="T33" fmla="*/ 124 h 130"/>
                <a:gd name="T34" fmla="*/ 79 w 131"/>
                <a:gd name="T35" fmla="*/ 128 h 130"/>
                <a:gd name="T36" fmla="*/ 66 w 131"/>
                <a:gd name="T37" fmla="*/ 130 h 130"/>
                <a:gd name="T38" fmla="*/ 66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0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0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0"/>
                  </a:lnTo>
                  <a:lnTo>
                    <a:pt x="91" y="4"/>
                  </a:lnTo>
                  <a:lnTo>
                    <a:pt x="103" y="10"/>
                  </a:lnTo>
                  <a:lnTo>
                    <a:pt x="113" y="18"/>
                  </a:lnTo>
                  <a:lnTo>
                    <a:pt x="121" y="28"/>
                  </a:lnTo>
                  <a:lnTo>
                    <a:pt x="127" y="40"/>
                  </a:lnTo>
                  <a:lnTo>
                    <a:pt x="131" y="52"/>
                  </a:lnTo>
                  <a:lnTo>
                    <a:pt x="131" y="64"/>
                  </a:lnTo>
                  <a:lnTo>
                    <a:pt x="131" y="64"/>
                  </a:lnTo>
                  <a:lnTo>
                    <a:pt x="131" y="78"/>
                  </a:lnTo>
                  <a:lnTo>
                    <a:pt x="127" y="90"/>
                  </a:lnTo>
                  <a:lnTo>
                    <a:pt x="121" y="100"/>
                  </a:lnTo>
                  <a:lnTo>
                    <a:pt x="113" y="110"/>
                  </a:lnTo>
                  <a:lnTo>
                    <a:pt x="103" y="118"/>
                  </a:lnTo>
                  <a:lnTo>
                    <a:pt x="91" y="124"/>
                  </a:lnTo>
                  <a:lnTo>
                    <a:pt x="79"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1" name="Freeform 462">
              <a:extLst>
                <a:ext uri="{FF2B5EF4-FFF2-40B4-BE49-F238E27FC236}">
                  <a16:creationId xmlns:a16="http://schemas.microsoft.com/office/drawing/2014/main" id="{70A49EFA-286B-4463-834F-B270FB1E1903}"/>
                </a:ext>
              </a:extLst>
            </p:cNvPr>
            <p:cNvSpPr>
              <a:spLocks/>
            </p:cNvSpPr>
            <p:nvPr/>
          </p:nvSpPr>
          <p:spPr bwMode="auto">
            <a:xfrm>
              <a:off x="3887" y="636"/>
              <a:ext cx="131" cy="130"/>
            </a:xfrm>
            <a:custGeom>
              <a:avLst/>
              <a:gdLst>
                <a:gd name="T0" fmla="*/ 66 w 131"/>
                <a:gd name="T1" fmla="*/ 0 h 130"/>
                <a:gd name="T2" fmla="*/ 66 w 131"/>
                <a:gd name="T3" fmla="*/ 0 h 130"/>
                <a:gd name="T4" fmla="*/ 79 w 131"/>
                <a:gd name="T5" fmla="*/ 0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0 h 130"/>
                <a:gd name="T28" fmla="*/ 113 w 131"/>
                <a:gd name="T29" fmla="*/ 110 h 130"/>
                <a:gd name="T30" fmla="*/ 103 w 131"/>
                <a:gd name="T31" fmla="*/ 118 h 130"/>
                <a:gd name="T32" fmla="*/ 91 w 131"/>
                <a:gd name="T33" fmla="*/ 124 h 130"/>
                <a:gd name="T34" fmla="*/ 79 w 131"/>
                <a:gd name="T35" fmla="*/ 128 h 130"/>
                <a:gd name="T36" fmla="*/ 66 w 131"/>
                <a:gd name="T37" fmla="*/ 130 h 130"/>
                <a:gd name="T38" fmla="*/ 66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0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0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0"/>
                  </a:lnTo>
                  <a:lnTo>
                    <a:pt x="91" y="4"/>
                  </a:lnTo>
                  <a:lnTo>
                    <a:pt x="103" y="10"/>
                  </a:lnTo>
                  <a:lnTo>
                    <a:pt x="113" y="18"/>
                  </a:lnTo>
                  <a:lnTo>
                    <a:pt x="121" y="28"/>
                  </a:lnTo>
                  <a:lnTo>
                    <a:pt x="127" y="40"/>
                  </a:lnTo>
                  <a:lnTo>
                    <a:pt x="131" y="52"/>
                  </a:lnTo>
                  <a:lnTo>
                    <a:pt x="131" y="64"/>
                  </a:lnTo>
                  <a:lnTo>
                    <a:pt x="131" y="64"/>
                  </a:lnTo>
                  <a:lnTo>
                    <a:pt x="131" y="78"/>
                  </a:lnTo>
                  <a:lnTo>
                    <a:pt x="127" y="90"/>
                  </a:lnTo>
                  <a:lnTo>
                    <a:pt x="121" y="100"/>
                  </a:lnTo>
                  <a:lnTo>
                    <a:pt x="113" y="110"/>
                  </a:lnTo>
                  <a:lnTo>
                    <a:pt x="103" y="118"/>
                  </a:lnTo>
                  <a:lnTo>
                    <a:pt x="91" y="124"/>
                  </a:lnTo>
                  <a:lnTo>
                    <a:pt x="79"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2" name="Freeform 463">
              <a:extLst>
                <a:ext uri="{FF2B5EF4-FFF2-40B4-BE49-F238E27FC236}">
                  <a16:creationId xmlns:a16="http://schemas.microsoft.com/office/drawing/2014/main" id="{4130A2A3-CB43-4083-9C9B-FC613D11B904}"/>
                </a:ext>
              </a:extLst>
            </p:cNvPr>
            <p:cNvSpPr>
              <a:spLocks/>
            </p:cNvSpPr>
            <p:nvPr/>
          </p:nvSpPr>
          <p:spPr bwMode="auto">
            <a:xfrm>
              <a:off x="4044" y="63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3" name="Freeform 464">
              <a:extLst>
                <a:ext uri="{FF2B5EF4-FFF2-40B4-BE49-F238E27FC236}">
                  <a16:creationId xmlns:a16="http://schemas.microsoft.com/office/drawing/2014/main" id="{7194C5C6-0171-42B2-A594-B5BA6D7E207E}"/>
                </a:ext>
              </a:extLst>
            </p:cNvPr>
            <p:cNvSpPr>
              <a:spLocks/>
            </p:cNvSpPr>
            <p:nvPr/>
          </p:nvSpPr>
          <p:spPr bwMode="auto">
            <a:xfrm>
              <a:off x="4044" y="63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4" name="Freeform 465">
              <a:extLst>
                <a:ext uri="{FF2B5EF4-FFF2-40B4-BE49-F238E27FC236}">
                  <a16:creationId xmlns:a16="http://schemas.microsoft.com/office/drawing/2014/main" id="{AB55C243-F564-47A1-A522-1F8B82623613}"/>
                </a:ext>
              </a:extLst>
            </p:cNvPr>
            <p:cNvSpPr>
              <a:spLocks/>
            </p:cNvSpPr>
            <p:nvPr/>
          </p:nvSpPr>
          <p:spPr bwMode="auto">
            <a:xfrm>
              <a:off x="4198" y="63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5" name="Freeform 466">
              <a:extLst>
                <a:ext uri="{FF2B5EF4-FFF2-40B4-BE49-F238E27FC236}">
                  <a16:creationId xmlns:a16="http://schemas.microsoft.com/office/drawing/2014/main" id="{73A3FBDF-2DF0-4C6A-B6F5-CB3AECD2A2DE}"/>
                </a:ext>
              </a:extLst>
            </p:cNvPr>
            <p:cNvSpPr>
              <a:spLocks/>
            </p:cNvSpPr>
            <p:nvPr/>
          </p:nvSpPr>
          <p:spPr bwMode="auto">
            <a:xfrm>
              <a:off x="4198" y="63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6" name="Freeform 467">
              <a:extLst>
                <a:ext uri="{FF2B5EF4-FFF2-40B4-BE49-F238E27FC236}">
                  <a16:creationId xmlns:a16="http://schemas.microsoft.com/office/drawing/2014/main" id="{1B3CE8C5-A020-4E6C-BD2A-1A36FD4BE9FF}"/>
                </a:ext>
              </a:extLst>
            </p:cNvPr>
            <p:cNvSpPr>
              <a:spLocks/>
            </p:cNvSpPr>
            <p:nvPr/>
          </p:nvSpPr>
          <p:spPr bwMode="auto">
            <a:xfrm>
              <a:off x="4354" y="636"/>
              <a:ext cx="131" cy="130"/>
            </a:xfrm>
            <a:custGeom>
              <a:avLst/>
              <a:gdLst>
                <a:gd name="T0" fmla="*/ 64 w 131"/>
                <a:gd name="T1" fmla="*/ 0 h 130"/>
                <a:gd name="T2" fmla="*/ 64 w 131"/>
                <a:gd name="T3" fmla="*/ 0 h 130"/>
                <a:gd name="T4" fmla="*/ 79 w 131"/>
                <a:gd name="T5" fmla="*/ 0 h 130"/>
                <a:gd name="T6" fmla="*/ 91 w 131"/>
                <a:gd name="T7" fmla="*/ 4 h 130"/>
                <a:gd name="T8" fmla="*/ 103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3" y="10"/>
                  </a:lnTo>
                  <a:lnTo>
                    <a:pt x="111" y="18"/>
                  </a:lnTo>
                  <a:lnTo>
                    <a:pt x="119" y="28"/>
                  </a:lnTo>
                  <a:lnTo>
                    <a:pt x="125" y="40"/>
                  </a:lnTo>
                  <a:lnTo>
                    <a:pt x="129" y="52"/>
                  </a:lnTo>
                  <a:lnTo>
                    <a:pt x="131" y="64"/>
                  </a:lnTo>
                  <a:lnTo>
                    <a:pt x="131" y="64"/>
                  </a:lnTo>
                  <a:lnTo>
                    <a:pt x="129" y="78"/>
                  </a:lnTo>
                  <a:lnTo>
                    <a:pt x="125" y="90"/>
                  </a:lnTo>
                  <a:lnTo>
                    <a:pt x="119" y="100"/>
                  </a:lnTo>
                  <a:lnTo>
                    <a:pt x="111" y="110"/>
                  </a:lnTo>
                  <a:lnTo>
                    <a:pt x="103" y="118"/>
                  </a:lnTo>
                  <a:lnTo>
                    <a:pt x="91" y="124"/>
                  </a:lnTo>
                  <a:lnTo>
                    <a:pt x="79"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7" name="Freeform 468">
              <a:extLst>
                <a:ext uri="{FF2B5EF4-FFF2-40B4-BE49-F238E27FC236}">
                  <a16:creationId xmlns:a16="http://schemas.microsoft.com/office/drawing/2014/main" id="{68D01867-6083-410D-8E16-0E121CD46436}"/>
                </a:ext>
              </a:extLst>
            </p:cNvPr>
            <p:cNvSpPr>
              <a:spLocks/>
            </p:cNvSpPr>
            <p:nvPr/>
          </p:nvSpPr>
          <p:spPr bwMode="auto">
            <a:xfrm>
              <a:off x="4354" y="636"/>
              <a:ext cx="131" cy="130"/>
            </a:xfrm>
            <a:custGeom>
              <a:avLst/>
              <a:gdLst>
                <a:gd name="T0" fmla="*/ 64 w 131"/>
                <a:gd name="T1" fmla="*/ 0 h 130"/>
                <a:gd name="T2" fmla="*/ 64 w 131"/>
                <a:gd name="T3" fmla="*/ 0 h 130"/>
                <a:gd name="T4" fmla="*/ 79 w 131"/>
                <a:gd name="T5" fmla="*/ 0 h 130"/>
                <a:gd name="T6" fmla="*/ 91 w 131"/>
                <a:gd name="T7" fmla="*/ 4 h 130"/>
                <a:gd name="T8" fmla="*/ 103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3" y="10"/>
                  </a:lnTo>
                  <a:lnTo>
                    <a:pt x="111" y="18"/>
                  </a:lnTo>
                  <a:lnTo>
                    <a:pt x="119" y="28"/>
                  </a:lnTo>
                  <a:lnTo>
                    <a:pt x="125" y="40"/>
                  </a:lnTo>
                  <a:lnTo>
                    <a:pt x="129" y="52"/>
                  </a:lnTo>
                  <a:lnTo>
                    <a:pt x="131" y="64"/>
                  </a:lnTo>
                  <a:lnTo>
                    <a:pt x="131" y="64"/>
                  </a:lnTo>
                  <a:lnTo>
                    <a:pt x="129" y="78"/>
                  </a:lnTo>
                  <a:lnTo>
                    <a:pt x="125" y="90"/>
                  </a:lnTo>
                  <a:lnTo>
                    <a:pt x="119" y="100"/>
                  </a:lnTo>
                  <a:lnTo>
                    <a:pt x="111" y="110"/>
                  </a:lnTo>
                  <a:lnTo>
                    <a:pt x="103" y="118"/>
                  </a:lnTo>
                  <a:lnTo>
                    <a:pt x="91" y="124"/>
                  </a:lnTo>
                  <a:lnTo>
                    <a:pt x="79"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8" name="Freeform 469">
              <a:extLst>
                <a:ext uri="{FF2B5EF4-FFF2-40B4-BE49-F238E27FC236}">
                  <a16:creationId xmlns:a16="http://schemas.microsoft.com/office/drawing/2014/main" id="{0968C64D-BBF9-4E1F-904A-E8494D03B68A}"/>
                </a:ext>
              </a:extLst>
            </p:cNvPr>
            <p:cNvSpPr>
              <a:spLocks/>
            </p:cNvSpPr>
            <p:nvPr/>
          </p:nvSpPr>
          <p:spPr bwMode="auto">
            <a:xfrm>
              <a:off x="4509" y="636"/>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2"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9" name="Freeform 470">
              <a:extLst>
                <a:ext uri="{FF2B5EF4-FFF2-40B4-BE49-F238E27FC236}">
                  <a16:creationId xmlns:a16="http://schemas.microsoft.com/office/drawing/2014/main" id="{B5F3E9E2-61AB-4A93-A6F9-DBA3AE44B65A}"/>
                </a:ext>
              </a:extLst>
            </p:cNvPr>
            <p:cNvSpPr>
              <a:spLocks/>
            </p:cNvSpPr>
            <p:nvPr/>
          </p:nvSpPr>
          <p:spPr bwMode="auto">
            <a:xfrm>
              <a:off x="4509" y="636"/>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2"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0" name="Freeform 471">
              <a:extLst>
                <a:ext uri="{FF2B5EF4-FFF2-40B4-BE49-F238E27FC236}">
                  <a16:creationId xmlns:a16="http://schemas.microsoft.com/office/drawing/2014/main" id="{DA58AF74-9377-41CC-8CA6-52BD339C8212}"/>
                </a:ext>
              </a:extLst>
            </p:cNvPr>
            <p:cNvSpPr>
              <a:spLocks/>
            </p:cNvSpPr>
            <p:nvPr/>
          </p:nvSpPr>
          <p:spPr bwMode="auto">
            <a:xfrm>
              <a:off x="4665" y="636"/>
              <a:ext cx="130" cy="130"/>
            </a:xfrm>
            <a:custGeom>
              <a:avLst/>
              <a:gdLst>
                <a:gd name="T0" fmla="*/ 64 w 130"/>
                <a:gd name="T1" fmla="*/ 0 h 130"/>
                <a:gd name="T2" fmla="*/ 64 w 130"/>
                <a:gd name="T3" fmla="*/ 0 h 130"/>
                <a:gd name="T4" fmla="*/ 78 w 130"/>
                <a:gd name="T5" fmla="*/ 0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1" name="Freeform 472">
              <a:extLst>
                <a:ext uri="{FF2B5EF4-FFF2-40B4-BE49-F238E27FC236}">
                  <a16:creationId xmlns:a16="http://schemas.microsoft.com/office/drawing/2014/main" id="{FBB48D78-5D51-4E2B-BE01-80E173FFD914}"/>
                </a:ext>
              </a:extLst>
            </p:cNvPr>
            <p:cNvSpPr>
              <a:spLocks/>
            </p:cNvSpPr>
            <p:nvPr/>
          </p:nvSpPr>
          <p:spPr bwMode="auto">
            <a:xfrm>
              <a:off x="4665" y="636"/>
              <a:ext cx="130" cy="130"/>
            </a:xfrm>
            <a:custGeom>
              <a:avLst/>
              <a:gdLst>
                <a:gd name="T0" fmla="*/ 64 w 130"/>
                <a:gd name="T1" fmla="*/ 0 h 130"/>
                <a:gd name="T2" fmla="*/ 64 w 130"/>
                <a:gd name="T3" fmla="*/ 0 h 130"/>
                <a:gd name="T4" fmla="*/ 78 w 130"/>
                <a:gd name="T5" fmla="*/ 0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2" name="Freeform 473">
              <a:extLst>
                <a:ext uri="{FF2B5EF4-FFF2-40B4-BE49-F238E27FC236}">
                  <a16:creationId xmlns:a16="http://schemas.microsoft.com/office/drawing/2014/main" id="{8BDF6F73-DD61-44FF-B6EE-A0BE7700A7E2}"/>
                </a:ext>
              </a:extLst>
            </p:cNvPr>
            <p:cNvSpPr>
              <a:spLocks/>
            </p:cNvSpPr>
            <p:nvPr/>
          </p:nvSpPr>
          <p:spPr bwMode="auto">
            <a:xfrm>
              <a:off x="4976" y="63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18" y="28"/>
                  </a:lnTo>
                  <a:lnTo>
                    <a:pt x="124" y="40"/>
                  </a:lnTo>
                  <a:lnTo>
                    <a:pt x="128" y="52"/>
                  </a:lnTo>
                  <a:lnTo>
                    <a:pt x="130" y="64"/>
                  </a:lnTo>
                  <a:lnTo>
                    <a:pt x="130" y="64"/>
                  </a:lnTo>
                  <a:lnTo>
                    <a:pt x="128" y="78"/>
                  </a:lnTo>
                  <a:lnTo>
                    <a:pt x="124" y="90"/>
                  </a:lnTo>
                  <a:lnTo>
                    <a:pt x="118" y="100"/>
                  </a:lnTo>
                  <a:lnTo>
                    <a:pt x="112"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3" name="Freeform 474">
              <a:extLst>
                <a:ext uri="{FF2B5EF4-FFF2-40B4-BE49-F238E27FC236}">
                  <a16:creationId xmlns:a16="http://schemas.microsoft.com/office/drawing/2014/main" id="{C96B0903-0E21-4CF0-86E7-24EAE25E90A9}"/>
                </a:ext>
              </a:extLst>
            </p:cNvPr>
            <p:cNvSpPr>
              <a:spLocks/>
            </p:cNvSpPr>
            <p:nvPr/>
          </p:nvSpPr>
          <p:spPr bwMode="auto">
            <a:xfrm>
              <a:off x="4976" y="63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18" y="28"/>
                  </a:lnTo>
                  <a:lnTo>
                    <a:pt x="124" y="40"/>
                  </a:lnTo>
                  <a:lnTo>
                    <a:pt x="128" y="52"/>
                  </a:lnTo>
                  <a:lnTo>
                    <a:pt x="130" y="64"/>
                  </a:lnTo>
                  <a:lnTo>
                    <a:pt x="130" y="64"/>
                  </a:lnTo>
                  <a:lnTo>
                    <a:pt x="128" y="78"/>
                  </a:lnTo>
                  <a:lnTo>
                    <a:pt x="124" y="90"/>
                  </a:lnTo>
                  <a:lnTo>
                    <a:pt x="118" y="100"/>
                  </a:lnTo>
                  <a:lnTo>
                    <a:pt x="112"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4" name="Freeform 475">
              <a:extLst>
                <a:ext uri="{FF2B5EF4-FFF2-40B4-BE49-F238E27FC236}">
                  <a16:creationId xmlns:a16="http://schemas.microsoft.com/office/drawing/2014/main" id="{6855BBF7-A5CF-4ABA-904C-7C6D06A96E04}"/>
                </a:ext>
              </a:extLst>
            </p:cNvPr>
            <p:cNvSpPr>
              <a:spLocks/>
            </p:cNvSpPr>
            <p:nvPr/>
          </p:nvSpPr>
          <p:spPr bwMode="auto">
            <a:xfrm>
              <a:off x="3887" y="48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0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0"/>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5" name="Freeform 476">
              <a:extLst>
                <a:ext uri="{FF2B5EF4-FFF2-40B4-BE49-F238E27FC236}">
                  <a16:creationId xmlns:a16="http://schemas.microsoft.com/office/drawing/2014/main" id="{B625E64E-AB25-4A0E-AE39-F4604C7BF5F7}"/>
                </a:ext>
              </a:extLst>
            </p:cNvPr>
            <p:cNvSpPr>
              <a:spLocks/>
            </p:cNvSpPr>
            <p:nvPr/>
          </p:nvSpPr>
          <p:spPr bwMode="auto">
            <a:xfrm>
              <a:off x="3887" y="48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0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0"/>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6" name="Freeform 477">
              <a:extLst>
                <a:ext uri="{FF2B5EF4-FFF2-40B4-BE49-F238E27FC236}">
                  <a16:creationId xmlns:a16="http://schemas.microsoft.com/office/drawing/2014/main" id="{FFD8ABFA-EB0A-40B1-B57C-41E03FC183A6}"/>
                </a:ext>
              </a:extLst>
            </p:cNvPr>
            <p:cNvSpPr>
              <a:spLocks/>
            </p:cNvSpPr>
            <p:nvPr/>
          </p:nvSpPr>
          <p:spPr bwMode="auto">
            <a:xfrm>
              <a:off x="3735" y="480"/>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0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7" name="Freeform 478">
              <a:extLst>
                <a:ext uri="{FF2B5EF4-FFF2-40B4-BE49-F238E27FC236}">
                  <a16:creationId xmlns:a16="http://schemas.microsoft.com/office/drawing/2014/main" id="{3A818EB5-9B86-4051-81FF-B3EDB44AFD50}"/>
                </a:ext>
              </a:extLst>
            </p:cNvPr>
            <p:cNvSpPr>
              <a:spLocks/>
            </p:cNvSpPr>
            <p:nvPr/>
          </p:nvSpPr>
          <p:spPr bwMode="auto">
            <a:xfrm>
              <a:off x="3735" y="480"/>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0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8" name="Freeform 479">
              <a:extLst>
                <a:ext uri="{FF2B5EF4-FFF2-40B4-BE49-F238E27FC236}">
                  <a16:creationId xmlns:a16="http://schemas.microsoft.com/office/drawing/2014/main" id="{2DE0F743-A49D-4613-91E2-168796DA9AF2}"/>
                </a:ext>
              </a:extLst>
            </p:cNvPr>
            <p:cNvSpPr>
              <a:spLocks/>
            </p:cNvSpPr>
            <p:nvPr/>
          </p:nvSpPr>
          <p:spPr bwMode="auto">
            <a:xfrm>
              <a:off x="3889" y="326"/>
              <a:ext cx="131" cy="130"/>
            </a:xfrm>
            <a:custGeom>
              <a:avLst/>
              <a:gdLst>
                <a:gd name="T0" fmla="*/ 64 w 131"/>
                <a:gd name="T1" fmla="*/ 0 h 130"/>
                <a:gd name="T2" fmla="*/ 64 w 131"/>
                <a:gd name="T3" fmla="*/ 0 h 130"/>
                <a:gd name="T4" fmla="*/ 79 w 131"/>
                <a:gd name="T5" fmla="*/ 0 h 130"/>
                <a:gd name="T6" fmla="*/ 91 w 131"/>
                <a:gd name="T7" fmla="*/ 4 h 130"/>
                <a:gd name="T8" fmla="*/ 101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1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1" y="10"/>
                  </a:lnTo>
                  <a:lnTo>
                    <a:pt x="111" y="18"/>
                  </a:lnTo>
                  <a:lnTo>
                    <a:pt x="119" y="28"/>
                  </a:lnTo>
                  <a:lnTo>
                    <a:pt x="125" y="40"/>
                  </a:lnTo>
                  <a:lnTo>
                    <a:pt x="129" y="52"/>
                  </a:lnTo>
                  <a:lnTo>
                    <a:pt x="131" y="64"/>
                  </a:lnTo>
                  <a:lnTo>
                    <a:pt x="131" y="64"/>
                  </a:lnTo>
                  <a:lnTo>
                    <a:pt x="129" y="78"/>
                  </a:lnTo>
                  <a:lnTo>
                    <a:pt x="125" y="90"/>
                  </a:lnTo>
                  <a:lnTo>
                    <a:pt x="119" y="100"/>
                  </a:lnTo>
                  <a:lnTo>
                    <a:pt x="111" y="110"/>
                  </a:lnTo>
                  <a:lnTo>
                    <a:pt x="101" y="118"/>
                  </a:lnTo>
                  <a:lnTo>
                    <a:pt x="91" y="124"/>
                  </a:lnTo>
                  <a:lnTo>
                    <a:pt x="79"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9" name="Freeform 480">
              <a:extLst>
                <a:ext uri="{FF2B5EF4-FFF2-40B4-BE49-F238E27FC236}">
                  <a16:creationId xmlns:a16="http://schemas.microsoft.com/office/drawing/2014/main" id="{79871817-7173-43DC-834F-948CAB356584}"/>
                </a:ext>
              </a:extLst>
            </p:cNvPr>
            <p:cNvSpPr>
              <a:spLocks/>
            </p:cNvSpPr>
            <p:nvPr/>
          </p:nvSpPr>
          <p:spPr bwMode="auto">
            <a:xfrm>
              <a:off x="3889" y="326"/>
              <a:ext cx="131" cy="130"/>
            </a:xfrm>
            <a:custGeom>
              <a:avLst/>
              <a:gdLst>
                <a:gd name="T0" fmla="*/ 64 w 131"/>
                <a:gd name="T1" fmla="*/ 0 h 130"/>
                <a:gd name="T2" fmla="*/ 64 w 131"/>
                <a:gd name="T3" fmla="*/ 0 h 130"/>
                <a:gd name="T4" fmla="*/ 79 w 131"/>
                <a:gd name="T5" fmla="*/ 0 h 130"/>
                <a:gd name="T6" fmla="*/ 91 w 131"/>
                <a:gd name="T7" fmla="*/ 4 h 130"/>
                <a:gd name="T8" fmla="*/ 101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1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1" y="10"/>
                  </a:lnTo>
                  <a:lnTo>
                    <a:pt x="111" y="18"/>
                  </a:lnTo>
                  <a:lnTo>
                    <a:pt x="119" y="28"/>
                  </a:lnTo>
                  <a:lnTo>
                    <a:pt x="125" y="40"/>
                  </a:lnTo>
                  <a:lnTo>
                    <a:pt x="129" y="52"/>
                  </a:lnTo>
                  <a:lnTo>
                    <a:pt x="131" y="64"/>
                  </a:lnTo>
                  <a:lnTo>
                    <a:pt x="131" y="64"/>
                  </a:lnTo>
                  <a:lnTo>
                    <a:pt x="129" y="78"/>
                  </a:lnTo>
                  <a:lnTo>
                    <a:pt x="125" y="90"/>
                  </a:lnTo>
                  <a:lnTo>
                    <a:pt x="119" y="100"/>
                  </a:lnTo>
                  <a:lnTo>
                    <a:pt x="111" y="110"/>
                  </a:lnTo>
                  <a:lnTo>
                    <a:pt x="101" y="118"/>
                  </a:lnTo>
                  <a:lnTo>
                    <a:pt x="91" y="124"/>
                  </a:lnTo>
                  <a:lnTo>
                    <a:pt x="79"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0" name="Freeform 481">
              <a:extLst>
                <a:ext uri="{FF2B5EF4-FFF2-40B4-BE49-F238E27FC236}">
                  <a16:creationId xmlns:a16="http://schemas.microsoft.com/office/drawing/2014/main" id="{9A4108C2-BEED-4076-8269-EDEB82C73785}"/>
                </a:ext>
              </a:extLst>
            </p:cNvPr>
            <p:cNvSpPr>
              <a:spLocks/>
            </p:cNvSpPr>
            <p:nvPr/>
          </p:nvSpPr>
          <p:spPr bwMode="auto">
            <a:xfrm>
              <a:off x="4044" y="48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1" name="Freeform 482">
              <a:extLst>
                <a:ext uri="{FF2B5EF4-FFF2-40B4-BE49-F238E27FC236}">
                  <a16:creationId xmlns:a16="http://schemas.microsoft.com/office/drawing/2014/main" id="{48012EB7-5F14-41AA-AA06-B6A7BC1A6F12}"/>
                </a:ext>
              </a:extLst>
            </p:cNvPr>
            <p:cNvSpPr>
              <a:spLocks/>
            </p:cNvSpPr>
            <p:nvPr/>
          </p:nvSpPr>
          <p:spPr bwMode="auto">
            <a:xfrm>
              <a:off x="4044" y="48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2" name="Freeform 483">
              <a:extLst>
                <a:ext uri="{FF2B5EF4-FFF2-40B4-BE49-F238E27FC236}">
                  <a16:creationId xmlns:a16="http://schemas.microsoft.com/office/drawing/2014/main" id="{0F2566E7-B39D-4E3B-9442-59781E103D9F}"/>
                </a:ext>
              </a:extLst>
            </p:cNvPr>
            <p:cNvSpPr>
              <a:spLocks/>
            </p:cNvSpPr>
            <p:nvPr/>
          </p:nvSpPr>
          <p:spPr bwMode="auto">
            <a:xfrm>
              <a:off x="4198" y="48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3" name="Freeform 484">
              <a:extLst>
                <a:ext uri="{FF2B5EF4-FFF2-40B4-BE49-F238E27FC236}">
                  <a16:creationId xmlns:a16="http://schemas.microsoft.com/office/drawing/2014/main" id="{63FCB229-CAF0-4C68-B840-3A5C8BA73E6A}"/>
                </a:ext>
              </a:extLst>
            </p:cNvPr>
            <p:cNvSpPr>
              <a:spLocks/>
            </p:cNvSpPr>
            <p:nvPr/>
          </p:nvSpPr>
          <p:spPr bwMode="auto">
            <a:xfrm>
              <a:off x="4198" y="48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4" name="Freeform 485">
              <a:extLst>
                <a:ext uri="{FF2B5EF4-FFF2-40B4-BE49-F238E27FC236}">
                  <a16:creationId xmlns:a16="http://schemas.microsoft.com/office/drawing/2014/main" id="{C740340B-BA83-4417-BD29-1DF3CE71F76A}"/>
                </a:ext>
              </a:extLst>
            </p:cNvPr>
            <p:cNvSpPr>
              <a:spLocks/>
            </p:cNvSpPr>
            <p:nvPr/>
          </p:nvSpPr>
          <p:spPr bwMode="auto">
            <a:xfrm>
              <a:off x="4354" y="48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5" name="Freeform 486">
              <a:extLst>
                <a:ext uri="{FF2B5EF4-FFF2-40B4-BE49-F238E27FC236}">
                  <a16:creationId xmlns:a16="http://schemas.microsoft.com/office/drawing/2014/main" id="{581D6D64-DA2F-4296-B9F5-598D87B3B666}"/>
                </a:ext>
              </a:extLst>
            </p:cNvPr>
            <p:cNvSpPr>
              <a:spLocks/>
            </p:cNvSpPr>
            <p:nvPr/>
          </p:nvSpPr>
          <p:spPr bwMode="auto">
            <a:xfrm>
              <a:off x="4354" y="48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6" name="Freeform 487">
              <a:extLst>
                <a:ext uri="{FF2B5EF4-FFF2-40B4-BE49-F238E27FC236}">
                  <a16:creationId xmlns:a16="http://schemas.microsoft.com/office/drawing/2014/main" id="{94CB3043-6B0D-4FA9-AC3B-A06299743DBE}"/>
                </a:ext>
              </a:extLst>
            </p:cNvPr>
            <p:cNvSpPr>
              <a:spLocks/>
            </p:cNvSpPr>
            <p:nvPr/>
          </p:nvSpPr>
          <p:spPr bwMode="auto">
            <a:xfrm>
              <a:off x="4509" y="48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7" name="Freeform 488">
              <a:extLst>
                <a:ext uri="{FF2B5EF4-FFF2-40B4-BE49-F238E27FC236}">
                  <a16:creationId xmlns:a16="http://schemas.microsoft.com/office/drawing/2014/main" id="{D5440B09-3CBA-4B23-887E-3AD47259B72F}"/>
                </a:ext>
              </a:extLst>
            </p:cNvPr>
            <p:cNvSpPr>
              <a:spLocks/>
            </p:cNvSpPr>
            <p:nvPr/>
          </p:nvSpPr>
          <p:spPr bwMode="auto">
            <a:xfrm>
              <a:off x="4509" y="48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8" name="Freeform 489">
              <a:extLst>
                <a:ext uri="{FF2B5EF4-FFF2-40B4-BE49-F238E27FC236}">
                  <a16:creationId xmlns:a16="http://schemas.microsoft.com/office/drawing/2014/main" id="{66D1AD2D-7070-4227-BACB-89B8E02087D0}"/>
                </a:ext>
              </a:extLst>
            </p:cNvPr>
            <p:cNvSpPr>
              <a:spLocks/>
            </p:cNvSpPr>
            <p:nvPr/>
          </p:nvSpPr>
          <p:spPr bwMode="auto">
            <a:xfrm>
              <a:off x="4044" y="32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9" name="Freeform 490">
              <a:extLst>
                <a:ext uri="{FF2B5EF4-FFF2-40B4-BE49-F238E27FC236}">
                  <a16:creationId xmlns:a16="http://schemas.microsoft.com/office/drawing/2014/main" id="{37B1D9B0-EA06-437D-AA0A-98EA5317C373}"/>
                </a:ext>
              </a:extLst>
            </p:cNvPr>
            <p:cNvSpPr>
              <a:spLocks/>
            </p:cNvSpPr>
            <p:nvPr/>
          </p:nvSpPr>
          <p:spPr bwMode="auto">
            <a:xfrm>
              <a:off x="4044" y="32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0" name="Freeform 491">
              <a:extLst>
                <a:ext uri="{FF2B5EF4-FFF2-40B4-BE49-F238E27FC236}">
                  <a16:creationId xmlns:a16="http://schemas.microsoft.com/office/drawing/2014/main" id="{10CEA3E5-FFDE-4BD5-BE3B-230BF3B83FD8}"/>
                </a:ext>
              </a:extLst>
            </p:cNvPr>
            <p:cNvSpPr>
              <a:spLocks/>
            </p:cNvSpPr>
            <p:nvPr/>
          </p:nvSpPr>
          <p:spPr bwMode="auto">
            <a:xfrm>
              <a:off x="4198" y="32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1" name="Freeform 492">
              <a:extLst>
                <a:ext uri="{FF2B5EF4-FFF2-40B4-BE49-F238E27FC236}">
                  <a16:creationId xmlns:a16="http://schemas.microsoft.com/office/drawing/2014/main" id="{EE0F164E-81AA-45B3-8A29-CA391F4DF8B5}"/>
                </a:ext>
              </a:extLst>
            </p:cNvPr>
            <p:cNvSpPr>
              <a:spLocks/>
            </p:cNvSpPr>
            <p:nvPr/>
          </p:nvSpPr>
          <p:spPr bwMode="auto">
            <a:xfrm>
              <a:off x="4198" y="32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792965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Max Text, No Shape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3465"/>
            <a:ext cx="10875300" cy="714375"/>
          </a:xfrm>
        </p:spPr>
        <p:txBody>
          <a:bodyPr lIns="0" tIns="0" rIns="0" bIns="0" anchor="t" anchorCtr="0">
            <a:normAutofit/>
          </a:bodyPr>
          <a:lstStyle>
            <a:lvl1pPr>
              <a:defRPr sz="3000" b="1"/>
            </a:lvl1pPr>
          </a:lstStyle>
          <a:p>
            <a:r>
              <a:rPr lang="en-US"/>
              <a:t>Click to edit 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pic>
        <p:nvPicPr>
          <p:cNvPr id="10" name="Picture 9">
            <a:extLst>
              <a:ext uri="{FF2B5EF4-FFF2-40B4-BE49-F238E27FC236}">
                <a16:creationId xmlns:a16="http://schemas.microsoft.com/office/drawing/2014/main" id="{4751C206-CD55-4429-AB2A-73A70E8F63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275" y="5968800"/>
            <a:ext cx="820807" cy="626400"/>
          </a:xfrm>
          <a:prstGeom prst="rect">
            <a:avLst/>
          </a:prstGeom>
        </p:spPr>
      </p:pic>
      <p:sp>
        <p:nvSpPr>
          <p:cNvPr id="12"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0165B408-AFCF-416D-BF5C-B52A94A4885A}" type="datetime4">
              <a:rPr lang="en-GB" smtClean="0"/>
              <a:t>11 May 2020</a:t>
            </a:fld>
            <a:endParaRPr lang="en-GB"/>
          </a:p>
        </p:txBody>
      </p:sp>
      <p:sp>
        <p:nvSpPr>
          <p:cNvPr id="15"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10875300" cy="4152240"/>
          </a:xfrm>
        </p:spPr>
        <p:txBody>
          <a:bodyPr lIns="0" tIns="0" rIns="0" bIns="0">
            <a:normAutofit/>
          </a:bodyPr>
          <a:lstStyle>
            <a:lvl1pPr>
              <a:lnSpc>
                <a:spcPts val="2300"/>
              </a:lnSpc>
              <a:spcBef>
                <a:spcPts val="500"/>
              </a:spcBef>
              <a:defRPr sz="1600" b="1">
                <a:solidFill>
                  <a:schemeClr val="accent2"/>
                </a:solidFill>
                <a:latin typeface="Arial" panose="020B0604020202020204" pitchFamily="34" charset="0"/>
                <a:cs typeface="Arial" panose="020B0604020202020204" pitchFamily="34" charset="0"/>
              </a:defRPr>
            </a:lvl1pPr>
            <a:lvl2pPr marL="285750" indent="-285750">
              <a:lnSpc>
                <a:spcPts val="2300"/>
              </a:lnSpc>
              <a:spcBef>
                <a:spcPts val="500"/>
              </a:spcBef>
              <a:buClr>
                <a:schemeClr val="accent3"/>
              </a:buClr>
              <a:buFont typeface="Symbol" panose="05050102010706020507" pitchFamily="18" charset="2"/>
              <a:buChar char=""/>
              <a:defRPr sz="1600">
                <a:latin typeface="Arial" panose="020B0604020202020204" pitchFamily="34" charset="0"/>
                <a:cs typeface="Arial" panose="020B0604020202020204" pitchFamily="34" charset="0"/>
              </a:defRPr>
            </a:lvl2pPr>
            <a:lvl3pPr marL="517950" indent="-285750">
              <a:lnSpc>
                <a:spcPts val="1700"/>
              </a:lnSpc>
              <a:buClr>
                <a:schemeClr val="accent1"/>
              </a:buClr>
              <a:buFont typeface="Arial" panose="020B0604020202020204" pitchFamily="34" charset="0"/>
              <a:buChar char="–"/>
              <a:defRPr sz="1600" baseline="0">
                <a:latin typeface="Arial" panose="020B0604020202020204" pitchFamily="34" charset="0"/>
                <a:cs typeface="Arial" panose="020B0604020202020204" pitchFamily="34" charset="0"/>
              </a:defRPr>
            </a:lvl3pPr>
            <a:lvl4pPr marL="748350" indent="-285750">
              <a:lnSpc>
                <a:spcPts val="1700"/>
              </a:lnSpc>
              <a:buClr>
                <a:schemeClr val="accent5"/>
              </a:buClr>
              <a:buFont typeface="Symbol" panose="05050102010706020507" pitchFamily="18" charset="2"/>
              <a:buChar char="·"/>
              <a:defRPr sz="1600" baseline="0">
                <a:latin typeface="Arial" panose="020B0604020202020204" pitchFamily="34" charset="0"/>
                <a:cs typeface="Arial" panose="020B0604020202020204" pitchFamily="34" charset="0"/>
              </a:defRPr>
            </a:lvl4pPr>
            <a:lvl5pPr marL="693000" indent="0">
              <a:lnSpc>
                <a:spcPts val="1700"/>
              </a:lnSpc>
              <a:buClr>
                <a:schemeClr val="accent1"/>
              </a:buClr>
              <a:buFont typeface="Nunito Sans" panose="00000500000000000000" pitchFamily="2" charset="0"/>
              <a:buNone/>
              <a:defRPr sz="1400">
                <a:latin typeface="Arial" panose="020B0604020202020204" pitchFamily="34" charset="0"/>
                <a:cs typeface="Arial" panose="020B0604020202020204" pitchFamily="34" charset="0"/>
              </a:defRPr>
            </a:lvl5pPr>
          </a:lstStyle>
          <a:p>
            <a:pPr lvl="0"/>
            <a:r>
              <a:rPr lang="en-US"/>
              <a:t>Edit Master text styles</a:t>
            </a:r>
          </a:p>
          <a:p>
            <a:pPr lvl="1"/>
            <a:r>
              <a:rPr lang="en-US"/>
              <a:t>Text here</a:t>
            </a:r>
          </a:p>
          <a:p>
            <a:pPr lvl="2"/>
            <a:r>
              <a:rPr lang="en-US"/>
              <a:t>Text here</a:t>
            </a:r>
          </a:p>
          <a:p>
            <a:pPr lvl="3"/>
            <a:r>
              <a:rPr lang="en-US"/>
              <a:t>Text here</a:t>
            </a:r>
          </a:p>
          <a:p>
            <a:pPr lvl="3"/>
            <a:endParaRPr lang="en-US"/>
          </a:p>
          <a:p>
            <a:pPr lvl="2"/>
            <a:endParaRPr lang="en-GB"/>
          </a:p>
        </p:txBody>
      </p:sp>
    </p:spTree>
    <p:extLst>
      <p:ext uri="{BB962C8B-B14F-4D97-AF65-F5344CB8AC3E}">
        <p14:creationId xmlns:p14="http://schemas.microsoft.com/office/powerpoint/2010/main" val="13786775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s Max Text, No Shap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7999" y="997920"/>
            <a:ext cx="10685925" cy="714375"/>
          </a:xfrm>
        </p:spPr>
        <p:txBody>
          <a:bodyPr lIns="0" tIns="0" rIns="0" bIns="0" anchor="t" anchorCtr="0">
            <a:normAutofit/>
          </a:bodyPr>
          <a:lstStyle>
            <a:lvl1pPr>
              <a:defRPr sz="3000" b="1"/>
            </a:lvl1pPr>
          </a:lstStyle>
          <a:p>
            <a:r>
              <a:rPr lang="en-US"/>
              <a:t>Click to edit 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pic>
        <p:nvPicPr>
          <p:cNvPr id="13" name="Picture 12">
            <a:extLst>
              <a:ext uri="{FF2B5EF4-FFF2-40B4-BE49-F238E27FC236}">
                <a16:creationId xmlns:a16="http://schemas.microsoft.com/office/drawing/2014/main" id="{4F6D8D4B-31D1-4F75-BADA-A1351004BF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275" y="5968800"/>
            <a:ext cx="820807" cy="626400"/>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4"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878275EB-6352-41A1-8B98-0782F085C2E5}" type="datetime4">
              <a:rPr lang="en-GB" smtClean="0"/>
              <a:t>11 May 2020</a:t>
            </a:fld>
            <a:endParaRPr lang="en-GB"/>
          </a:p>
        </p:txBody>
      </p:sp>
      <p:sp>
        <p:nvSpPr>
          <p:cNvPr id="15"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5141250" cy="4134160"/>
          </a:xfrm>
        </p:spPr>
        <p:txBody>
          <a:bodyPr lIns="0" tIns="0" rIns="0" bIns="0">
            <a:normAutofit/>
          </a:bodyPr>
          <a:lstStyle>
            <a:lvl1pPr>
              <a:lnSpc>
                <a:spcPts val="1700"/>
              </a:lnSpc>
              <a:spcBef>
                <a:spcPts val="500"/>
              </a:spcBef>
              <a:defRPr sz="1600" b="1">
                <a:solidFill>
                  <a:schemeClr val="accent2"/>
                </a:solidFill>
                <a:latin typeface="Arial" panose="020B0604020202020204" pitchFamily="34" charset="0"/>
                <a:cs typeface="Arial" panose="020B0604020202020204" pitchFamily="34" charset="0"/>
              </a:defRPr>
            </a:lvl1pPr>
            <a:lvl2pPr marL="0" indent="0">
              <a:lnSpc>
                <a:spcPts val="1700"/>
              </a:lnSpc>
              <a:spcBef>
                <a:spcPts val="50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285750" indent="-285750">
              <a:lnSpc>
                <a:spcPts val="1700"/>
              </a:lnSpc>
              <a:spcBef>
                <a:spcPts val="500"/>
              </a:spcBef>
              <a:buClr>
                <a:schemeClr val="accent3"/>
              </a:buClr>
              <a:buFont typeface="Symbol" panose="05050102010706020507" pitchFamily="18" charset="2"/>
              <a:buChar char="·"/>
              <a:defRPr sz="1600">
                <a:latin typeface="Arial" panose="020B0604020202020204" pitchFamily="34" charset="0"/>
                <a:cs typeface="Arial" panose="020B0604020202020204" pitchFamily="34" charset="0"/>
              </a:defRPr>
            </a:lvl3pPr>
            <a:lvl4pPr marL="748350" indent="-285750">
              <a:lnSpc>
                <a:spcPts val="1700"/>
              </a:lnSpc>
              <a:spcBef>
                <a:spcPts val="500"/>
              </a:spcBef>
              <a:buClr>
                <a:schemeClr val="accent4"/>
              </a:buClr>
              <a:buFont typeface="Arial" panose="020B0604020202020204" pitchFamily="34" charset="0"/>
              <a:buChar char="–"/>
              <a:defRPr sz="1600">
                <a:latin typeface="Arial" panose="020B0604020202020204" pitchFamily="34" charset="0"/>
                <a:cs typeface="Arial" panose="020B0604020202020204" pitchFamily="34" charset="0"/>
              </a:defRPr>
            </a:lvl4pPr>
            <a:lvl5pPr marL="978750" indent="-285750">
              <a:lnSpc>
                <a:spcPts val="1700"/>
              </a:lnSpc>
              <a:spcBef>
                <a:spcPts val="500"/>
              </a:spcBef>
              <a:buClr>
                <a:schemeClr val="accent2"/>
              </a:buClr>
              <a:buFont typeface="Symbol" panose="05050102010706020507" pitchFamily="18"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2">
            <a:extLst>
              <a:ext uri="{FF2B5EF4-FFF2-40B4-BE49-F238E27FC236}">
                <a16:creationId xmlns:a16="http://schemas.microsoft.com/office/drawing/2014/main" id="{EB74EAD6-6DAA-4315-83AC-805BFBA39EE9}"/>
              </a:ext>
            </a:extLst>
          </p:cNvPr>
          <p:cNvSpPr>
            <a:spLocks noGrp="1"/>
          </p:cNvSpPr>
          <p:nvPr>
            <p:ph idx="13"/>
          </p:nvPr>
        </p:nvSpPr>
        <p:spPr>
          <a:xfrm>
            <a:off x="5832673" y="1707840"/>
            <a:ext cx="5141251" cy="4134160"/>
          </a:xfrm>
        </p:spPr>
        <p:txBody>
          <a:bodyPr lIns="0" tIns="0" rIns="0" bIns="0">
            <a:normAutofit/>
          </a:bodyPr>
          <a:lstStyle>
            <a:lvl1pPr>
              <a:lnSpc>
                <a:spcPts val="1700"/>
              </a:lnSpc>
              <a:spcBef>
                <a:spcPts val="500"/>
              </a:spcBef>
              <a:defRPr sz="1600" b="1">
                <a:solidFill>
                  <a:schemeClr val="accent2"/>
                </a:solidFill>
                <a:latin typeface="Arial" panose="020B0604020202020204" pitchFamily="34" charset="0"/>
                <a:cs typeface="Arial" panose="020B0604020202020204" pitchFamily="34" charset="0"/>
              </a:defRPr>
            </a:lvl1pPr>
            <a:lvl2pPr marL="0" indent="0">
              <a:lnSpc>
                <a:spcPts val="1700"/>
              </a:lnSpc>
              <a:spcBef>
                <a:spcPts val="50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342900" indent="-342900">
              <a:lnSpc>
                <a:spcPts val="1700"/>
              </a:lnSpc>
              <a:spcBef>
                <a:spcPts val="500"/>
              </a:spcBef>
              <a:buClr>
                <a:schemeClr val="accent3"/>
              </a:buClr>
              <a:buFont typeface="+mj-lt"/>
              <a:buAutoNum type="arabicPeriod"/>
              <a:defRPr sz="1600">
                <a:latin typeface="Arial" panose="020B0604020202020204" pitchFamily="34" charset="0"/>
                <a:cs typeface="Arial" panose="020B0604020202020204" pitchFamily="34" charset="0"/>
              </a:defRPr>
            </a:lvl3pPr>
            <a:lvl4pPr marL="684000" indent="-342900">
              <a:lnSpc>
                <a:spcPts val="1700"/>
              </a:lnSpc>
              <a:spcBef>
                <a:spcPts val="500"/>
              </a:spcBef>
              <a:buClr>
                <a:schemeClr val="accent4"/>
              </a:buClr>
              <a:buFont typeface="+mj-lt"/>
              <a:buAutoNum type="alphaLcPeriod"/>
              <a:defRPr sz="1600">
                <a:latin typeface="Arial" panose="020B0604020202020204" pitchFamily="34" charset="0"/>
                <a:cs typeface="Arial" panose="020B0604020202020204" pitchFamily="34" charset="0"/>
              </a:defRPr>
            </a:lvl4pPr>
            <a:lvl5pPr marL="1058400" indent="-342000">
              <a:lnSpc>
                <a:spcPts val="1700"/>
              </a:lnSpc>
              <a:spcBef>
                <a:spcPts val="500"/>
              </a:spcBef>
              <a:buClr>
                <a:schemeClr val="accent2"/>
              </a:buClr>
              <a:buFont typeface="+mj-lt"/>
              <a:buAutoNum type="romanLcPeriod"/>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29981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o and Title Only, No Shap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1766724" cy="714375"/>
          </a:xfrm>
        </p:spPr>
        <p:txBody>
          <a:bodyPr lIns="0" tIns="0" rIns="0" bIns="0" anchor="t" anchorCtr="0">
            <a:normAutofit/>
          </a:bodyPr>
          <a:lstStyle>
            <a:lvl1pPr>
              <a:defRPr sz="3000" b="1"/>
            </a:lvl1pPr>
          </a:lstStyle>
          <a:p>
            <a:r>
              <a:rPr lang="en-US"/>
              <a:t>Click to edit 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pic>
        <p:nvPicPr>
          <p:cNvPr id="12" name="Picture 11">
            <a:extLst>
              <a:ext uri="{FF2B5EF4-FFF2-40B4-BE49-F238E27FC236}">
                <a16:creationId xmlns:a16="http://schemas.microsoft.com/office/drawing/2014/main" id="{E4142287-CA56-47CD-9612-B0AA3E615C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275" y="5968800"/>
            <a:ext cx="820807" cy="626400"/>
          </a:xfrm>
          <a:prstGeom prst="rect">
            <a:avLst/>
          </a:prstGeom>
        </p:spPr>
      </p:pic>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1"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EFDE1BF8-C0D7-4188-B191-DF43B443D56C}" type="datetime4">
              <a:rPr lang="en-GB" smtClean="0"/>
              <a:t>11 May 2020</a:t>
            </a:fld>
            <a:endParaRPr lang="en-GB"/>
          </a:p>
        </p:txBody>
      </p:sp>
    </p:spTree>
    <p:extLst>
      <p:ext uri="{BB962C8B-B14F-4D97-AF65-F5344CB8AC3E}">
        <p14:creationId xmlns:p14="http://schemas.microsoft.com/office/powerpoint/2010/main" val="30238546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o Only, No Shape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pic>
        <p:nvPicPr>
          <p:cNvPr id="12" name="Picture 11">
            <a:extLst>
              <a:ext uri="{FF2B5EF4-FFF2-40B4-BE49-F238E27FC236}">
                <a16:creationId xmlns:a16="http://schemas.microsoft.com/office/drawing/2014/main" id="{E4142287-CA56-47CD-9612-B0AA3E615C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275" y="5968800"/>
            <a:ext cx="820807" cy="626400"/>
          </a:xfrm>
          <a:prstGeom prst="rect">
            <a:avLst/>
          </a:prstGeom>
        </p:spPr>
      </p:pic>
      <p:sp>
        <p:nvSpPr>
          <p:cNvPr id="6"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0"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6897158F-DCC1-4D17-A1E4-2A4A86F9DD91}" type="datetime4">
              <a:rPr lang="en-GB" smtClean="0"/>
              <a:t>11 May 2020</a:t>
            </a:fld>
            <a:endParaRPr lang="en-GB"/>
          </a:p>
        </p:txBody>
      </p:sp>
    </p:spTree>
    <p:extLst>
      <p:ext uri="{BB962C8B-B14F-4D97-AF65-F5344CB8AC3E}">
        <p14:creationId xmlns:p14="http://schemas.microsoft.com/office/powerpoint/2010/main" val="2458095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 title+image only,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1616000" cy="714375"/>
          </a:xfrm>
        </p:spPr>
        <p:txBody>
          <a:bodyPr lIns="0" tIns="0" rIns="0" bIns="0" anchor="t" anchorCtr="0">
            <a:normAutofit/>
          </a:bodyPr>
          <a:lstStyle>
            <a:lvl1pPr>
              <a:defRPr sz="3000" b="1">
                <a:solidFill>
                  <a:schemeClr val="bg2"/>
                </a:solidFill>
              </a:defRPr>
            </a:lvl1pPr>
          </a:lstStyle>
          <a:p>
            <a:r>
              <a:rPr lang="en-US"/>
              <a:t>Click to edit 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solidFill>
                  <a:schemeClr val="bg2"/>
                </a:solidFill>
              </a:defRPr>
            </a:lvl1pPr>
          </a:lstStyle>
          <a:p>
            <a:fld id="{BFEB8C6D-5A13-4B6E-8B47-443F7CF06CA1}" type="slidenum">
              <a:rPr lang="en-GB" smtClean="0"/>
              <a:pPr/>
              <a:t>‹#›</a:t>
            </a:fld>
            <a:endParaRPr lang="en-GB"/>
          </a:p>
        </p:txBody>
      </p:sp>
      <p:sp>
        <p:nvSpPr>
          <p:cNvPr id="13" name="Content Placeholder 2">
            <a:extLst>
              <a:ext uri="{FF2B5EF4-FFF2-40B4-BE49-F238E27FC236}">
                <a16:creationId xmlns:a16="http://schemas.microsoft.com/office/drawing/2014/main" id="{89BA8EAB-FC16-4801-AB6E-48306E4FEA05}"/>
              </a:ext>
            </a:extLst>
          </p:cNvPr>
          <p:cNvSpPr>
            <a:spLocks noGrp="1"/>
          </p:cNvSpPr>
          <p:nvPr>
            <p:ph idx="1"/>
          </p:nvPr>
        </p:nvSpPr>
        <p:spPr>
          <a:xfrm>
            <a:off x="288000" y="1707840"/>
            <a:ext cx="6455700" cy="4134160"/>
          </a:xfrm>
        </p:spPr>
        <p:txBody>
          <a:bodyPr lIns="0" tIns="0" rIns="0" bIns="0">
            <a:normAutofit/>
          </a:bodyPr>
          <a:lstStyle>
            <a:lvl1pPr>
              <a:lnSpc>
                <a:spcPts val="2300"/>
              </a:lnSpc>
              <a:defRPr sz="1800" b="0">
                <a:solidFill>
                  <a:schemeClr val="bg2"/>
                </a:solidFill>
              </a:defRPr>
            </a:lvl1pPr>
            <a:lvl2pPr marL="0" indent="0">
              <a:lnSpc>
                <a:spcPts val="2300"/>
              </a:lnSpc>
              <a:spcBef>
                <a:spcPts val="0"/>
              </a:spcBef>
              <a:buClr>
                <a:schemeClr val="accent2"/>
              </a:buClr>
              <a:buFont typeface="Symbol" panose="05050102010706020507" pitchFamily="18" charset="2"/>
              <a:buNone/>
              <a:defRPr sz="1800">
                <a:solidFill>
                  <a:schemeClr val="bg2"/>
                </a:solidFill>
              </a:defRPr>
            </a:lvl2pPr>
            <a:lvl3pPr marL="0" indent="0">
              <a:lnSpc>
                <a:spcPts val="2300"/>
              </a:lnSpc>
              <a:spcBef>
                <a:spcPts val="0"/>
              </a:spcBef>
              <a:buClr>
                <a:schemeClr val="accent1"/>
              </a:buClr>
              <a:buFont typeface="Symbol" panose="05050102010706020507" pitchFamily="18" charset="2"/>
              <a:buNone/>
              <a:defRPr sz="1800">
                <a:solidFill>
                  <a:schemeClr val="bg2"/>
                </a:solidFill>
              </a:defRPr>
            </a:lvl3pPr>
            <a:lvl4pPr marL="462600" indent="0">
              <a:lnSpc>
                <a:spcPts val="2300"/>
              </a:lnSpc>
              <a:spcBef>
                <a:spcPts val="0"/>
              </a:spcBef>
              <a:buClr>
                <a:schemeClr val="accent2"/>
              </a:buClr>
              <a:buNone/>
              <a:defRPr sz="1800">
                <a:solidFill>
                  <a:schemeClr val="bg2"/>
                </a:solidFill>
              </a:defRPr>
            </a:lvl4pPr>
            <a:lvl5pPr marL="693000" indent="0">
              <a:lnSpc>
                <a:spcPts val="2300"/>
              </a:lnSpc>
              <a:spcBef>
                <a:spcPts val="0"/>
              </a:spcBef>
              <a:buClr>
                <a:schemeClr val="accent1"/>
              </a:buClr>
              <a:buFont typeface="Nunito Sans" panose="00000500000000000000" pitchFamily="2" charset="0"/>
              <a:buNone/>
              <a:defRPr sz="18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GB"/>
              <a:t>Presentation header</a:t>
            </a:r>
          </a:p>
        </p:txBody>
      </p:sp>
      <p:sp>
        <p:nvSpPr>
          <p:cNvPr id="11"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fld id="{AD441715-B811-4186-BBC9-7C74AC2ED597}" type="datetime4">
              <a:rPr lang="en-GB" smtClean="0"/>
              <a:t>11 May 2020</a:t>
            </a:fld>
            <a:endParaRPr lang="en-GB"/>
          </a:p>
        </p:txBody>
      </p:sp>
    </p:spTree>
    <p:extLst>
      <p:ext uri="{BB962C8B-B14F-4D97-AF65-F5344CB8AC3E}">
        <p14:creationId xmlns:p14="http://schemas.microsoft.com/office/powerpoint/2010/main" val="8902538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 image only,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1263600" y="1706400"/>
            <a:ext cx="7814160" cy="4844080"/>
          </a:xfrm>
        </p:spPr>
        <p:txBody>
          <a:bodyPr lIns="0" tIns="0" rIns="0" bIns="0" anchor="t" anchorCtr="0">
            <a:normAutofit/>
          </a:bodyPr>
          <a:lstStyle>
            <a:lvl1pPr>
              <a:lnSpc>
                <a:spcPts val="3300"/>
              </a:lnSpc>
              <a:defRPr sz="3000" b="0">
                <a:solidFill>
                  <a:schemeClr val="bg2"/>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solidFill>
                  <a:schemeClr val="bg2"/>
                </a:solidFill>
              </a:defRPr>
            </a:lvl1pPr>
          </a:lstStyle>
          <a:p>
            <a:fld id="{BFEB8C6D-5A13-4B6E-8B47-443F7CF06CA1}" type="slidenum">
              <a:rPr lang="en-GB" smtClean="0"/>
              <a:pPr/>
              <a:t>‹#›</a:t>
            </a:fld>
            <a:endParaRPr lang="en-GB"/>
          </a:p>
        </p:txBody>
      </p:sp>
      <p:sp>
        <p:nvSpPr>
          <p:cNvPr id="6"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GB"/>
              <a:t>Presentation header</a:t>
            </a:r>
          </a:p>
        </p:txBody>
      </p:sp>
      <p:sp>
        <p:nvSpPr>
          <p:cNvPr id="10"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fld id="{40922E6C-CECC-4AF3-B1F4-6D30C4EB5BA5}" type="datetime4">
              <a:rPr lang="en-GB" smtClean="0"/>
              <a:t>11 May 2020</a:t>
            </a:fld>
            <a:endParaRPr lang="en-GB"/>
          </a:p>
        </p:txBody>
      </p:sp>
    </p:spTree>
    <p:extLst>
      <p:ext uri="{BB962C8B-B14F-4D97-AF65-F5344CB8AC3E}">
        <p14:creationId xmlns:p14="http://schemas.microsoft.com/office/powerpoint/2010/main" val="38925043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oured Background + White Title 1">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AA1574-D714-486A-8E43-F5A7190077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61600" y="315930"/>
            <a:ext cx="6230400" cy="6542070"/>
          </a:xfrm>
          <a:prstGeom prst="rect">
            <a:avLst/>
          </a:prstGeom>
        </p:spPr>
      </p:pic>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a:xfrm>
            <a:off x="4724400" y="6356350"/>
            <a:ext cx="2743200" cy="365125"/>
          </a:xfrm>
        </p:spPr>
        <p:txBody>
          <a:bodyPr/>
          <a:lstStyle>
            <a:lvl1pPr>
              <a:defRPr>
                <a:solidFill>
                  <a:schemeClr val="bg2"/>
                </a:solidFill>
              </a:defRPr>
            </a:lvl1pPr>
          </a:lstStyle>
          <a:p>
            <a:fld id="{BFEB8C6D-5A13-4B6E-8B47-443F7CF06CA1}" type="slidenum">
              <a:rPr lang="en-GB" smtClean="0"/>
              <a:pPr/>
              <a:t>‹#›</a:t>
            </a:fld>
            <a:endParaRPr lang="en-GB"/>
          </a:p>
        </p:txBody>
      </p:sp>
      <p:sp>
        <p:nvSpPr>
          <p:cNvPr id="12" name="Title 1">
            <a:extLst>
              <a:ext uri="{FF2B5EF4-FFF2-40B4-BE49-F238E27FC236}">
                <a16:creationId xmlns:a16="http://schemas.microsoft.com/office/drawing/2014/main" id="{8042E67B-AB22-4A53-9FE9-938CA98A5FD1}"/>
              </a:ext>
            </a:extLst>
          </p:cNvPr>
          <p:cNvSpPr>
            <a:spLocks noGrp="1"/>
          </p:cNvSpPr>
          <p:nvPr>
            <p:ph type="ctrTitle"/>
          </p:nvPr>
        </p:nvSpPr>
        <p:spPr>
          <a:xfrm>
            <a:off x="288000" y="576926"/>
            <a:ext cx="9144000" cy="1589702"/>
          </a:xfrm>
        </p:spPr>
        <p:txBody>
          <a:bodyPr lIns="0" tIns="0" rIns="0" bIns="0" anchor="b" anchorCtr="0">
            <a:normAutofit/>
          </a:bodyPr>
          <a:lstStyle>
            <a:lvl1pPr algn="l">
              <a:defRPr sz="3600" b="1">
                <a:solidFill>
                  <a:schemeClr val="bg2"/>
                </a:solidFill>
              </a:defRPr>
            </a:lvl1pPr>
          </a:lstStyle>
          <a:p>
            <a:r>
              <a:rPr lang="en-US"/>
              <a:t>Click to edit Master title style</a:t>
            </a:r>
            <a:endParaRPr lang="en-GB"/>
          </a:p>
        </p:txBody>
      </p:sp>
      <p:sp>
        <p:nvSpPr>
          <p:cNvPr id="13" name="Subtitle 2">
            <a:extLst>
              <a:ext uri="{FF2B5EF4-FFF2-40B4-BE49-F238E27FC236}">
                <a16:creationId xmlns:a16="http://schemas.microsoft.com/office/drawing/2014/main" id="{B3ECFB51-E57A-40E4-B897-49F5C1EB9235}"/>
              </a:ext>
            </a:extLst>
          </p:cNvPr>
          <p:cNvSpPr>
            <a:spLocks noGrp="1"/>
          </p:cNvSpPr>
          <p:nvPr>
            <p:ph type="subTitle" idx="1"/>
          </p:nvPr>
        </p:nvSpPr>
        <p:spPr>
          <a:xfrm>
            <a:off x="288000" y="2155800"/>
            <a:ext cx="9144000" cy="534987"/>
          </a:xfrm>
        </p:spPr>
        <p:txBody>
          <a:bodyPr lIns="0" tIns="0" rIns="0" bIns="0">
            <a:normAutofit/>
          </a:bodyPr>
          <a:lstStyle>
            <a:lvl1pPr marL="0" indent="0" algn="l" defTabSz="914400" rtl="0" eaLnBrk="1" latinLnBrk="0" hangingPunct="1">
              <a:lnSpc>
                <a:spcPct val="90000"/>
              </a:lnSpc>
              <a:spcBef>
                <a:spcPct val="0"/>
              </a:spcBef>
              <a:buNone/>
              <a:defRPr lang="en-GB" sz="3600" b="0" kern="1200" dirty="0">
                <a:solidFill>
                  <a:schemeClr val="bg2"/>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1" name="Picture 10">
            <a:extLst>
              <a:ext uri="{FF2B5EF4-FFF2-40B4-BE49-F238E27FC236}">
                <a16:creationId xmlns:a16="http://schemas.microsoft.com/office/drawing/2014/main" id="{E04C7986-05BA-4365-937F-5B08633024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5275" y="5968800"/>
            <a:ext cx="820807" cy="626399"/>
          </a:xfrm>
          <a:prstGeom prst="rect">
            <a:avLst/>
          </a:prstGeom>
        </p:spPr>
      </p:pic>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GB"/>
              <a:t>Presentation header</a:t>
            </a:r>
          </a:p>
        </p:txBody>
      </p:sp>
      <p:sp>
        <p:nvSpPr>
          <p:cNvPr id="14"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fld id="{F0B69C53-10B4-458E-88B4-821EE60DCBA1}" type="datetime4">
              <a:rPr lang="en-GB" smtClean="0"/>
              <a:t>11 May 2020</a:t>
            </a:fld>
            <a:endParaRPr lang="en-GB"/>
          </a:p>
        </p:txBody>
      </p:sp>
    </p:spTree>
    <p:extLst>
      <p:ext uri="{BB962C8B-B14F-4D97-AF65-F5344CB8AC3E}">
        <p14:creationId xmlns:p14="http://schemas.microsoft.com/office/powerpoint/2010/main" val="957607726"/>
      </p:ext>
    </p:extLst>
  </p:cSld>
  <p:clrMapOvr>
    <a:masterClrMapping/>
  </p:clrMapOvr>
  <p:extLst>
    <p:ext uri="{DCECCB84-F9BA-43D5-87BE-67443E8EF086}">
      <p15:sldGuideLst xmlns:p15="http://schemas.microsoft.com/office/powerpoint/2012/main">
        <p15:guide id="1" orient="horz" pos="210">
          <p15:clr>
            <a:srgbClr val="FBAE40"/>
          </p15:clr>
        </p15:guide>
        <p15:guide id="2" pos="3840">
          <p15:clr>
            <a:srgbClr val="FBAE40"/>
          </p15:clr>
        </p15:guide>
        <p15:guide id="3" orient="horz" pos="3680">
          <p15:clr>
            <a:srgbClr val="FBAE40"/>
          </p15:clr>
        </p15:guide>
        <p15:guide id="4" pos="5745">
          <p15:clr>
            <a:srgbClr val="FBAE40"/>
          </p15:clr>
        </p15:guide>
        <p15:guide id="5" orient="horz" pos="22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loured Background + White Title 2">
    <p:bg>
      <p:bgPr>
        <a:solidFill>
          <a:schemeClr val="accent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a:xfrm>
            <a:off x="4724400" y="6356350"/>
            <a:ext cx="2743200" cy="365125"/>
          </a:xfrm>
        </p:spPr>
        <p:txBody>
          <a:bodyPr/>
          <a:lstStyle>
            <a:lvl1pPr>
              <a:defRPr>
                <a:solidFill>
                  <a:schemeClr val="bg2"/>
                </a:solidFill>
              </a:defRPr>
            </a:lvl1pPr>
          </a:lstStyle>
          <a:p>
            <a:fld id="{BFEB8C6D-5A13-4B6E-8B47-443F7CF06CA1}" type="slidenum">
              <a:rPr lang="en-GB" smtClean="0"/>
              <a:pPr/>
              <a:t>‹#›</a:t>
            </a:fld>
            <a:endParaRPr lang="en-GB"/>
          </a:p>
        </p:txBody>
      </p:sp>
      <p:sp>
        <p:nvSpPr>
          <p:cNvPr id="12" name="Title 1">
            <a:extLst>
              <a:ext uri="{FF2B5EF4-FFF2-40B4-BE49-F238E27FC236}">
                <a16:creationId xmlns:a16="http://schemas.microsoft.com/office/drawing/2014/main" id="{8042E67B-AB22-4A53-9FE9-938CA98A5FD1}"/>
              </a:ext>
            </a:extLst>
          </p:cNvPr>
          <p:cNvSpPr>
            <a:spLocks noGrp="1"/>
          </p:cNvSpPr>
          <p:nvPr>
            <p:ph type="ctrTitle"/>
          </p:nvPr>
        </p:nvSpPr>
        <p:spPr>
          <a:xfrm>
            <a:off x="288000" y="576926"/>
            <a:ext cx="9144000" cy="1589702"/>
          </a:xfrm>
        </p:spPr>
        <p:txBody>
          <a:bodyPr lIns="0" tIns="0" rIns="0" bIns="0" anchor="b" anchorCtr="0">
            <a:normAutofit/>
          </a:bodyPr>
          <a:lstStyle>
            <a:lvl1pPr algn="l">
              <a:defRPr sz="3600" b="1">
                <a:solidFill>
                  <a:schemeClr val="bg2"/>
                </a:solidFill>
              </a:defRPr>
            </a:lvl1pPr>
          </a:lstStyle>
          <a:p>
            <a:r>
              <a:rPr lang="en-US"/>
              <a:t>Click to edit Master title style</a:t>
            </a:r>
            <a:endParaRPr lang="en-GB"/>
          </a:p>
        </p:txBody>
      </p:sp>
      <p:sp>
        <p:nvSpPr>
          <p:cNvPr id="13" name="Subtitle 2">
            <a:extLst>
              <a:ext uri="{FF2B5EF4-FFF2-40B4-BE49-F238E27FC236}">
                <a16:creationId xmlns:a16="http://schemas.microsoft.com/office/drawing/2014/main" id="{B3ECFB51-E57A-40E4-B897-49F5C1EB9235}"/>
              </a:ext>
            </a:extLst>
          </p:cNvPr>
          <p:cNvSpPr>
            <a:spLocks noGrp="1"/>
          </p:cNvSpPr>
          <p:nvPr>
            <p:ph type="subTitle" idx="1"/>
          </p:nvPr>
        </p:nvSpPr>
        <p:spPr>
          <a:xfrm>
            <a:off x="288000" y="2155800"/>
            <a:ext cx="9144000" cy="534987"/>
          </a:xfrm>
        </p:spPr>
        <p:txBody>
          <a:bodyPr lIns="0" tIns="0" rIns="0" bIns="0">
            <a:normAutofit/>
          </a:bodyPr>
          <a:lstStyle>
            <a:lvl1pPr marL="0" indent="0" algn="l" defTabSz="914400" rtl="0" eaLnBrk="1" latinLnBrk="0" hangingPunct="1">
              <a:lnSpc>
                <a:spcPct val="90000"/>
              </a:lnSpc>
              <a:spcBef>
                <a:spcPct val="0"/>
              </a:spcBef>
              <a:buNone/>
              <a:defRPr lang="en-GB" sz="3600" b="0" kern="1200" dirty="0">
                <a:solidFill>
                  <a:schemeClr val="bg2"/>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1" name="Picture 10">
            <a:extLst>
              <a:ext uri="{FF2B5EF4-FFF2-40B4-BE49-F238E27FC236}">
                <a16:creationId xmlns:a16="http://schemas.microsoft.com/office/drawing/2014/main" id="{4CB66A7D-0E2B-4668-8CF6-6CD3A62FD7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29601" y="-278"/>
            <a:ext cx="3962400" cy="6861049"/>
          </a:xfrm>
          <a:prstGeom prst="rect">
            <a:avLst/>
          </a:prstGeom>
        </p:spPr>
      </p:pic>
      <p:pic>
        <p:nvPicPr>
          <p:cNvPr id="15" name="Picture 14">
            <a:extLst>
              <a:ext uri="{FF2B5EF4-FFF2-40B4-BE49-F238E27FC236}">
                <a16:creationId xmlns:a16="http://schemas.microsoft.com/office/drawing/2014/main" id="{4149EC2E-C3ED-4CC5-8C03-D461E2D44D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5275" y="5968800"/>
            <a:ext cx="820807" cy="626399"/>
          </a:xfrm>
          <a:prstGeom prst="rect">
            <a:avLst/>
          </a:prstGeom>
        </p:spPr>
      </p:pic>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GB"/>
              <a:t>Presentation header</a:t>
            </a:r>
          </a:p>
        </p:txBody>
      </p:sp>
      <p:sp>
        <p:nvSpPr>
          <p:cNvPr id="14"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fld id="{E56E0F28-F1A4-4CC3-BA2E-464F338EDA23}" type="datetime4">
              <a:rPr lang="en-GB" smtClean="0"/>
              <a:t>11 May 2020</a:t>
            </a:fld>
            <a:endParaRPr lang="en-GB"/>
          </a:p>
        </p:txBody>
      </p:sp>
    </p:spTree>
    <p:extLst>
      <p:ext uri="{BB962C8B-B14F-4D97-AF65-F5344CB8AC3E}">
        <p14:creationId xmlns:p14="http://schemas.microsoft.com/office/powerpoint/2010/main" val="263877706"/>
      </p:ext>
    </p:extLst>
  </p:cSld>
  <p:clrMapOvr>
    <a:masterClrMapping/>
  </p:clrMapOvr>
  <p:extLst>
    <p:ext uri="{DCECCB84-F9BA-43D5-87BE-67443E8EF086}">
      <p15:sldGuideLst xmlns:p15="http://schemas.microsoft.com/office/powerpoint/2012/main">
        <p15:guide id="1" orient="horz" pos="187">
          <p15:clr>
            <a:srgbClr val="FBAE40"/>
          </p15:clr>
        </p15:guide>
        <p15:guide id="2" pos="3840">
          <p15:clr>
            <a:srgbClr val="FBAE40"/>
          </p15:clr>
        </p15:guide>
        <p15:guide id="3" orient="horz" pos="3680">
          <p15:clr>
            <a:srgbClr val="FBAE40"/>
          </p15:clr>
        </p15:guide>
        <p15:guide id="4" pos="5745">
          <p15:clr>
            <a:srgbClr val="FBAE40"/>
          </p15:clr>
        </p15:guide>
        <p15:guide id="5" orient="horz" pos="22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Bullets –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9239908" cy="714375"/>
          </a:xfrm>
        </p:spPr>
        <p:txBody>
          <a:bodyPr lIns="0" tIns="0" rIns="0" bIns="0" anchor="t" anchorCtr="0">
            <a:normAutofit/>
          </a:bodyPr>
          <a:lstStyle>
            <a:lvl1pPr>
              <a:defRPr sz="3000"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6963700" cy="4152240"/>
          </a:xfrm>
        </p:spPr>
        <p:txBody>
          <a:bodyPr lIns="0" tIns="0" rIns="0" bIns="0">
            <a:normAutofit/>
          </a:bodyPr>
          <a:lstStyle>
            <a:lvl1pPr>
              <a:lnSpc>
                <a:spcPts val="2300"/>
              </a:lnSpc>
              <a:spcBef>
                <a:spcPts val="500"/>
              </a:spcBef>
              <a:defRPr sz="1600" b="1">
                <a:solidFill>
                  <a:schemeClr val="accent2"/>
                </a:solidFill>
              </a:defRPr>
            </a:lvl1pPr>
            <a:lvl2pPr marL="228600" indent="-228600">
              <a:lnSpc>
                <a:spcPts val="2300"/>
              </a:lnSpc>
              <a:spcBef>
                <a:spcPts val="500"/>
              </a:spcBef>
              <a:buClr>
                <a:schemeClr val="accent3"/>
              </a:buClr>
              <a:buFont typeface="Symbol" panose="05050102010706020507" pitchFamily="18" charset="2"/>
              <a:buChar char="·"/>
              <a:defRPr sz="1600"/>
            </a:lvl2pPr>
            <a:lvl3pPr marL="460800" indent="-228600">
              <a:lnSpc>
                <a:spcPts val="2300"/>
              </a:lnSpc>
              <a:spcBef>
                <a:spcPts val="500"/>
              </a:spcBef>
              <a:buClr>
                <a:schemeClr val="accent1"/>
              </a:buClr>
              <a:defRPr sz="1600"/>
            </a:lvl3pPr>
            <a:lvl4pPr marL="691200">
              <a:lnSpc>
                <a:spcPts val="2300"/>
              </a:lnSpc>
              <a:spcBef>
                <a:spcPts val="500"/>
              </a:spcBef>
              <a:buClr>
                <a:schemeClr val="accent2"/>
              </a:buClr>
              <a:defRPr sz="1600"/>
            </a:lvl4pPr>
            <a:lvl5pPr marL="921600" indent="-228600">
              <a:lnSpc>
                <a:spcPts val="2300"/>
              </a:lnSpc>
              <a:spcBef>
                <a:spcPts val="500"/>
              </a:spcBef>
              <a:buClr>
                <a:schemeClr val="accent1"/>
              </a:buClr>
              <a:buFont typeface="Nunito Sans" panose="00000500000000000000" pitchFamily="2"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pic>
        <p:nvPicPr>
          <p:cNvPr id="10" name="Picture 9">
            <a:extLst>
              <a:ext uri="{FF2B5EF4-FFF2-40B4-BE49-F238E27FC236}">
                <a16:creationId xmlns:a16="http://schemas.microsoft.com/office/drawing/2014/main" id="{6E5CD4A8-C850-483D-B3DF-E5AEF96D1B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275" y="5968800"/>
            <a:ext cx="820807" cy="626400"/>
          </a:xfrm>
          <a:prstGeom prst="rect">
            <a:avLst/>
          </a:prstGeom>
        </p:spPr>
      </p:pic>
      <p:pic>
        <p:nvPicPr>
          <p:cNvPr id="12" name="Picture 11">
            <a:extLst>
              <a:ext uri="{FF2B5EF4-FFF2-40B4-BE49-F238E27FC236}">
                <a16:creationId xmlns:a16="http://schemas.microsoft.com/office/drawing/2014/main" id="{3E4CAC07-0163-724F-94F0-B9A64060CFB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5756" y="2"/>
            <a:ext cx="3682998" cy="6857998"/>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2BE91A3C-DD89-4A9F-9134-821BA1896988}" type="datetime4">
              <a:rPr lang="en-GB" smtClean="0"/>
              <a:t>11 May 2020</a:t>
            </a:fld>
            <a:endParaRPr lang="en-GB"/>
          </a:p>
        </p:txBody>
      </p:sp>
    </p:spTree>
    <p:extLst>
      <p:ext uri="{BB962C8B-B14F-4D97-AF65-F5344CB8AC3E}">
        <p14:creationId xmlns:p14="http://schemas.microsoft.com/office/powerpoint/2010/main" val="29126107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 Orange Number">
    <p:spTree>
      <p:nvGrpSpPr>
        <p:cNvPr id="1" name=""/>
        <p:cNvGrpSpPr/>
        <p:nvPr/>
      </p:nvGrpSpPr>
      <p:grpSpPr>
        <a:xfrm>
          <a:off x="0" y="0"/>
          <a:ext cx="0" cy="0"/>
          <a:chOff x="0" y="0"/>
          <a:chExt cx="0" cy="0"/>
        </a:xfrm>
      </p:grpSpPr>
      <p:sp>
        <p:nvSpPr>
          <p:cNvPr id="18" name="Octagon 17">
            <a:extLst>
              <a:ext uri="{FF2B5EF4-FFF2-40B4-BE49-F238E27FC236}">
                <a16:creationId xmlns:a16="http://schemas.microsoft.com/office/drawing/2014/main" id="{B8CED589-3605-4393-8941-886E8CA2DA86}"/>
              </a:ext>
            </a:extLst>
          </p:cNvPr>
          <p:cNvSpPr/>
          <p:nvPr userDrawn="1"/>
        </p:nvSpPr>
        <p:spPr>
          <a:xfrm rot="1316499">
            <a:off x="255479" y="621709"/>
            <a:ext cx="2811894" cy="2811894"/>
          </a:xfrm>
          <a:prstGeom prst="oct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6E5CD4A8-C850-483D-B3DF-E5AEF96D1B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275" y="5968800"/>
            <a:ext cx="820807" cy="626400"/>
          </a:xfrm>
          <a:prstGeom prst="rect">
            <a:avLst/>
          </a:prstGeom>
        </p:spPr>
      </p:pic>
      <p:pic>
        <p:nvPicPr>
          <p:cNvPr id="12" name="Picture 11">
            <a:extLst>
              <a:ext uri="{FF2B5EF4-FFF2-40B4-BE49-F238E27FC236}">
                <a16:creationId xmlns:a16="http://schemas.microsoft.com/office/drawing/2014/main" id="{3E4CAC07-0163-724F-94F0-B9A64060CFB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5756" y="2"/>
            <a:ext cx="3682998" cy="6857998"/>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ED6A5CBE-8344-4317-A536-5E4D95CAAF25}" type="datetime4">
              <a:rPr lang="en-GB" smtClean="0"/>
              <a:t>11 May 2020</a:t>
            </a:fld>
            <a:endParaRPr lang="en-GB"/>
          </a:p>
        </p:txBody>
      </p:sp>
      <p:sp>
        <p:nvSpPr>
          <p:cNvPr id="14" name="Title 1">
            <a:extLst>
              <a:ext uri="{FF2B5EF4-FFF2-40B4-BE49-F238E27FC236}">
                <a16:creationId xmlns:a16="http://schemas.microsoft.com/office/drawing/2014/main" id="{8042E67B-AB22-4A53-9FE9-938CA98A5FD1}"/>
              </a:ext>
            </a:extLst>
          </p:cNvPr>
          <p:cNvSpPr>
            <a:spLocks noGrp="1"/>
          </p:cNvSpPr>
          <p:nvPr>
            <p:ph type="ctrTitle"/>
          </p:nvPr>
        </p:nvSpPr>
        <p:spPr>
          <a:xfrm>
            <a:off x="288000" y="3629194"/>
            <a:ext cx="7179600" cy="1099560"/>
          </a:xfrm>
        </p:spPr>
        <p:txBody>
          <a:bodyPr lIns="0" tIns="0" rIns="0" bIns="0" anchor="b" anchorCtr="0">
            <a:normAutofit/>
          </a:bodyPr>
          <a:lstStyle>
            <a:lvl1pPr algn="l">
              <a:defRPr sz="3600" b="1">
                <a:solidFill>
                  <a:schemeClr val="tx1"/>
                </a:solidFill>
              </a:defRPr>
            </a:lvl1pPr>
          </a:lstStyle>
          <a:p>
            <a:r>
              <a:rPr lang="en-US"/>
              <a:t>Click to edit Master title style</a:t>
            </a:r>
            <a:endParaRPr lang="en-GB"/>
          </a:p>
        </p:txBody>
      </p:sp>
      <p:sp>
        <p:nvSpPr>
          <p:cNvPr id="15" name="Subtitle 2">
            <a:extLst>
              <a:ext uri="{FF2B5EF4-FFF2-40B4-BE49-F238E27FC236}">
                <a16:creationId xmlns:a16="http://schemas.microsoft.com/office/drawing/2014/main" id="{B3ECFB51-E57A-40E4-B897-49F5C1EB9235}"/>
              </a:ext>
            </a:extLst>
          </p:cNvPr>
          <p:cNvSpPr>
            <a:spLocks noGrp="1"/>
          </p:cNvSpPr>
          <p:nvPr>
            <p:ph type="subTitle" idx="1"/>
          </p:nvPr>
        </p:nvSpPr>
        <p:spPr>
          <a:xfrm>
            <a:off x="288000" y="4995603"/>
            <a:ext cx="7179600" cy="534987"/>
          </a:xfrm>
        </p:spPr>
        <p:txBody>
          <a:bodyPr lIns="0" tIns="0" rIns="0" bIns="0">
            <a:normAutofit/>
          </a:bodyPr>
          <a:lstStyle>
            <a:lvl1pPr marL="0" indent="0" algn="l" defTabSz="914400" rtl="0" eaLnBrk="1" latinLnBrk="0" hangingPunct="1">
              <a:lnSpc>
                <a:spcPct val="90000"/>
              </a:lnSpc>
              <a:spcBef>
                <a:spcPct val="0"/>
              </a:spcBef>
              <a:buNone/>
              <a:defRPr lang="en-GB" sz="3600" b="0" kern="1200" dirty="0">
                <a:solidFill>
                  <a:schemeClr val="tx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7" name="Text Placeholder 5">
            <a:extLst>
              <a:ext uri="{FF2B5EF4-FFF2-40B4-BE49-F238E27FC236}">
                <a16:creationId xmlns:a16="http://schemas.microsoft.com/office/drawing/2014/main" id="{A061DD48-E50D-491C-9A8A-3BCCC12366BB}"/>
              </a:ext>
            </a:extLst>
          </p:cNvPr>
          <p:cNvSpPr>
            <a:spLocks noGrp="1"/>
          </p:cNvSpPr>
          <p:nvPr>
            <p:ph type="body" sz="quarter" idx="13" hasCustomPrompt="1"/>
          </p:nvPr>
        </p:nvSpPr>
        <p:spPr>
          <a:xfrm>
            <a:off x="219030" y="1881499"/>
            <a:ext cx="2881138" cy="1136150"/>
          </a:xfrm>
        </p:spPr>
        <p:txBody>
          <a:bodyPr>
            <a:noAutofit/>
          </a:bodyPr>
          <a:lstStyle>
            <a:lvl1pPr algn="ctr">
              <a:lnSpc>
                <a:spcPts val="6400"/>
              </a:lnSpc>
              <a:spcBef>
                <a:spcPts val="0"/>
              </a:spcBef>
              <a:defRPr sz="11500" b="1">
                <a:solidFill>
                  <a:schemeClr val="bg1"/>
                </a:solidFill>
                <a:latin typeface="Arial" panose="020B0604020202020204" pitchFamily="34" charset="0"/>
                <a:cs typeface="Arial" panose="020B0604020202020204" pitchFamily="34" charset="0"/>
              </a:defRPr>
            </a:lvl1pPr>
          </a:lstStyle>
          <a:p>
            <a:pPr lvl="0"/>
            <a:r>
              <a:rPr lang="en-US"/>
              <a:t>1</a:t>
            </a:r>
          </a:p>
        </p:txBody>
      </p:sp>
    </p:spTree>
    <p:extLst>
      <p:ext uri="{BB962C8B-B14F-4D97-AF65-F5344CB8AC3E}">
        <p14:creationId xmlns:p14="http://schemas.microsoft.com/office/powerpoint/2010/main" val="9334822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 Yellow Number">
    <p:spTree>
      <p:nvGrpSpPr>
        <p:cNvPr id="1" name=""/>
        <p:cNvGrpSpPr/>
        <p:nvPr/>
      </p:nvGrpSpPr>
      <p:grpSpPr>
        <a:xfrm>
          <a:off x="0" y="0"/>
          <a:ext cx="0" cy="0"/>
          <a:chOff x="0" y="0"/>
          <a:chExt cx="0" cy="0"/>
        </a:xfrm>
      </p:grpSpPr>
      <p:sp>
        <p:nvSpPr>
          <p:cNvPr id="18" name="Octagon 17">
            <a:extLst>
              <a:ext uri="{FF2B5EF4-FFF2-40B4-BE49-F238E27FC236}">
                <a16:creationId xmlns:a16="http://schemas.microsoft.com/office/drawing/2014/main" id="{915E9375-6EC4-4858-9EDE-830CF477AD8D}"/>
              </a:ext>
            </a:extLst>
          </p:cNvPr>
          <p:cNvSpPr/>
          <p:nvPr userDrawn="1"/>
        </p:nvSpPr>
        <p:spPr>
          <a:xfrm rot="1316499">
            <a:off x="255479" y="621709"/>
            <a:ext cx="2811894" cy="2811894"/>
          </a:xfrm>
          <a:prstGeom prst="oc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6E5CD4A8-C850-483D-B3DF-E5AEF96D1B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275" y="5968800"/>
            <a:ext cx="820807" cy="626400"/>
          </a:xfrm>
          <a:prstGeom prst="rect">
            <a:avLst/>
          </a:prstGeom>
        </p:spPr>
      </p:pic>
      <p:pic>
        <p:nvPicPr>
          <p:cNvPr id="12" name="Picture 11">
            <a:extLst>
              <a:ext uri="{FF2B5EF4-FFF2-40B4-BE49-F238E27FC236}">
                <a16:creationId xmlns:a16="http://schemas.microsoft.com/office/drawing/2014/main" id="{3E4CAC07-0163-724F-94F0-B9A64060CFB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5756" y="2"/>
            <a:ext cx="3682998" cy="6857998"/>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6E11749B-999F-436B-AB88-C19493696F86}" type="datetime4">
              <a:rPr lang="en-GB" smtClean="0"/>
              <a:t>11 May 2020</a:t>
            </a:fld>
            <a:endParaRPr lang="en-GB"/>
          </a:p>
        </p:txBody>
      </p:sp>
      <p:sp>
        <p:nvSpPr>
          <p:cNvPr id="14" name="Title 1">
            <a:extLst>
              <a:ext uri="{FF2B5EF4-FFF2-40B4-BE49-F238E27FC236}">
                <a16:creationId xmlns:a16="http://schemas.microsoft.com/office/drawing/2014/main" id="{8042E67B-AB22-4A53-9FE9-938CA98A5FD1}"/>
              </a:ext>
            </a:extLst>
          </p:cNvPr>
          <p:cNvSpPr>
            <a:spLocks noGrp="1"/>
          </p:cNvSpPr>
          <p:nvPr>
            <p:ph type="ctrTitle"/>
          </p:nvPr>
        </p:nvSpPr>
        <p:spPr>
          <a:xfrm>
            <a:off x="288000" y="3629194"/>
            <a:ext cx="7179600" cy="1099560"/>
          </a:xfrm>
        </p:spPr>
        <p:txBody>
          <a:bodyPr lIns="0" tIns="0" rIns="0" bIns="0" anchor="b" anchorCtr="0">
            <a:normAutofit/>
          </a:bodyPr>
          <a:lstStyle>
            <a:lvl1pPr algn="l">
              <a:defRPr sz="3600" b="1">
                <a:solidFill>
                  <a:schemeClr val="tx1"/>
                </a:solidFill>
              </a:defRPr>
            </a:lvl1pPr>
          </a:lstStyle>
          <a:p>
            <a:r>
              <a:rPr lang="en-US"/>
              <a:t>Click to edit Master title style</a:t>
            </a:r>
            <a:endParaRPr lang="en-GB"/>
          </a:p>
        </p:txBody>
      </p:sp>
      <p:sp>
        <p:nvSpPr>
          <p:cNvPr id="15" name="Subtitle 2">
            <a:extLst>
              <a:ext uri="{FF2B5EF4-FFF2-40B4-BE49-F238E27FC236}">
                <a16:creationId xmlns:a16="http://schemas.microsoft.com/office/drawing/2014/main" id="{B3ECFB51-E57A-40E4-B897-49F5C1EB9235}"/>
              </a:ext>
            </a:extLst>
          </p:cNvPr>
          <p:cNvSpPr>
            <a:spLocks noGrp="1"/>
          </p:cNvSpPr>
          <p:nvPr>
            <p:ph type="subTitle" idx="1"/>
          </p:nvPr>
        </p:nvSpPr>
        <p:spPr>
          <a:xfrm>
            <a:off x="288000" y="4995603"/>
            <a:ext cx="7179600" cy="534987"/>
          </a:xfrm>
        </p:spPr>
        <p:txBody>
          <a:bodyPr lIns="0" tIns="0" rIns="0" bIns="0">
            <a:normAutofit/>
          </a:bodyPr>
          <a:lstStyle>
            <a:lvl1pPr marL="0" indent="0" algn="l" defTabSz="914400" rtl="0" eaLnBrk="1" latinLnBrk="0" hangingPunct="1">
              <a:lnSpc>
                <a:spcPct val="90000"/>
              </a:lnSpc>
              <a:spcBef>
                <a:spcPct val="0"/>
              </a:spcBef>
              <a:buNone/>
              <a:defRPr lang="en-GB" sz="3600" b="0" kern="1200" dirty="0">
                <a:solidFill>
                  <a:schemeClr val="tx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7" name="Text Placeholder 5">
            <a:extLst>
              <a:ext uri="{FF2B5EF4-FFF2-40B4-BE49-F238E27FC236}">
                <a16:creationId xmlns:a16="http://schemas.microsoft.com/office/drawing/2014/main" id="{A061DD48-E50D-491C-9A8A-3BCCC12366BB}"/>
              </a:ext>
            </a:extLst>
          </p:cNvPr>
          <p:cNvSpPr>
            <a:spLocks noGrp="1"/>
          </p:cNvSpPr>
          <p:nvPr>
            <p:ph type="body" sz="quarter" idx="13" hasCustomPrompt="1"/>
          </p:nvPr>
        </p:nvSpPr>
        <p:spPr>
          <a:xfrm>
            <a:off x="219030" y="1881499"/>
            <a:ext cx="2881138" cy="1136150"/>
          </a:xfrm>
        </p:spPr>
        <p:txBody>
          <a:bodyPr>
            <a:noAutofit/>
          </a:bodyPr>
          <a:lstStyle>
            <a:lvl1pPr algn="ctr">
              <a:lnSpc>
                <a:spcPts val="6400"/>
              </a:lnSpc>
              <a:spcBef>
                <a:spcPts val="0"/>
              </a:spcBef>
              <a:defRPr sz="11500" b="1">
                <a:solidFill>
                  <a:schemeClr val="bg1"/>
                </a:solidFill>
                <a:latin typeface="Arial" panose="020B0604020202020204" pitchFamily="34" charset="0"/>
                <a:cs typeface="Arial" panose="020B0604020202020204" pitchFamily="34" charset="0"/>
              </a:defRPr>
            </a:lvl1pPr>
          </a:lstStyle>
          <a:p>
            <a:pPr lvl="0"/>
            <a:r>
              <a:rPr lang="en-US"/>
              <a:t>2</a:t>
            </a:r>
          </a:p>
        </p:txBody>
      </p:sp>
    </p:spTree>
    <p:extLst>
      <p:ext uri="{BB962C8B-B14F-4D97-AF65-F5344CB8AC3E}">
        <p14:creationId xmlns:p14="http://schemas.microsoft.com/office/powerpoint/2010/main" val="14563160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cSld name="Title Only (Dark)">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3C4D85A-0702-4D2B-BF7B-F0776E7CAA8F}"/>
              </a:ext>
            </a:extLst>
          </p:cNvPr>
          <p:cNvSpPr txBox="1"/>
          <p:nvPr userDrawn="1"/>
        </p:nvSpPr>
        <p:spPr>
          <a:xfrm>
            <a:off x="323063" y="6380634"/>
            <a:ext cx="998991" cy="230832"/>
          </a:xfrm>
          <a:prstGeom prst="rect">
            <a:avLst/>
          </a:prstGeom>
          <a:noFill/>
        </p:spPr>
        <p:txBody>
          <a:bodyPr wrap="none" rtlCol="0">
            <a:spAutoFit/>
          </a:bodyPr>
          <a:lstStyle/>
          <a:p>
            <a:r>
              <a:rPr lang="en-US" sz="900" b="1">
                <a:solidFill>
                  <a:schemeClr val="bg1"/>
                </a:solidFill>
              </a:rPr>
              <a:t>www.i-l-m.com</a:t>
            </a:r>
          </a:p>
        </p:txBody>
      </p:sp>
      <p:grpSp>
        <p:nvGrpSpPr>
          <p:cNvPr id="7" name="Group 6">
            <a:extLst>
              <a:ext uri="{FF2B5EF4-FFF2-40B4-BE49-F238E27FC236}">
                <a16:creationId xmlns:a16="http://schemas.microsoft.com/office/drawing/2014/main" id="{B2966BF9-81FB-498D-925D-DC001587DEEB}"/>
              </a:ext>
            </a:extLst>
          </p:cNvPr>
          <p:cNvGrpSpPr/>
          <p:nvPr userDrawn="1"/>
        </p:nvGrpSpPr>
        <p:grpSpPr>
          <a:xfrm>
            <a:off x="427040" y="469900"/>
            <a:ext cx="11421262" cy="1058779"/>
            <a:chOff x="427040" y="469900"/>
            <a:chExt cx="11337925" cy="1058779"/>
          </a:xfrm>
        </p:grpSpPr>
        <p:cxnSp>
          <p:nvCxnSpPr>
            <p:cNvPr id="8" name="Straight Connector 7">
              <a:extLst>
                <a:ext uri="{FF2B5EF4-FFF2-40B4-BE49-F238E27FC236}">
                  <a16:creationId xmlns:a16="http://schemas.microsoft.com/office/drawing/2014/main" id="{F1578AAA-FDF9-4A0C-A5A0-7DCAF55DDD85}"/>
                </a:ext>
              </a:extLst>
            </p:cNvPr>
            <p:cNvCxnSpPr/>
            <p:nvPr userDrawn="1"/>
          </p:nvCxnSpPr>
          <p:spPr>
            <a:xfrm>
              <a:off x="427040" y="469900"/>
              <a:ext cx="11337925" cy="0"/>
            </a:xfrm>
            <a:prstGeom prst="line">
              <a:avLst/>
            </a:prstGeom>
            <a:ln w="952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BBB28A3-4591-4FBF-80C9-7C966FBE10F5}"/>
                </a:ext>
              </a:extLst>
            </p:cNvPr>
            <p:cNvCxnSpPr/>
            <p:nvPr userDrawn="1"/>
          </p:nvCxnSpPr>
          <p:spPr>
            <a:xfrm>
              <a:off x="427040" y="1528679"/>
              <a:ext cx="11337925" cy="0"/>
            </a:xfrm>
            <a:prstGeom prst="line">
              <a:avLst/>
            </a:prstGeom>
            <a:ln w="952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a:extLst>
              <a:ext uri="{FF2B5EF4-FFF2-40B4-BE49-F238E27FC236}">
                <a16:creationId xmlns:a16="http://schemas.microsoft.com/office/drawing/2014/main" id="{10AB8EC6-1743-4B67-B5F6-7000CFD12291}"/>
              </a:ext>
            </a:extLst>
          </p:cNvPr>
          <p:cNvCxnSpPr>
            <a:cxnSpLocks/>
          </p:cNvCxnSpPr>
          <p:nvPr userDrawn="1"/>
        </p:nvCxnSpPr>
        <p:spPr>
          <a:xfrm>
            <a:off x="1266825" y="6512694"/>
            <a:ext cx="10264240" cy="0"/>
          </a:xfrm>
          <a:prstGeom prst="line">
            <a:avLst/>
          </a:prstGeom>
          <a:ln w="952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0527011-C1FF-47EA-AE7A-EF4B01B981EA}"/>
              </a:ext>
            </a:extLst>
          </p:cNvPr>
          <p:cNvSpPr>
            <a:spLocks noGrp="1"/>
          </p:cNvSpPr>
          <p:nvPr>
            <p:ph type="title" hasCustomPrompt="1"/>
          </p:nvPr>
        </p:nvSpPr>
        <p:spPr/>
        <p:txBody>
          <a:bodyPr/>
          <a:lstStyle>
            <a:lvl1pPr>
              <a:defRPr/>
            </a:lvl1pPr>
          </a:lstStyle>
          <a:p>
            <a:r>
              <a:rPr lang="en-US"/>
              <a:t>Slide header</a:t>
            </a:r>
          </a:p>
        </p:txBody>
      </p:sp>
      <p:sp>
        <p:nvSpPr>
          <p:cNvPr id="3" name="Date Placeholder 2">
            <a:extLst>
              <a:ext uri="{FF2B5EF4-FFF2-40B4-BE49-F238E27FC236}">
                <a16:creationId xmlns:a16="http://schemas.microsoft.com/office/drawing/2014/main" id="{59D58793-4D6D-4DD7-BCFD-DEB5836DBB05}"/>
              </a:ext>
            </a:extLst>
          </p:cNvPr>
          <p:cNvSpPr>
            <a:spLocks noGrp="1"/>
          </p:cNvSpPr>
          <p:nvPr>
            <p:ph type="dt" sz="half" idx="10"/>
          </p:nvPr>
        </p:nvSpPr>
        <p:spPr/>
        <p:txBody>
          <a:bodyPr/>
          <a:lstStyle/>
          <a:p>
            <a:fld id="{971D193D-B174-4F52-88D5-14072E1BEFE1}" type="datetime1">
              <a:rPr lang="en-US" smtClean="0"/>
              <a:t>5/11/2020</a:t>
            </a:fld>
            <a:endParaRPr lang="en-US"/>
          </a:p>
        </p:txBody>
      </p:sp>
      <p:sp>
        <p:nvSpPr>
          <p:cNvPr id="4" name="Footer Placeholder 3">
            <a:extLst>
              <a:ext uri="{FF2B5EF4-FFF2-40B4-BE49-F238E27FC236}">
                <a16:creationId xmlns:a16="http://schemas.microsoft.com/office/drawing/2014/main" id="{CD69053F-C2B4-4BB8-88DD-BCC9DA113F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2CE7FC-D997-4987-BE45-40BFCDEFB01D}"/>
              </a:ext>
            </a:extLst>
          </p:cNvPr>
          <p:cNvSpPr>
            <a:spLocks noGrp="1"/>
          </p:cNvSpPr>
          <p:nvPr>
            <p:ph type="sldNum" sz="quarter" idx="12"/>
          </p:nvPr>
        </p:nvSpPr>
        <p:spPr/>
        <p:txBody>
          <a:bodyPr/>
          <a:lstStyle/>
          <a:p>
            <a:fld id="{D5683BB6-76BB-4AED-AF1E-827BF27ED19F}" type="slidenum">
              <a:rPr lang="en-US" smtClean="0"/>
              <a:t>‹#›</a:t>
            </a:fld>
            <a:endParaRPr lang="en-US"/>
          </a:p>
        </p:txBody>
      </p:sp>
      <p:grpSp>
        <p:nvGrpSpPr>
          <p:cNvPr id="11" name="Group 10">
            <a:extLst>
              <a:ext uri="{FF2B5EF4-FFF2-40B4-BE49-F238E27FC236}">
                <a16:creationId xmlns:a16="http://schemas.microsoft.com/office/drawing/2014/main" id="{333A4E4A-0C1B-4813-973A-C527D26D3440}"/>
              </a:ext>
            </a:extLst>
          </p:cNvPr>
          <p:cNvGrpSpPr/>
          <p:nvPr userDrawn="1"/>
        </p:nvGrpSpPr>
        <p:grpSpPr>
          <a:xfrm>
            <a:off x="-2649982" y="268405"/>
            <a:ext cx="2409267" cy="4035751"/>
            <a:chOff x="1230532" y="-40082"/>
            <a:chExt cx="3731357" cy="6250376"/>
          </a:xfrm>
        </p:grpSpPr>
        <p:sp>
          <p:nvSpPr>
            <p:cNvPr id="12" name="Oval 11">
              <a:extLst>
                <a:ext uri="{FF2B5EF4-FFF2-40B4-BE49-F238E27FC236}">
                  <a16:creationId xmlns:a16="http://schemas.microsoft.com/office/drawing/2014/main" id="{B75C3741-92F9-4AD0-880A-836A33C99F8B}"/>
                </a:ext>
              </a:extLst>
            </p:cNvPr>
            <p:cNvSpPr/>
            <p:nvPr/>
          </p:nvSpPr>
          <p:spPr>
            <a:xfrm>
              <a:off x="4228637" y="-40082"/>
              <a:ext cx="733252" cy="733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ADE8F75-1C41-4AB2-8808-85DA64AF3B91}"/>
                </a:ext>
              </a:extLst>
            </p:cNvPr>
            <p:cNvSpPr/>
            <p:nvPr/>
          </p:nvSpPr>
          <p:spPr>
            <a:xfrm>
              <a:off x="4228637" y="763675"/>
              <a:ext cx="733252" cy="73325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F7E5FD-3BE3-4133-A5BF-F6AC9D9E65DE}"/>
                </a:ext>
              </a:extLst>
            </p:cNvPr>
            <p:cNvSpPr/>
            <p:nvPr/>
          </p:nvSpPr>
          <p:spPr>
            <a:xfrm>
              <a:off x="4228637" y="1567431"/>
              <a:ext cx="733252" cy="7332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E96F97E-F23B-4303-8187-1EAD89C622F8}"/>
                </a:ext>
              </a:extLst>
            </p:cNvPr>
            <p:cNvSpPr/>
            <p:nvPr/>
          </p:nvSpPr>
          <p:spPr>
            <a:xfrm>
              <a:off x="4240262" y="2381251"/>
              <a:ext cx="710003" cy="7100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F4CD928-B695-44A3-B0EE-D4362B30D31D}"/>
                </a:ext>
              </a:extLst>
            </p:cNvPr>
            <p:cNvSpPr/>
            <p:nvPr/>
          </p:nvSpPr>
          <p:spPr>
            <a:xfrm>
              <a:off x="4240262" y="3159523"/>
              <a:ext cx="710003" cy="71000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8BD3FC1-7371-42B6-AD34-41E1A05F9C53}"/>
                </a:ext>
              </a:extLst>
            </p:cNvPr>
            <p:cNvSpPr/>
            <p:nvPr/>
          </p:nvSpPr>
          <p:spPr>
            <a:xfrm>
              <a:off x="4240262" y="4722019"/>
              <a:ext cx="710003" cy="71000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AD04FF9-CBD6-4058-80D7-A698E3FFF9F9}"/>
                </a:ext>
              </a:extLst>
            </p:cNvPr>
            <p:cNvSpPr/>
            <p:nvPr/>
          </p:nvSpPr>
          <p:spPr>
            <a:xfrm>
              <a:off x="4240262" y="3937795"/>
              <a:ext cx="710003" cy="71000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C7DA347-D187-4247-840F-123B24D22C63}"/>
                </a:ext>
              </a:extLst>
            </p:cNvPr>
            <p:cNvSpPr/>
            <p:nvPr/>
          </p:nvSpPr>
          <p:spPr>
            <a:xfrm>
              <a:off x="4240262" y="5500291"/>
              <a:ext cx="710003" cy="71000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0346734-E8A1-4ABA-977F-E2E76E6FB02D}"/>
                </a:ext>
              </a:extLst>
            </p:cNvPr>
            <p:cNvSpPr txBox="1"/>
            <p:nvPr/>
          </p:nvSpPr>
          <p:spPr>
            <a:xfrm>
              <a:off x="1254849" y="1822653"/>
              <a:ext cx="2953786" cy="198535"/>
            </a:xfrm>
            <a:prstGeom prst="rect">
              <a:avLst/>
            </a:prstGeom>
            <a:noFill/>
          </p:spPr>
          <p:txBody>
            <a:bodyPr wrap="square" rtlCol="0" anchor="ctr" anchorCtr="0">
              <a:noAutofit/>
            </a:bodyPr>
            <a:lstStyle/>
            <a:p>
              <a:pPr algn="r"/>
              <a:r>
                <a:rPr lang="en-US" sz="1200" b="1">
                  <a:solidFill>
                    <a:schemeClr val="accent2"/>
                  </a:solidFill>
                </a:rPr>
                <a:t>Leadership and Management</a:t>
              </a:r>
            </a:p>
          </p:txBody>
        </p:sp>
        <p:sp>
          <p:nvSpPr>
            <p:cNvPr id="21" name="TextBox 20">
              <a:extLst>
                <a:ext uri="{FF2B5EF4-FFF2-40B4-BE49-F238E27FC236}">
                  <a16:creationId xmlns:a16="http://schemas.microsoft.com/office/drawing/2014/main" id="{12A99504-AAE1-4533-8582-5EEA622E535D}"/>
                </a:ext>
              </a:extLst>
            </p:cNvPr>
            <p:cNvSpPr txBox="1"/>
            <p:nvPr/>
          </p:nvSpPr>
          <p:spPr>
            <a:xfrm>
              <a:off x="1284839" y="2600919"/>
              <a:ext cx="2953786" cy="198536"/>
            </a:xfrm>
            <a:prstGeom prst="rect">
              <a:avLst/>
            </a:prstGeom>
            <a:noFill/>
          </p:spPr>
          <p:txBody>
            <a:bodyPr wrap="square" rtlCol="0" anchor="ctr" anchorCtr="0">
              <a:noAutofit/>
            </a:bodyPr>
            <a:lstStyle/>
            <a:p>
              <a:pPr algn="r"/>
              <a:r>
                <a:rPr lang="en-US" sz="1200" b="1">
                  <a:solidFill>
                    <a:schemeClr val="accent3"/>
                  </a:solidFill>
                </a:rPr>
                <a:t>Coaching and Mentoring</a:t>
              </a:r>
            </a:p>
          </p:txBody>
        </p:sp>
        <p:sp>
          <p:nvSpPr>
            <p:cNvPr id="22" name="TextBox 21">
              <a:extLst>
                <a:ext uri="{FF2B5EF4-FFF2-40B4-BE49-F238E27FC236}">
                  <a16:creationId xmlns:a16="http://schemas.microsoft.com/office/drawing/2014/main" id="{6B9170BF-B86A-4491-A66A-BD619BD55DE6}"/>
                </a:ext>
              </a:extLst>
            </p:cNvPr>
            <p:cNvSpPr txBox="1"/>
            <p:nvPr/>
          </p:nvSpPr>
          <p:spPr>
            <a:xfrm>
              <a:off x="1230532" y="4977752"/>
              <a:ext cx="2953786" cy="198536"/>
            </a:xfrm>
            <a:prstGeom prst="rect">
              <a:avLst/>
            </a:prstGeom>
            <a:noFill/>
          </p:spPr>
          <p:txBody>
            <a:bodyPr wrap="square" rtlCol="0" anchor="ctr" anchorCtr="0">
              <a:noAutofit/>
            </a:bodyPr>
            <a:lstStyle/>
            <a:p>
              <a:pPr algn="r"/>
              <a:r>
                <a:rPr lang="en-US" sz="1200" b="1">
                  <a:solidFill>
                    <a:schemeClr val="accent6"/>
                  </a:solidFill>
                </a:rPr>
                <a:t>Specialist  qualifications</a:t>
              </a:r>
            </a:p>
          </p:txBody>
        </p:sp>
      </p:grpSp>
    </p:spTree>
    <p:extLst>
      <p:ext uri="{BB962C8B-B14F-4D97-AF65-F5344CB8AC3E}">
        <p14:creationId xmlns:p14="http://schemas.microsoft.com/office/powerpoint/2010/main" val="4163108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itle and Subtitle (Dark)">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9C69220-4D77-4CFA-8964-4E0E7C378383}"/>
              </a:ext>
            </a:extLst>
          </p:cNvPr>
          <p:cNvSpPr txBox="1"/>
          <p:nvPr userDrawn="1"/>
        </p:nvSpPr>
        <p:spPr>
          <a:xfrm>
            <a:off x="323063" y="6380634"/>
            <a:ext cx="998991" cy="230832"/>
          </a:xfrm>
          <a:prstGeom prst="rect">
            <a:avLst/>
          </a:prstGeom>
          <a:noFill/>
        </p:spPr>
        <p:txBody>
          <a:bodyPr wrap="none" rtlCol="0">
            <a:spAutoFit/>
          </a:bodyPr>
          <a:lstStyle/>
          <a:p>
            <a:r>
              <a:rPr lang="en-US" sz="900" b="1">
                <a:solidFill>
                  <a:schemeClr val="bg1"/>
                </a:solidFill>
              </a:rPr>
              <a:t>www.i-l-m.com</a:t>
            </a:r>
          </a:p>
        </p:txBody>
      </p:sp>
      <p:grpSp>
        <p:nvGrpSpPr>
          <p:cNvPr id="9" name="Group 8">
            <a:extLst>
              <a:ext uri="{FF2B5EF4-FFF2-40B4-BE49-F238E27FC236}">
                <a16:creationId xmlns:a16="http://schemas.microsoft.com/office/drawing/2014/main" id="{59488D79-BAFB-4818-ACD7-D1897D34FA51}"/>
              </a:ext>
            </a:extLst>
          </p:cNvPr>
          <p:cNvGrpSpPr/>
          <p:nvPr userDrawn="1"/>
        </p:nvGrpSpPr>
        <p:grpSpPr>
          <a:xfrm>
            <a:off x="427040" y="469900"/>
            <a:ext cx="11421262" cy="1058779"/>
            <a:chOff x="427040" y="469900"/>
            <a:chExt cx="11337925" cy="1058779"/>
          </a:xfrm>
        </p:grpSpPr>
        <p:cxnSp>
          <p:nvCxnSpPr>
            <p:cNvPr id="10" name="Straight Connector 9">
              <a:extLst>
                <a:ext uri="{FF2B5EF4-FFF2-40B4-BE49-F238E27FC236}">
                  <a16:creationId xmlns:a16="http://schemas.microsoft.com/office/drawing/2014/main" id="{BBAD186A-370B-46B9-AD8F-E5D6B1623854}"/>
                </a:ext>
              </a:extLst>
            </p:cNvPr>
            <p:cNvCxnSpPr/>
            <p:nvPr userDrawn="1"/>
          </p:nvCxnSpPr>
          <p:spPr>
            <a:xfrm>
              <a:off x="427040" y="469900"/>
              <a:ext cx="11337925" cy="0"/>
            </a:xfrm>
            <a:prstGeom prst="line">
              <a:avLst/>
            </a:prstGeom>
            <a:ln w="952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A049C3D-23CD-41FF-8B53-596443EA088B}"/>
                </a:ext>
              </a:extLst>
            </p:cNvPr>
            <p:cNvCxnSpPr/>
            <p:nvPr userDrawn="1"/>
          </p:nvCxnSpPr>
          <p:spPr>
            <a:xfrm>
              <a:off x="427040" y="1528679"/>
              <a:ext cx="11337925" cy="0"/>
            </a:xfrm>
            <a:prstGeom prst="line">
              <a:avLst/>
            </a:prstGeom>
            <a:ln w="952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9F44431B-2391-4956-8369-7C058FA62E89}"/>
              </a:ext>
            </a:extLst>
          </p:cNvPr>
          <p:cNvCxnSpPr>
            <a:cxnSpLocks/>
          </p:cNvCxnSpPr>
          <p:nvPr userDrawn="1"/>
        </p:nvCxnSpPr>
        <p:spPr>
          <a:xfrm>
            <a:off x="1266825" y="6512694"/>
            <a:ext cx="10264240" cy="0"/>
          </a:xfrm>
          <a:prstGeom prst="line">
            <a:avLst/>
          </a:prstGeom>
          <a:ln w="952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0527011-C1FF-47EA-AE7A-EF4B01B981EA}"/>
              </a:ext>
            </a:extLst>
          </p:cNvPr>
          <p:cNvSpPr>
            <a:spLocks noGrp="1"/>
          </p:cNvSpPr>
          <p:nvPr>
            <p:ph type="title" hasCustomPrompt="1"/>
          </p:nvPr>
        </p:nvSpPr>
        <p:spPr>
          <a:xfrm>
            <a:off x="428630" y="574674"/>
            <a:ext cx="11392439" cy="577851"/>
          </a:xfrm>
        </p:spPr>
        <p:txBody>
          <a:bodyPr tIns="0" bIns="0"/>
          <a:lstStyle>
            <a:lvl1pPr>
              <a:defRPr/>
            </a:lvl1pPr>
          </a:lstStyle>
          <a:p>
            <a:r>
              <a:rPr lang="en-US"/>
              <a:t>Slide header</a:t>
            </a:r>
          </a:p>
        </p:txBody>
      </p:sp>
      <p:sp>
        <p:nvSpPr>
          <p:cNvPr id="3" name="Date Placeholder 2">
            <a:extLst>
              <a:ext uri="{FF2B5EF4-FFF2-40B4-BE49-F238E27FC236}">
                <a16:creationId xmlns:a16="http://schemas.microsoft.com/office/drawing/2014/main" id="{59D58793-4D6D-4DD7-BCFD-DEB5836DBB05}"/>
              </a:ext>
            </a:extLst>
          </p:cNvPr>
          <p:cNvSpPr>
            <a:spLocks noGrp="1"/>
          </p:cNvSpPr>
          <p:nvPr>
            <p:ph type="dt" sz="half" idx="10"/>
          </p:nvPr>
        </p:nvSpPr>
        <p:spPr/>
        <p:txBody>
          <a:bodyPr/>
          <a:lstStyle/>
          <a:p>
            <a:fld id="{F9626F70-9375-400C-B4AD-70A551F7AB33}" type="datetime1">
              <a:rPr lang="en-US" smtClean="0"/>
              <a:t>5/11/2020</a:t>
            </a:fld>
            <a:endParaRPr lang="en-US"/>
          </a:p>
        </p:txBody>
      </p:sp>
      <p:sp>
        <p:nvSpPr>
          <p:cNvPr id="4" name="Footer Placeholder 3">
            <a:extLst>
              <a:ext uri="{FF2B5EF4-FFF2-40B4-BE49-F238E27FC236}">
                <a16:creationId xmlns:a16="http://schemas.microsoft.com/office/drawing/2014/main" id="{CD69053F-C2B4-4BB8-88DD-BCC9DA113F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2CE7FC-D997-4987-BE45-40BFCDEFB01D}"/>
              </a:ext>
            </a:extLst>
          </p:cNvPr>
          <p:cNvSpPr>
            <a:spLocks noGrp="1"/>
          </p:cNvSpPr>
          <p:nvPr>
            <p:ph type="sldNum" sz="quarter" idx="12"/>
          </p:nvPr>
        </p:nvSpPr>
        <p:spPr/>
        <p:txBody>
          <a:bodyPr/>
          <a:lstStyle/>
          <a:p>
            <a:fld id="{D5683BB6-76BB-4AED-AF1E-827BF27ED19F}" type="slidenum">
              <a:rPr lang="en-US" smtClean="0"/>
              <a:t>‹#›</a:t>
            </a:fld>
            <a:endParaRPr lang="en-US"/>
          </a:p>
        </p:txBody>
      </p:sp>
      <p:sp>
        <p:nvSpPr>
          <p:cNvPr id="8" name="Text Placeholder 7">
            <a:extLst>
              <a:ext uri="{FF2B5EF4-FFF2-40B4-BE49-F238E27FC236}">
                <a16:creationId xmlns:a16="http://schemas.microsoft.com/office/drawing/2014/main" id="{F4DFDEA7-450F-499F-A379-1D9F63FDE8DC}"/>
              </a:ext>
            </a:extLst>
          </p:cNvPr>
          <p:cNvSpPr>
            <a:spLocks noGrp="1"/>
          </p:cNvSpPr>
          <p:nvPr>
            <p:ph type="body" sz="quarter" idx="13" hasCustomPrompt="1"/>
          </p:nvPr>
        </p:nvSpPr>
        <p:spPr>
          <a:xfrm>
            <a:off x="428630" y="1076333"/>
            <a:ext cx="11392439" cy="365125"/>
          </a:xfrm>
        </p:spPr>
        <p:txBody>
          <a:bodyPr tIns="0" bIns="0" anchor="ctr" anchorCtr="0">
            <a:noAutofit/>
          </a:bodyPr>
          <a:lstStyle>
            <a:lvl1pPr>
              <a:defRPr sz="2601">
                <a:solidFill>
                  <a:schemeClr val="bg1"/>
                </a:solidFill>
                <a:latin typeface="+mj-lt"/>
              </a:defRPr>
            </a:lvl1pPr>
            <a:lvl2pPr marL="0" indent="0">
              <a:buNone/>
              <a:defRPr sz="2601"/>
            </a:lvl2pPr>
            <a:lvl3pPr>
              <a:defRPr sz="2601"/>
            </a:lvl3pPr>
            <a:lvl4pPr>
              <a:defRPr sz="2601"/>
            </a:lvl4pPr>
            <a:lvl5pPr>
              <a:defRPr sz="2601"/>
            </a:lvl5pPr>
          </a:lstStyle>
          <a:p>
            <a:pPr lvl="0"/>
            <a:r>
              <a:rPr lang="en-US"/>
              <a:t>Sub header</a:t>
            </a:r>
          </a:p>
        </p:txBody>
      </p:sp>
      <p:grpSp>
        <p:nvGrpSpPr>
          <p:cNvPr id="13" name="Group 12">
            <a:extLst>
              <a:ext uri="{FF2B5EF4-FFF2-40B4-BE49-F238E27FC236}">
                <a16:creationId xmlns:a16="http://schemas.microsoft.com/office/drawing/2014/main" id="{C31E93F4-638C-4056-9B02-105E7B356BB4}"/>
              </a:ext>
            </a:extLst>
          </p:cNvPr>
          <p:cNvGrpSpPr/>
          <p:nvPr userDrawn="1"/>
        </p:nvGrpSpPr>
        <p:grpSpPr>
          <a:xfrm>
            <a:off x="-2649982" y="268405"/>
            <a:ext cx="2409267" cy="4035751"/>
            <a:chOff x="1230532" y="-40082"/>
            <a:chExt cx="3731357" cy="6250376"/>
          </a:xfrm>
        </p:grpSpPr>
        <p:sp>
          <p:nvSpPr>
            <p:cNvPr id="14" name="Oval 13">
              <a:extLst>
                <a:ext uri="{FF2B5EF4-FFF2-40B4-BE49-F238E27FC236}">
                  <a16:creationId xmlns:a16="http://schemas.microsoft.com/office/drawing/2014/main" id="{F5AC75F1-E11E-42CF-BACB-4094F0BD2CF8}"/>
                </a:ext>
              </a:extLst>
            </p:cNvPr>
            <p:cNvSpPr/>
            <p:nvPr/>
          </p:nvSpPr>
          <p:spPr>
            <a:xfrm>
              <a:off x="4228637" y="-40082"/>
              <a:ext cx="733252" cy="733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F6DD89D-552D-4038-A13B-C0DD1996B016}"/>
                </a:ext>
              </a:extLst>
            </p:cNvPr>
            <p:cNvSpPr/>
            <p:nvPr/>
          </p:nvSpPr>
          <p:spPr>
            <a:xfrm>
              <a:off x="4228637" y="763675"/>
              <a:ext cx="733252" cy="73325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9893768-5376-42A2-AD9F-89567E6AC9B8}"/>
                </a:ext>
              </a:extLst>
            </p:cNvPr>
            <p:cNvSpPr/>
            <p:nvPr/>
          </p:nvSpPr>
          <p:spPr>
            <a:xfrm>
              <a:off x="4228637" y="1567431"/>
              <a:ext cx="733252" cy="7332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92949F6-ED11-4F32-99B7-02F30DCC7223}"/>
                </a:ext>
              </a:extLst>
            </p:cNvPr>
            <p:cNvSpPr/>
            <p:nvPr/>
          </p:nvSpPr>
          <p:spPr>
            <a:xfrm>
              <a:off x="4240262" y="2381251"/>
              <a:ext cx="710003" cy="7100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2850682-43A0-4742-A7EC-16D67ADF1297}"/>
                </a:ext>
              </a:extLst>
            </p:cNvPr>
            <p:cNvSpPr/>
            <p:nvPr/>
          </p:nvSpPr>
          <p:spPr>
            <a:xfrm>
              <a:off x="4240262" y="3159523"/>
              <a:ext cx="710003" cy="71000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6920B07-B995-4FCF-A909-C09613E26561}"/>
                </a:ext>
              </a:extLst>
            </p:cNvPr>
            <p:cNvSpPr/>
            <p:nvPr/>
          </p:nvSpPr>
          <p:spPr>
            <a:xfrm>
              <a:off x="4240262" y="4722019"/>
              <a:ext cx="710003" cy="71000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6C55919-E932-4DF9-8304-DF5752E26900}"/>
                </a:ext>
              </a:extLst>
            </p:cNvPr>
            <p:cNvSpPr/>
            <p:nvPr/>
          </p:nvSpPr>
          <p:spPr>
            <a:xfrm>
              <a:off x="4240262" y="3937795"/>
              <a:ext cx="710003" cy="71000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5296CD8-3E4A-46CE-9396-2CF7E01CAEA4}"/>
                </a:ext>
              </a:extLst>
            </p:cNvPr>
            <p:cNvSpPr/>
            <p:nvPr/>
          </p:nvSpPr>
          <p:spPr>
            <a:xfrm>
              <a:off x="4240262" y="5500291"/>
              <a:ext cx="710003" cy="71000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92B64D9-417C-45C2-9E2F-E92EFEDE458B}"/>
                </a:ext>
              </a:extLst>
            </p:cNvPr>
            <p:cNvSpPr txBox="1"/>
            <p:nvPr/>
          </p:nvSpPr>
          <p:spPr>
            <a:xfrm>
              <a:off x="1254849" y="1822653"/>
              <a:ext cx="2953786" cy="198535"/>
            </a:xfrm>
            <a:prstGeom prst="rect">
              <a:avLst/>
            </a:prstGeom>
            <a:noFill/>
          </p:spPr>
          <p:txBody>
            <a:bodyPr wrap="square" rtlCol="0" anchor="ctr" anchorCtr="0">
              <a:noAutofit/>
            </a:bodyPr>
            <a:lstStyle/>
            <a:p>
              <a:pPr algn="r"/>
              <a:r>
                <a:rPr lang="en-US" sz="1200" b="1">
                  <a:solidFill>
                    <a:schemeClr val="accent2"/>
                  </a:solidFill>
                </a:rPr>
                <a:t>Leadership and Management</a:t>
              </a:r>
            </a:p>
          </p:txBody>
        </p:sp>
        <p:sp>
          <p:nvSpPr>
            <p:cNvPr id="23" name="TextBox 22">
              <a:extLst>
                <a:ext uri="{FF2B5EF4-FFF2-40B4-BE49-F238E27FC236}">
                  <a16:creationId xmlns:a16="http://schemas.microsoft.com/office/drawing/2014/main" id="{8EF0BFEE-9DBA-43EC-A178-99973E7AD739}"/>
                </a:ext>
              </a:extLst>
            </p:cNvPr>
            <p:cNvSpPr txBox="1"/>
            <p:nvPr/>
          </p:nvSpPr>
          <p:spPr>
            <a:xfrm>
              <a:off x="1284839" y="2600919"/>
              <a:ext cx="2953786" cy="198536"/>
            </a:xfrm>
            <a:prstGeom prst="rect">
              <a:avLst/>
            </a:prstGeom>
            <a:noFill/>
          </p:spPr>
          <p:txBody>
            <a:bodyPr wrap="square" rtlCol="0" anchor="ctr" anchorCtr="0">
              <a:noAutofit/>
            </a:bodyPr>
            <a:lstStyle/>
            <a:p>
              <a:pPr algn="r"/>
              <a:r>
                <a:rPr lang="en-US" sz="1200" b="1">
                  <a:solidFill>
                    <a:schemeClr val="accent3"/>
                  </a:solidFill>
                </a:rPr>
                <a:t>Coaching and Mentoring</a:t>
              </a:r>
            </a:p>
          </p:txBody>
        </p:sp>
        <p:sp>
          <p:nvSpPr>
            <p:cNvPr id="24" name="TextBox 23">
              <a:extLst>
                <a:ext uri="{FF2B5EF4-FFF2-40B4-BE49-F238E27FC236}">
                  <a16:creationId xmlns:a16="http://schemas.microsoft.com/office/drawing/2014/main" id="{896E11ED-0CB7-4D09-99AE-0FC1CFE33FF5}"/>
                </a:ext>
              </a:extLst>
            </p:cNvPr>
            <p:cNvSpPr txBox="1"/>
            <p:nvPr/>
          </p:nvSpPr>
          <p:spPr>
            <a:xfrm>
              <a:off x="1230532" y="4977752"/>
              <a:ext cx="2953786" cy="198536"/>
            </a:xfrm>
            <a:prstGeom prst="rect">
              <a:avLst/>
            </a:prstGeom>
            <a:noFill/>
          </p:spPr>
          <p:txBody>
            <a:bodyPr wrap="square" rtlCol="0" anchor="ctr" anchorCtr="0">
              <a:noAutofit/>
            </a:bodyPr>
            <a:lstStyle/>
            <a:p>
              <a:pPr algn="r"/>
              <a:r>
                <a:rPr lang="en-US" sz="1200" b="1">
                  <a:solidFill>
                    <a:schemeClr val="accent6"/>
                  </a:solidFill>
                </a:rPr>
                <a:t>Specialist  qualifications</a:t>
              </a:r>
            </a:p>
          </p:txBody>
        </p:sp>
      </p:grpSp>
    </p:spTree>
    <p:extLst>
      <p:ext uri="{BB962C8B-B14F-4D97-AF65-F5344CB8AC3E}">
        <p14:creationId xmlns:p14="http://schemas.microsoft.com/office/powerpoint/2010/main" val="2648225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1"/>
            <a:ext cx="10977966" cy="714375"/>
          </a:xfrm>
        </p:spPr>
        <p:txBody>
          <a:bodyPr lIns="0" tIns="0" rIns="0" bIns="0" anchor="t" anchorCtr="0">
            <a:normAutofit/>
          </a:bodyPr>
          <a:lstStyle>
            <a:lvl1pPr>
              <a:defRPr sz="2997" b="1"/>
            </a:lvl1pPr>
          </a:lstStyle>
          <a:p>
            <a:r>
              <a:rPr lang="en-US"/>
              <a:t>Click to edit Master title style</a:t>
            </a:r>
            <a:endParaRPr lang="en-GB"/>
          </a:p>
        </p:txBody>
      </p:sp>
      <p:sp>
        <p:nvSpPr>
          <p:cNvPr id="7" name="Date Placeholder 6">
            <a:extLst>
              <a:ext uri="{FF2B5EF4-FFF2-40B4-BE49-F238E27FC236}">
                <a16:creationId xmlns:a16="http://schemas.microsoft.com/office/drawing/2014/main" id="{CF1F18B6-62AB-4460-8F15-0D344D58993D}"/>
              </a:ext>
            </a:extLst>
          </p:cNvPr>
          <p:cNvSpPr>
            <a:spLocks noGrp="1"/>
          </p:cNvSpPr>
          <p:nvPr>
            <p:ph type="dt" sz="half" idx="10"/>
          </p:nvPr>
        </p:nvSpPr>
        <p:spPr/>
        <p:txBody>
          <a:bodyPr/>
          <a:lstStyle/>
          <a:p>
            <a:fld id="{5130E715-C87F-ED4A-942C-BAE7B7B9A301}" type="datetime4">
              <a:rPr lang="en-GB" smtClean="0"/>
              <a:t>11 May 2020</a:t>
            </a:fld>
            <a:endParaRPr lang="en-GB"/>
          </a:p>
        </p:txBody>
      </p:sp>
      <p:sp>
        <p:nvSpPr>
          <p:cNvPr id="8" name="Footer Placeholder 7">
            <a:extLst>
              <a:ext uri="{FF2B5EF4-FFF2-40B4-BE49-F238E27FC236}">
                <a16:creationId xmlns:a16="http://schemas.microsoft.com/office/drawing/2014/main" id="{6948F2A2-A9AD-4770-A5DA-5E8C6DE119E2}"/>
              </a:ext>
            </a:extLst>
          </p:cNvPr>
          <p:cNvSpPr>
            <a:spLocks noGrp="1"/>
          </p:cNvSpPr>
          <p:nvPr>
            <p:ph type="ftr" sz="quarter" idx="11"/>
          </p:nvPr>
        </p:nvSpPr>
        <p:spPr/>
        <p:txBody>
          <a:bodyPr/>
          <a:lstStyle/>
          <a:p>
            <a:r>
              <a:rPr lang="en-GB"/>
              <a:t>ambitionfy20</a:t>
            </a:r>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a:p>
        </p:txBody>
      </p:sp>
      <p:pic>
        <p:nvPicPr>
          <p:cNvPr id="11" name="Picture 10">
            <a:extLst>
              <a:ext uri="{FF2B5EF4-FFF2-40B4-BE49-F238E27FC236}">
                <a16:creationId xmlns:a16="http://schemas.microsoft.com/office/drawing/2014/main" id="{A6E84DDC-EDFB-4FC3-A750-1062900BAC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6520" y="1517"/>
            <a:ext cx="2175480" cy="2105303"/>
          </a:xfrm>
          <a:prstGeom prst="rect">
            <a:avLst/>
          </a:prstGeom>
        </p:spPr>
      </p:pic>
      <p:pic>
        <p:nvPicPr>
          <p:cNvPr id="12" name="Picture 11">
            <a:extLst>
              <a:ext uri="{FF2B5EF4-FFF2-40B4-BE49-F238E27FC236}">
                <a16:creationId xmlns:a16="http://schemas.microsoft.com/office/drawing/2014/main" id="{E2A6BFA7-047E-44C1-AB04-54CCC15575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986" y="5968080"/>
            <a:ext cx="2118055" cy="626400"/>
          </a:xfrm>
          <a:prstGeom prst="rect">
            <a:avLst/>
          </a:prstGeom>
        </p:spPr>
      </p:pic>
    </p:spTree>
    <p:extLst>
      <p:ext uri="{BB962C8B-B14F-4D97-AF65-F5344CB8AC3E}">
        <p14:creationId xmlns:p14="http://schemas.microsoft.com/office/powerpoint/2010/main" val="21343478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Numbering –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9058424" cy="714375"/>
          </a:xfrm>
        </p:spPr>
        <p:txBody>
          <a:bodyPr lIns="0" tIns="0" rIns="0" bIns="0" anchor="t" anchorCtr="0">
            <a:normAutofit/>
          </a:bodyPr>
          <a:lstStyle>
            <a:lvl1pPr>
              <a:defRPr sz="3000"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6963700" cy="4152240"/>
          </a:xfrm>
        </p:spPr>
        <p:txBody>
          <a:bodyPr lIns="0" tIns="0" rIns="0" bIns="0">
            <a:normAutofit/>
          </a:bodyPr>
          <a:lstStyle>
            <a:lvl1pPr>
              <a:lnSpc>
                <a:spcPts val="2300"/>
              </a:lnSpc>
              <a:spcBef>
                <a:spcPts val="500"/>
              </a:spcBef>
              <a:defRPr sz="1600" b="1">
                <a:solidFill>
                  <a:schemeClr val="tx2"/>
                </a:solidFill>
              </a:defRPr>
            </a:lvl1pPr>
            <a:lvl2pPr marL="342900" indent="-342900">
              <a:lnSpc>
                <a:spcPts val="2300"/>
              </a:lnSpc>
              <a:spcBef>
                <a:spcPts val="500"/>
              </a:spcBef>
              <a:buClr>
                <a:schemeClr val="accent2"/>
              </a:buClr>
              <a:buFont typeface="+mj-lt"/>
              <a:buAutoNum type="arabicPeriod"/>
              <a:defRPr sz="1600"/>
            </a:lvl2pPr>
            <a:lvl3pPr marL="684000" indent="-342000">
              <a:lnSpc>
                <a:spcPts val="2300"/>
              </a:lnSpc>
              <a:spcBef>
                <a:spcPts val="500"/>
              </a:spcBef>
              <a:buClr>
                <a:schemeClr val="accent1"/>
              </a:buClr>
              <a:buFont typeface="+mj-lt"/>
              <a:buAutoNum type="alphaLcPeriod"/>
              <a:defRPr sz="1600"/>
            </a:lvl3pPr>
            <a:lvl4pPr marL="1026000" indent="-342000">
              <a:lnSpc>
                <a:spcPts val="2300"/>
              </a:lnSpc>
              <a:spcBef>
                <a:spcPts val="500"/>
              </a:spcBef>
              <a:buClr>
                <a:schemeClr val="accent3"/>
              </a:buClr>
              <a:buFont typeface="+mj-lt"/>
              <a:buAutoNum type="romanLcPeriod"/>
              <a:defRPr sz="1600"/>
            </a:lvl4pPr>
            <a:lvl5pPr marL="920750" indent="-228600">
              <a:lnSpc>
                <a:spcPts val="2300"/>
              </a:lnSpc>
              <a:buClr>
                <a:schemeClr val="accent1"/>
              </a:buClr>
              <a:buFont typeface="Nunito Sans" panose="00000500000000000000" pitchFamily="2" charset="0"/>
              <a:buChar char="‒"/>
              <a:defRPr sz="1800"/>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pic>
        <p:nvPicPr>
          <p:cNvPr id="11" name="Picture 10">
            <a:extLst>
              <a:ext uri="{FF2B5EF4-FFF2-40B4-BE49-F238E27FC236}">
                <a16:creationId xmlns:a16="http://schemas.microsoft.com/office/drawing/2014/main" id="{5FF9D220-609D-4486-806E-5901B49D7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275" y="5968800"/>
            <a:ext cx="820807" cy="626400"/>
          </a:xfrm>
          <a:prstGeom prst="rect">
            <a:avLst/>
          </a:prstGeom>
        </p:spPr>
      </p:pic>
      <p:pic>
        <p:nvPicPr>
          <p:cNvPr id="10" name="Picture 9">
            <a:extLst>
              <a:ext uri="{FF2B5EF4-FFF2-40B4-BE49-F238E27FC236}">
                <a16:creationId xmlns:a16="http://schemas.microsoft.com/office/drawing/2014/main" id="{C43B77C6-166B-1B40-9DD1-CD4C2B995E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5756" y="2"/>
            <a:ext cx="3682998" cy="6857998"/>
          </a:xfrm>
          <a:prstGeom prst="rect">
            <a:avLst/>
          </a:prstGeom>
        </p:spPr>
      </p:pic>
      <p:sp>
        <p:nvSpPr>
          <p:cNvPr id="12"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6A12A747-AA92-4238-9B4B-2FE5B09873A7}" type="datetime4">
              <a:rPr lang="en-GB" smtClean="0"/>
              <a:t>11 May 2020</a:t>
            </a:fld>
            <a:endParaRPr lang="en-GB"/>
          </a:p>
        </p:txBody>
      </p:sp>
    </p:spTree>
    <p:extLst>
      <p:ext uri="{BB962C8B-B14F-4D97-AF65-F5344CB8AC3E}">
        <p14:creationId xmlns:p14="http://schemas.microsoft.com/office/powerpoint/2010/main" val="40901981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 Column Tex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1616000" cy="714375"/>
          </a:xfrm>
        </p:spPr>
        <p:txBody>
          <a:bodyPr lIns="0" tIns="0" rIns="0" bIns="0" anchor="t" anchorCtr="0">
            <a:normAutofit/>
          </a:bodyPr>
          <a:lstStyle>
            <a:lvl1pPr>
              <a:defRPr sz="3000"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5808000" cy="4152240"/>
          </a:xfrm>
        </p:spPr>
        <p:txBody>
          <a:bodyPr lIns="0" tIns="0" rIns="0" bIns="0">
            <a:normAutofit/>
          </a:bodyPr>
          <a:lstStyle>
            <a:lvl1pPr>
              <a:lnSpc>
                <a:spcPts val="1700"/>
              </a:lnSpc>
              <a:spcBef>
                <a:spcPts val="500"/>
              </a:spcBef>
              <a:defRPr sz="1600" b="1">
                <a:solidFill>
                  <a:schemeClr val="accent2"/>
                </a:solidFill>
                <a:latin typeface="Arial" panose="020B0604020202020204" pitchFamily="34" charset="0"/>
                <a:cs typeface="Arial" panose="020B0604020202020204" pitchFamily="34" charset="0"/>
              </a:defRPr>
            </a:lvl1pPr>
            <a:lvl2pPr marL="0" indent="0">
              <a:lnSpc>
                <a:spcPts val="1700"/>
              </a:lnSpc>
              <a:spcBef>
                <a:spcPts val="500"/>
              </a:spcBef>
              <a:buClr>
                <a:schemeClr val="accent2"/>
              </a:buClr>
              <a:buFont typeface="Arial" panose="020B0604020202020204" pitchFamily="34" charset="0"/>
              <a:buNone/>
              <a:defRPr sz="1600">
                <a:latin typeface="Arial" panose="020B0604020202020204" pitchFamily="34" charset="0"/>
                <a:cs typeface="Arial" panose="020B0604020202020204" pitchFamily="34" charset="0"/>
              </a:defRPr>
            </a:lvl2pPr>
            <a:lvl3pPr marL="517950" indent="-285750">
              <a:lnSpc>
                <a:spcPts val="1700"/>
              </a:lnSpc>
              <a:buClr>
                <a:schemeClr val="accent1"/>
              </a:buClr>
              <a:buFont typeface="System Font"/>
              <a:buChar char="–"/>
              <a:defRPr sz="1400">
                <a:latin typeface="Arial" panose="020B0604020202020204" pitchFamily="34" charset="0"/>
                <a:cs typeface="Arial" panose="020B0604020202020204" pitchFamily="34" charset="0"/>
              </a:defRPr>
            </a:lvl3pPr>
            <a:lvl4pPr marL="748350" indent="-285750">
              <a:lnSpc>
                <a:spcPts val="1700"/>
              </a:lnSpc>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978750" indent="-285750">
              <a:lnSpc>
                <a:spcPts val="1700"/>
              </a:lnSpc>
              <a:buClr>
                <a:schemeClr val="accent2"/>
              </a:buClr>
              <a:buFont typeface="System Font"/>
              <a:buChar char="–"/>
              <a:defRPr sz="1400">
                <a:latin typeface="Arial" panose="020B0604020202020204" pitchFamily="34" charset="0"/>
                <a:cs typeface="Arial" panose="020B0604020202020204" pitchFamily="34" charset="0"/>
              </a:defRPr>
            </a:lvl5pPr>
          </a:lstStyle>
          <a:p>
            <a:pPr lvl="0"/>
            <a:r>
              <a:rPr lang="en-US"/>
              <a:t>Edit Master text styles</a:t>
            </a:r>
          </a:p>
          <a:p>
            <a:pPr lvl="1"/>
            <a:r>
              <a:rPr lang="en-GB"/>
              <a:t>Text here</a:t>
            </a:r>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pic>
        <p:nvPicPr>
          <p:cNvPr id="11" name="Picture 10">
            <a:extLst>
              <a:ext uri="{FF2B5EF4-FFF2-40B4-BE49-F238E27FC236}">
                <a16:creationId xmlns:a16="http://schemas.microsoft.com/office/drawing/2014/main" id="{A6E84DDC-EDFB-4FC3-A750-1062900BAC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18588" y="5023498"/>
            <a:ext cx="3155399" cy="1838362"/>
          </a:xfrm>
          <a:prstGeom prst="rect">
            <a:avLst/>
          </a:prstGeom>
        </p:spPr>
      </p:pic>
      <p:pic>
        <p:nvPicPr>
          <p:cNvPr id="10" name="Picture 9">
            <a:extLst>
              <a:ext uri="{FF2B5EF4-FFF2-40B4-BE49-F238E27FC236}">
                <a16:creationId xmlns:a16="http://schemas.microsoft.com/office/drawing/2014/main" id="{4751C206-CD55-4429-AB2A-73A70E8F63C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5275" y="5968800"/>
            <a:ext cx="820807" cy="626400"/>
          </a:xfrm>
          <a:prstGeom prst="rect">
            <a:avLst/>
          </a:prstGeom>
        </p:spPr>
      </p:pic>
      <p:sp>
        <p:nvSpPr>
          <p:cNvPr id="12"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599C9848-CF37-499C-A9B4-D1C7529A9B37}" type="datetime4">
              <a:rPr lang="en-GB" smtClean="0"/>
              <a:t>11 May 2020</a:t>
            </a:fld>
            <a:endParaRPr lang="en-GB"/>
          </a:p>
        </p:txBody>
      </p:sp>
    </p:spTree>
    <p:extLst>
      <p:ext uri="{BB962C8B-B14F-4D97-AF65-F5344CB8AC3E}">
        <p14:creationId xmlns:p14="http://schemas.microsoft.com/office/powerpoint/2010/main" val="34771721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Max Tex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9262400" cy="714375"/>
          </a:xfrm>
        </p:spPr>
        <p:txBody>
          <a:bodyPr lIns="0" tIns="0" rIns="0" bIns="0" anchor="t" anchorCtr="0">
            <a:normAutofit/>
          </a:bodyPr>
          <a:lstStyle>
            <a:lvl1pPr>
              <a:defRPr sz="3000" b="1"/>
            </a:lvl1pPr>
          </a:lstStyle>
          <a:p>
            <a:r>
              <a:rPr lang="en-US"/>
              <a:t>Click to edit 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pic>
        <p:nvPicPr>
          <p:cNvPr id="11" name="Picture 10">
            <a:extLst>
              <a:ext uri="{FF2B5EF4-FFF2-40B4-BE49-F238E27FC236}">
                <a16:creationId xmlns:a16="http://schemas.microsoft.com/office/drawing/2014/main" id="{A6E84DDC-EDFB-4FC3-A750-1062900BAC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18588" y="5023498"/>
            <a:ext cx="3155399" cy="1838362"/>
          </a:xfrm>
          <a:prstGeom prst="rect">
            <a:avLst/>
          </a:prstGeom>
        </p:spPr>
      </p:pic>
      <p:pic>
        <p:nvPicPr>
          <p:cNvPr id="10" name="Picture 9">
            <a:extLst>
              <a:ext uri="{FF2B5EF4-FFF2-40B4-BE49-F238E27FC236}">
                <a16:creationId xmlns:a16="http://schemas.microsoft.com/office/drawing/2014/main" id="{4751C206-CD55-4429-AB2A-73A70E8F63C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5275" y="5968800"/>
            <a:ext cx="820807" cy="626400"/>
          </a:xfrm>
          <a:prstGeom prst="rect">
            <a:avLst/>
          </a:prstGeom>
        </p:spPr>
      </p:pic>
      <p:sp>
        <p:nvSpPr>
          <p:cNvPr id="12"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35F584FB-D71F-49B0-96AA-03B664361D2E}" type="datetime4">
              <a:rPr lang="en-GB" smtClean="0"/>
              <a:t>11 May 2020</a:t>
            </a:fld>
            <a:endParaRPr lang="en-GB"/>
          </a:p>
        </p:txBody>
      </p:sp>
      <p:sp>
        <p:nvSpPr>
          <p:cNvPr id="14"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7999" y="1707840"/>
            <a:ext cx="9262401" cy="4152240"/>
          </a:xfrm>
        </p:spPr>
        <p:txBody>
          <a:bodyPr lIns="0" tIns="0" rIns="0" bIns="0">
            <a:normAutofit/>
          </a:bodyPr>
          <a:lstStyle>
            <a:lvl1pPr>
              <a:lnSpc>
                <a:spcPts val="1700"/>
              </a:lnSpc>
              <a:spcBef>
                <a:spcPts val="500"/>
              </a:spcBef>
              <a:defRPr sz="1600" b="1">
                <a:solidFill>
                  <a:schemeClr val="accent2"/>
                </a:solidFill>
                <a:latin typeface="Arial" panose="020B0604020202020204" pitchFamily="34" charset="0"/>
                <a:cs typeface="Arial" panose="020B0604020202020204" pitchFamily="34" charset="0"/>
              </a:defRPr>
            </a:lvl1pPr>
            <a:lvl2pPr marL="0" indent="0">
              <a:lnSpc>
                <a:spcPts val="1700"/>
              </a:lnSpc>
              <a:spcBef>
                <a:spcPts val="50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232200" indent="0">
              <a:lnSpc>
                <a:spcPts val="1700"/>
              </a:lnSpc>
              <a:buClr>
                <a:schemeClr val="accent1"/>
              </a:buClr>
              <a:buNone/>
              <a:defRPr sz="1400">
                <a:latin typeface="Arial" panose="020B0604020202020204" pitchFamily="34" charset="0"/>
                <a:cs typeface="Arial" panose="020B0604020202020204" pitchFamily="34" charset="0"/>
              </a:defRPr>
            </a:lvl3pPr>
            <a:lvl4pPr marL="462600" indent="0">
              <a:lnSpc>
                <a:spcPts val="1700"/>
              </a:lnSpc>
              <a:buClr>
                <a:schemeClr val="accent2"/>
              </a:buClr>
              <a:buNone/>
              <a:defRPr sz="1400">
                <a:latin typeface="Arial" panose="020B0604020202020204" pitchFamily="34" charset="0"/>
                <a:cs typeface="Arial" panose="020B0604020202020204" pitchFamily="34" charset="0"/>
              </a:defRPr>
            </a:lvl4pPr>
            <a:lvl5pPr marL="693000" indent="0">
              <a:lnSpc>
                <a:spcPts val="1700"/>
              </a:lnSpc>
              <a:buClr>
                <a:schemeClr val="accent1"/>
              </a:buClr>
              <a:buFont typeface="Nunito Sans" panose="00000500000000000000" pitchFamily="2" charset="0"/>
              <a:buNone/>
              <a:defRPr sz="1400">
                <a:latin typeface="Arial" panose="020B0604020202020204" pitchFamily="34" charset="0"/>
                <a:cs typeface="Arial" panose="020B0604020202020204" pitchFamily="34" charset="0"/>
              </a:defRPr>
            </a:lvl5pPr>
          </a:lstStyle>
          <a:p>
            <a:pPr lvl="0"/>
            <a:r>
              <a:rPr lang="en-US"/>
              <a:t>Edit Master text styles</a:t>
            </a:r>
          </a:p>
          <a:p>
            <a:pPr lvl="1"/>
            <a:r>
              <a:rPr lang="en-US"/>
              <a:t>Text Here</a:t>
            </a:r>
            <a:endParaRPr lang="en-GB"/>
          </a:p>
        </p:txBody>
      </p:sp>
    </p:spTree>
    <p:extLst>
      <p:ext uri="{BB962C8B-B14F-4D97-AF65-F5344CB8AC3E}">
        <p14:creationId xmlns:p14="http://schemas.microsoft.com/office/powerpoint/2010/main" val="27433802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 Columns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7999" y="997920"/>
            <a:ext cx="11731823" cy="714375"/>
          </a:xfrm>
        </p:spPr>
        <p:txBody>
          <a:bodyPr lIns="0" tIns="0" rIns="0" bIns="0" anchor="t" anchorCtr="0">
            <a:normAutofit/>
          </a:bodyPr>
          <a:lstStyle>
            <a:lvl1pPr>
              <a:defRPr sz="3000"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4436400" cy="4134160"/>
          </a:xfrm>
        </p:spPr>
        <p:txBody>
          <a:bodyPr lIns="0" tIns="0" rIns="0" bIns="0">
            <a:normAutofit/>
          </a:bodyPr>
          <a:lstStyle>
            <a:lvl1pPr>
              <a:lnSpc>
                <a:spcPts val="1700"/>
              </a:lnSpc>
              <a:spcBef>
                <a:spcPts val="500"/>
              </a:spcBef>
              <a:defRPr sz="1600" b="1">
                <a:solidFill>
                  <a:schemeClr val="accent2"/>
                </a:solidFill>
                <a:latin typeface="Arial" panose="020B0604020202020204" pitchFamily="34" charset="0"/>
                <a:cs typeface="Arial" panose="020B0604020202020204" pitchFamily="34" charset="0"/>
              </a:defRPr>
            </a:lvl1pPr>
            <a:lvl2pPr marL="0" indent="0">
              <a:lnSpc>
                <a:spcPts val="1700"/>
              </a:lnSpc>
              <a:spcBef>
                <a:spcPts val="50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285750" indent="-285750">
              <a:lnSpc>
                <a:spcPts val="1700"/>
              </a:lnSpc>
              <a:spcBef>
                <a:spcPts val="500"/>
              </a:spcBef>
              <a:buClr>
                <a:schemeClr val="accent3"/>
              </a:buClr>
              <a:buFont typeface="Symbol" panose="05050102010706020507" pitchFamily="18" charset="2"/>
              <a:buChar char="·"/>
              <a:defRPr sz="1600">
                <a:solidFill>
                  <a:schemeClr val="tx2"/>
                </a:solidFill>
                <a:latin typeface="Arial" panose="020B0604020202020204" pitchFamily="34" charset="0"/>
                <a:cs typeface="Arial" panose="020B0604020202020204" pitchFamily="34" charset="0"/>
              </a:defRPr>
            </a:lvl3pPr>
            <a:lvl4pPr marL="748350" indent="-285750">
              <a:lnSpc>
                <a:spcPts val="1700"/>
              </a:lnSpc>
              <a:spcBef>
                <a:spcPts val="500"/>
              </a:spcBef>
              <a:buClr>
                <a:schemeClr val="accent1"/>
              </a:buClr>
              <a:buFont typeface="Arial" panose="020B0604020202020204" pitchFamily="34" charset="0"/>
              <a:buChar char="–"/>
              <a:defRPr sz="1600">
                <a:latin typeface="Arial" panose="020B0604020202020204" pitchFamily="34" charset="0"/>
                <a:cs typeface="Arial" panose="020B0604020202020204" pitchFamily="34" charset="0"/>
              </a:defRPr>
            </a:lvl4pPr>
            <a:lvl5pPr marL="978750" indent="-285750">
              <a:lnSpc>
                <a:spcPts val="1700"/>
              </a:lnSpc>
              <a:spcBef>
                <a:spcPts val="500"/>
              </a:spcBef>
              <a:buClr>
                <a:schemeClr val="accent2"/>
              </a:buClr>
              <a:buFont typeface="Symbol" panose="05050102010706020507" pitchFamily="18"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sp>
        <p:nvSpPr>
          <p:cNvPr id="12" name="Content Placeholder 2">
            <a:extLst>
              <a:ext uri="{FF2B5EF4-FFF2-40B4-BE49-F238E27FC236}">
                <a16:creationId xmlns:a16="http://schemas.microsoft.com/office/drawing/2014/main" id="{EB74EAD6-6DAA-4315-83AC-805BFBA39EE9}"/>
              </a:ext>
            </a:extLst>
          </p:cNvPr>
          <p:cNvSpPr>
            <a:spLocks noGrp="1"/>
          </p:cNvSpPr>
          <p:nvPr>
            <p:ph idx="13"/>
          </p:nvPr>
        </p:nvSpPr>
        <p:spPr>
          <a:xfrm>
            <a:off x="5171760" y="1707840"/>
            <a:ext cx="4436400" cy="4134160"/>
          </a:xfrm>
        </p:spPr>
        <p:txBody>
          <a:bodyPr lIns="0" tIns="0" rIns="0" bIns="0">
            <a:normAutofit/>
          </a:bodyPr>
          <a:lstStyle>
            <a:lvl1pPr>
              <a:lnSpc>
                <a:spcPts val="1700"/>
              </a:lnSpc>
              <a:spcBef>
                <a:spcPts val="500"/>
              </a:spcBef>
              <a:defRPr sz="1600" b="1">
                <a:solidFill>
                  <a:schemeClr val="accent2"/>
                </a:solidFill>
                <a:latin typeface="Arial" panose="020B0604020202020204" pitchFamily="34" charset="0"/>
                <a:cs typeface="Arial" panose="020B0604020202020204" pitchFamily="34" charset="0"/>
              </a:defRPr>
            </a:lvl1pPr>
            <a:lvl2pPr marL="0" indent="0">
              <a:lnSpc>
                <a:spcPts val="1700"/>
              </a:lnSpc>
              <a:spcBef>
                <a:spcPts val="50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342900" indent="-342900">
              <a:lnSpc>
                <a:spcPts val="1700"/>
              </a:lnSpc>
              <a:spcBef>
                <a:spcPts val="500"/>
              </a:spcBef>
              <a:buClr>
                <a:schemeClr val="accent3"/>
              </a:buClr>
              <a:buFont typeface="+mj-lt"/>
              <a:buAutoNum type="arabicPeriod"/>
              <a:defRPr sz="1600">
                <a:latin typeface="Arial" panose="020B0604020202020204" pitchFamily="34" charset="0"/>
                <a:cs typeface="Arial" panose="020B0604020202020204" pitchFamily="34" charset="0"/>
              </a:defRPr>
            </a:lvl3pPr>
            <a:lvl4pPr marL="684000" indent="-342900">
              <a:lnSpc>
                <a:spcPts val="1700"/>
              </a:lnSpc>
              <a:spcBef>
                <a:spcPts val="500"/>
              </a:spcBef>
              <a:buClr>
                <a:schemeClr val="accent1"/>
              </a:buClr>
              <a:buFont typeface="+mj-lt"/>
              <a:buAutoNum type="alphaLcPeriod"/>
              <a:defRPr sz="1600">
                <a:latin typeface="Arial" panose="020B0604020202020204" pitchFamily="34" charset="0"/>
                <a:cs typeface="Arial" panose="020B0604020202020204" pitchFamily="34" charset="0"/>
              </a:defRPr>
            </a:lvl4pPr>
            <a:lvl5pPr marL="1058400" indent="-342000">
              <a:lnSpc>
                <a:spcPts val="1700"/>
              </a:lnSpc>
              <a:spcBef>
                <a:spcPts val="500"/>
              </a:spcBef>
              <a:buClr>
                <a:schemeClr val="accent2"/>
              </a:buClr>
              <a:buFont typeface="+mj-lt"/>
              <a:buAutoNum type="romanLcPeriod"/>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3" name="Picture 12">
            <a:extLst>
              <a:ext uri="{FF2B5EF4-FFF2-40B4-BE49-F238E27FC236}">
                <a16:creationId xmlns:a16="http://schemas.microsoft.com/office/drawing/2014/main" id="{4F6D8D4B-31D1-4F75-BADA-A1351004BF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275" y="5968800"/>
            <a:ext cx="820807" cy="626400"/>
          </a:xfrm>
          <a:prstGeom prst="rect">
            <a:avLst/>
          </a:prstGeom>
        </p:spPr>
      </p:pic>
      <p:pic>
        <p:nvPicPr>
          <p:cNvPr id="10" name="Picture 9">
            <a:extLst>
              <a:ext uri="{FF2B5EF4-FFF2-40B4-BE49-F238E27FC236}">
                <a16:creationId xmlns:a16="http://schemas.microsoft.com/office/drawing/2014/main" id="{E28B90E7-2774-1F49-B6A3-6E025484EF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18588" y="5023498"/>
            <a:ext cx="3155399" cy="1838362"/>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4"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C04DD673-B24E-4A82-8437-0D4309B76741}" type="datetime4">
              <a:rPr lang="en-GB" smtClean="0"/>
              <a:t>11 May 2020</a:t>
            </a:fld>
            <a:endParaRPr lang="en-GB"/>
          </a:p>
        </p:txBody>
      </p:sp>
    </p:spTree>
    <p:extLst>
      <p:ext uri="{BB962C8B-B14F-4D97-AF65-F5344CB8AC3E}">
        <p14:creationId xmlns:p14="http://schemas.microsoft.com/office/powerpoint/2010/main" val="2664639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7999" y="997920"/>
            <a:ext cx="11382815" cy="714375"/>
          </a:xfrm>
        </p:spPr>
        <p:txBody>
          <a:bodyPr lIns="0" tIns="0" rIns="0" bIns="0" anchor="t" anchorCtr="0">
            <a:normAutofit/>
          </a:bodyPr>
          <a:lstStyle>
            <a:lvl1pPr>
              <a:defRPr sz="3000"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4464000" cy="4134160"/>
          </a:xfrm>
        </p:spPr>
        <p:txBody>
          <a:bodyPr lIns="0" tIns="0" rIns="0" bIns="0">
            <a:normAutofit/>
          </a:bodyPr>
          <a:lstStyle>
            <a:lvl1pPr>
              <a:lnSpc>
                <a:spcPts val="1700"/>
              </a:lnSpc>
              <a:spcBef>
                <a:spcPts val="500"/>
              </a:spcBef>
              <a:defRPr sz="1600" b="0">
                <a:solidFill>
                  <a:schemeClr val="tx1"/>
                </a:solidFill>
              </a:defRPr>
            </a:lvl1pPr>
            <a:lvl2pPr marL="0" indent="0">
              <a:lnSpc>
                <a:spcPts val="1700"/>
              </a:lnSpc>
              <a:spcBef>
                <a:spcPts val="500"/>
              </a:spcBef>
              <a:buClr>
                <a:schemeClr val="accent2"/>
              </a:buClr>
              <a:buFont typeface="Symbol" panose="05050102010706020507" pitchFamily="18" charset="2"/>
              <a:buNone/>
              <a:defRPr sz="1600"/>
            </a:lvl2pPr>
            <a:lvl3pPr marL="285750" indent="-285750">
              <a:lnSpc>
                <a:spcPts val="1700"/>
              </a:lnSpc>
              <a:spcBef>
                <a:spcPts val="500"/>
              </a:spcBef>
              <a:buClr>
                <a:schemeClr val="accent2"/>
              </a:buClr>
              <a:buFont typeface="Symbol" panose="05050102010706020507" pitchFamily="18" charset="2"/>
              <a:buChar char="·"/>
              <a:defRPr sz="1600"/>
            </a:lvl3pPr>
            <a:lvl4pPr marL="748350" indent="-285750">
              <a:lnSpc>
                <a:spcPts val="1700"/>
              </a:lnSpc>
              <a:spcBef>
                <a:spcPts val="500"/>
              </a:spcBef>
              <a:buClr>
                <a:schemeClr val="accent3"/>
              </a:buClr>
              <a:buFont typeface="Arial" panose="020B0604020202020204" pitchFamily="34" charset="0"/>
              <a:buChar char="•"/>
              <a:defRPr sz="1600"/>
            </a:lvl4pPr>
            <a:lvl5pPr marL="978750" indent="-285750">
              <a:lnSpc>
                <a:spcPts val="1700"/>
              </a:lnSpc>
              <a:spcBef>
                <a:spcPts val="500"/>
              </a:spcBef>
              <a:buClr>
                <a:schemeClr val="accent1"/>
              </a:buClr>
              <a:buFont typeface="Arial" panose="020B0604020202020204"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pic>
        <p:nvPicPr>
          <p:cNvPr id="13" name="Picture 12">
            <a:extLst>
              <a:ext uri="{FF2B5EF4-FFF2-40B4-BE49-F238E27FC236}">
                <a16:creationId xmlns:a16="http://schemas.microsoft.com/office/drawing/2014/main" id="{FE7E7980-3CA2-4995-9CDB-C2E26E3054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6520" y="1516"/>
            <a:ext cx="2175479" cy="2105302"/>
          </a:xfrm>
          <a:prstGeom prst="rect">
            <a:avLst/>
          </a:prstGeom>
        </p:spPr>
      </p:pic>
      <p:pic>
        <p:nvPicPr>
          <p:cNvPr id="11" name="Picture 10">
            <a:extLst>
              <a:ext uri="{FF2B5EF4-FFF2-40B4-BE49-F238E27FC236}">
                <a16:creationId xmlns:a16="http://schemas.microsoft.com/office/drawing/2014/main" id="{C663BB35-7A82-4780-A10A-A23E2C1797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5275" y="5968800"/>
            <a:ext cx="820807" cy="626400"/>
          </a:xfrm>
          <a:prstGeom prst="rect">
            <a:avLst/>
          </a:prstGeom>
        </p:spPr>
      </p:pic>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2"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C2D9740B-5710-41A2-8527-2448EA59E6B4}" type="datetime4">
              <a:rPr lang="en-GB" smtClean="0"/>
              <a:t>11 May 2020</a:t>
            </a:fld>
            <a:endParaRPr lang="en-GB"/>
          </a:p>
        </p:txBody>
      </p:sp>
    </p:spTree>
    <p:extLst>
      <p:ext uri="{BB962C8B-B14F-4D97-AF65-F5344CB8AC3E}">
        <p14:creationId xmlns:p14="http://schemas.microsoft.com/office/powerpoint/2010/main" val="31582253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1766724" cy="714375"/>
          </a:xfrm>
        </p:spPr>
        <p:txBody>
          <a:bodyPr lIns="0" tIns="0" rIns="0" bIns="0" anchor="t" anchorCtr="0">
            <a:normAutofit/>
          </a:bodyPr>
          <a:lstStyle>
            <a:lvl1pPr>
              <a:defRPr sz="3000" b="1"/>
            </a:lvl1pPr>
          </a:lstStyle>
          <a:p>
            <a:r>
              <a:rPr lang="en-US"/>
              <a:t>Click to edit 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pic>
        <p:nvPicPr>
          <p:cNvPr id="12" name="Picture 11">
            <a:extLst>
              <a:ext uri="{FF2B5EF4-FFF2-40B4-BE49-F238E27FC236}">
                <a16:creationId xmlns:a16="http://schemas.microsoft.com/office/drawing/2014/main" id="{E4142287-CA56-47CD-9612-B0AA3E615C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275" y="5968800"/>
            <a:ext cx="820807" cy="626400"/>
          </a:xfrm>
          <a:prstGeom prst="rect">
            <a:avLst/>
          </a:prstGeom>
        </p:spPr>
      </p:pic>
      <p:pic>
        <p:nvPicPr>
          <p:cNvPr id="10" name="Picture 9">
            <a:extLst>
              <a:ext uri="{FF2B5EF4-FFF2-40B4-BE49-F238E27FC236}">
                <a16:creationId xmlns:a16="http://schemas.microsoft.com/office/drawing/2014/main" id="{186ED257-B364-5048-A217-DDBD15920C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16520" y="1516"/>
            <a:ext cx="2175479" cy="2105302"/>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8496FD7B-D1A6-4ECB-9C6C-B719B3084A67}" type="datetime4">
              <a:rPr lang="en-GB" smtClean="0"/>
              <a:t>11 May 2020</a:t>
            </a:fld>
            <a:endParaRPr lang="en-GB"/>
          </a:p>
        </p:txBody>
      </p:sp>
    </p:spTree>
    <p:extLst>
      <p:ext uri="{BB962C8B-B14F-4D97-AF65-F5344CB8AC3E}">
        <p14:creationId xmlns:p14="http://schemas.microsoft.com/office/powerpoint/2010/main" val="227146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State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hasCustomPrompt="1"/>
          </p:nvPr>
        </p:nvSpPr>
        <p:spPr>
          <a:xfrm>
            <a:off x="287999" y="997920"/>
            <a:ext cx="11110589" cy="714375"/>
          </a:xfrm>
        </p:spPr>
        <p:txBody>
          <a:bodyPr lIns="0" tIns="0" rIns="0" bIns="0" anchor="t" anchorCtr="0">
            <a:normAutofit/>
          </a:bodyPr>
          <a:lstStyle>
            <a:lvl1pPr>
              <a:defRPr sz="3000" b="1"/>
            </a:lvl1pPr>
          </a:lstStyle>
          <a:p>
            <a:r>
              <a:rPr lang="en-US"/>
              <a:t>Click to edit </a:t>
            </a:r>
            <a:br>
              <a:rPr lang="en-US"/>
            </a:br>
            <a:r>
              <a:rPr lang="en-US"/>
              <a:t>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sp>
        <p:nvSpPr>
          <p:cNvPr id="6" name="Text Placeholder 5">
            <a:extLst>
              <a:ext uri="{FF2B5EF4-FFF2-40B4-BE49-F238E27FC236}">
                <a16:creationId xmlns:a16="http://schemas.microsoft.com/office/drawing/2014/main" id="{A061DD48-E50D-491C-9A8A-3BCCC12366BB}"/>
              </a:ext>
            </a:extLst>
          </p:cNvPr>
          <p:cNvSpPr>
            <a:spLocks noGrp="1"/>
          </p:cNvSpPr>
          <p:nvPr>
            <p:ph type="body" sz="quarter" idx="13"/>
          </p:nvPr>
        </p:nvSpPr>
        <p:spPr>
          <a:xfrm>
            <a:off x="3721100" y="2590799"/>
            <a:ext cx="4838700" cy="1676400"/>
          </a:xfrm>
        </p:spPr>
        <p:txBody>
          <a:bodyPr>
            <a:noAutofit/>
          </a:bodyPr>
          <a:lstStyle>
            <a:lvl1pPr algn="ctr">
              <a:lnSpc>
                <a:spcPts val="6400"/>
              </a:lnSpc>
              <a:spcBef>
                <a:spcPts val="0"/>
              </a:spcBef>
              <a:defRPr sz="6000" b="1">
                <a:solidFill>
                  <a:schemeClr val="bg1"/>
                </a:solidFill>
                <a:latin typeface="Arial" panose="020B0604020202020204" pitchFamily="34" charset="0"/>
                <a:cs typeface="Arial" panose="020B0604020202020204" pitchFamily="34" charset="0"/>
              </a:defRPr>
            </a:lvl1pPr>
          </a:lstStyle>
          <a:p>
            <a:pPr lvl="0"/>
            <a:r>
              <a:rPr lang="en-US"/>
              <a:t>Edit Master text styles</a:t>
            </a:r>
          </a:p>
        </p:txBody>
      </p:sp>
      <p:pic>
        <p:nvPicPr>
          <p:cNvPr id="12" name="Picture 11">
            <a:extLst>
              <a:ext uri="{FF2B5EF4-FFF2-40B4-BE49-F238E27FC236}">
                <a16:creationId xmlns:a16="http://schemas.microsoft.com/office/drawing/2014/main" id="{E29331F6-D9DE-439F-85AF-AE2F89CCEF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275" y="5968800"/>
            <a:ext cx="820807" cy="626400"/>
          </a:xfrm>
          <a:prstGeom prst="rect">
            <a:avLst/>
          </a:prstGeom>
        </p:spPr>
      </p:pic>
      <p:pic>
        <p:nvPicPr>
          <p:cNvPr id="10" name="Picture 9">
            <a:extLst>
              <a:ext uri="{FF2B5EF4-FFF2-40B4-BE49-F238E27FC236}">
                <a16:creationId xmlns:a16="http://schemas.microsoft.com/office/drawing/2014/main" id="{6AD2CCC8-3282-A649-B243-910E25E705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16520" y="1516"/>
            <a:ext cx="2175479" cy="2105302"/>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798CFB52-886B-4199-BE2F-F94320BFDC5A}" type="datetime4">
              <a:rPr lang="en-GB" smtClean="0"/>
              <a:t>11 May 2020</a:t>
            </a:fld>
            <a:endParaRPr lang="en-GB"/>
          </a:p>
        </p:txBody>
      </p:sp>
    </p:spTree>
    <p:extLst>
      <p:ext uri="{BB962C8B-B14F-4D97-AF65-F5344CB8AC3E}">
        <p14:creationId xmlns:p14="http://schemas.microsoft.com/office/powerpoint/2010/main" val="2329001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9FBE99-C01D-402F-B607-941B34C3A2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0487DEE-BA6D-42BB-92B2-616FA2F0A288}"/>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1B390E26-812F-4D81-8264-8E29D05DA539}"/>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a:p>
        </p:txBody>
      </p:sp>
      <p:sp>
        <p:nvSpPr>
          <p:cNvPr id="9"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0"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51E17712-4900-4D96-BBDC-DA49D188D4C6}" type="datetime4">
              <a:rPr lang="en-GB" smtClean="0"/>
              <a:t>11 May 2020</a:t>
            </a:fld>
            <a:endParaRPr lang="en-GB"/>
          </a:p>
        </p:txBody>
      </p:sp>
    </p:spTree>
    <p:extLst>
      <p:ext uri="{BB962C8B-B14F-4D97-AF65-F5344CB8AC3E}">
        <p14:creationId xmlns:p14="http://schemas.microsoft.com/office/powerpoint/2010/main" val="1490484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4" r:id="rId4"/>
    <p:sldLayoutId id="2147483674" r:id="rId5"/>
    <p:sldLayoutId id="2147483665" r:id="rId6"/>
    <p:sldLayoutId id="2147483666" r:id="rId7"/>
    <p:sldLayoutId id="2147483662" r:id="rId8"/>
    <p:sldLayoutId id="2147483670" r:id="rId9"/>
    <p:sldLayoutId id="2147483668" r:id="rId10"/>
    <p:sldLayoutId id="2147483671" r:id="rId11"/>
    <p:sldLayoutId id="2147483675" r:id="rId12"/>
    <p:sldLayoutId id="2147483676" r:id="rId13"/>
    <p:sldLayoutId id="2147483672" r:id="rId14"/>
    <p:sldLayoutId id="2147483673" r:id="rId15"/>
    <p:sldLayoutId id="2147483667" r:id="rId16"/>
    <p:sldLayoutId id="2147483669" r:id="rId17"/>
    <p:sldLayoutId id="2147483660" r:id="rId18"/>
    <p:sldLayoutId id="2147483661" r:id="rId19"/>
    <p:sldLayoutId id="2147483677" r:id="rId20"/>
    <p:sldLayoutId id="2147483678" r:id="rId21"/>
    <p:sldLayoutId id="2147483680" r:id="rId22"/>
    <p:sldLayoutId id="2147483681" r:id="rId23"/>
    <p:sldLayoutId id="2147483682" r:id="rId24"/>
  </p:sldLayoutIdLst>
  <p:hf hdr="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accent2"/>
          </a:solidFill>
          <a:latin typeface="Arial" panose="020B0604020202020204" pitchFamily="34" charset="0"/>
          <a:ea typeface="+mn-ea"/>
          <a:cs typeface="Arial" panose="020B0604020202020204" pitchFamily="34" charset="0"/>
        </a:defRPr>
      </a:lvl1pPr>
      <a:lvl2pPr marL="230400" indent="-228600" algn="l" defTabSz="914400" rtl="0" eaLnBrk="1" latinLnBrk="0" hangingPunct="1">
        <a:lnSpc>
          <a:spcPct val="90000"/>
        </a:lnSpc>
        <a:spcBef>
          <a:spcPts val="500"/>
        </a:spcBef>
        <a:buClr>
          <a:schemeClr val="accent3"/>
        </a:buClr>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2pPr>
      <a:lvl3pPr marL="460800" indent="-228600" algn="l" defTabSz="914400" rtl="0" eaLnBrk="1" latinLnBrk="0" hangingPunct="1">
        <a:lnSpc>
          <a:spcPct val="90000"/>
        </a:lnSpc>
        <a:spcBef>
          <a:spcPts val="500"/>
        </a:spcBef>
        <a:buClr>
          <a:schemeClr val="accent1"/>
        </a:buClr>
        <a:buFont typeface="Nunito Sans" panose="00000500000000000000" pitchFamily="2" charset="0"/>
        <a:buChar char="‒"/>
        <a:defRPr sz="1800" kern="1200">
          <a:solidFill>
            <a:schemeClr val="tx1"/>
          </a:solidFill>
          <a:latin typeface="Arial" panose="020B0604020202020204" pitchFamily="34" charset="0"/>
          <a:ea typeface="+mn-ea"/>
          <a:cs typeface="Arial" panose="020B0604020202020204" pitchFamily="34" charset="0"/>
        </a:defRPr>
      </a:lvl3pPr>
      <a:lvl4pPr marL="691200" indent="-228600" algn="l" defTabSz="914400" rtl="0" eaLnBrk="1" latinLnBrk="0" hangingPunct="1">
        <a:lnSpc>
          <a:spcPct val="90000"/>
        </a:lnSpc>
        <a:spcBef>
          <a:spcPts val="500"/>
        </a:spcBef>
        <a:buClr>
          <a:schemeClr val="accent3"/>
        </a:buClr>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4pPr>
      <a:lvl5pPr marL="9216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1.png"/><Relationship Id="rId5" Type="http://schemas.openxmlformats.org/officeDocument/2006/relationships/hyperlink" Target="mailto:Karen.Egan@i-l-m.com"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1.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notesSlide" Target="../notesSlides/notesSlide10.xml"/><Relationship Id="rId4"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8.xml"/><Relationship Id="rId7" Type="http://schemas.openxmlformats.org/officeDocument/2006/relationships/diagramQuickStyle" Target="../diagrams/quickStyle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1.png"/><Relationship Id="rId4" Type="http://schemas.openxmlformats.org/officeDocument/2006/relationships/notesSlide" Target="../notesSlides/notesSlide13.xml"/><Relationship Id="rId9" Type="http://schemas.microsoft.com/office/2007/relationships/diagramDrawing" Target="../diagrams/drawing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slideLayout" Target="../slideLayouts/slideLayout8.xml"/><Relationship Id="rId7" Type="http://schemas.openxmlformats.org/officeDocument/2006/relationships/image" Target="../media/image15.png"/><Relationship Id="rId12" Type="http://schemas.openxmlformats.org/officeDocument/2006/relationships/image" Target="../media/image1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4.svg"/><Relationship Id="rId11" Type="http://schemas.openxmlformats.org/officeDocument/2006/relationships/image" Target="../media/image19.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15.xml"/><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1.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1.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1.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1.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1.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8.xml"/><Relationship Id="rId7" Type="http://schemas.openxmlformats.org/officeDocument/2006/relationships/image" Target="../media/image2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11.png"/><Relationship Id="rId4" Type="http://schemas.openxmlformats.org/officeDocument/2006/relationships/notesSlide" Target="../notesSlides/notesSlide22.xml"/><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1.png"/><Relationship Id="rId4"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1.png"/><Relationship Id="rId3" Type="http://schemas.openxmlformats.org/officeDocument/2006/relationships/slideLayout" Target="../slideLayouts/slideLayout8.xml"/><Relationship Id="rId7" Type="http://schemas.openxmlformats.org/officeDocument/2006/relationships/hyperlink" Target="https://www.walled-garden.com/news/epa-guidance-level-3.aspx" TargetMode="External"/><Relationship Id="rId12" Type="http://schemas.openxmlformats.org/officeDocument/2006/relationships/hyperlink" Target="https://www.instituteforapprenticeships.org/media/1496/operations-departmental-manager-assessment-plan-revised-25-10-17.pdf" TargetMode="Externa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5.png"/><Relationship Id="rId11" Type="http://schemas.openxmlformats.org/officeDocument/2006/relationships/hyperlink" Target="https://www.instituteforapprenticeships.org/apprenticeship-standards/operations-departmental-manager/" TargetMode="External"/><Relationship Id="rId5" Type="http://schemas.openxmlformats.org/officeDocument/2006/relationships/hyperlink" Target="https://www.walled-garden.com/news/epa-guidance-level-5.aspx" TargetMode="External"/><Relationship Id="rId10" Type="http://schemas.openxmlformats.org/officeDocument/2006/relationships/hyperlink" Target="https://www.instituteforapprenticeships.org/media/1497/team-leader-assessment-plan-revised-24-10-17.pdf" TargetMode="External"/><Relationship Id="rId4" Type="http://schemas.openxmlformats.org/officeDocument/2006/relationships/notesSlide" Target="../notesSlides/notesSlide25.xml"/><Relationship Id="rId9" Type="http://schemas.openxmlformats.org/officeDocument/2006/relationships/hyperlink" Target="https://www.instituteforapprenticeships.org/apprenticeship-standards/team-leader-supervisor/"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1.png"/><Relationship Id="rId4" Type="http://schemas.openxmlformats.org/officeDocument/2006/relationships/hyperlink" Target="https://www.i-l-m.com/covid-19" TargetMode="Externa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1.png"/><Relationship Id="rId5" Type="http://schemas.openxmlformats.org/officeDocument/2006/relationships/hyperlink" Target="https://www.i-l-m.com/learning-and-development/management-apprenticeships/apprenticeships-for-employers/why-ilm-management-apprenticeships/end-point-assessment-explained" TargetMode="External"/><Relationship Id="rId4"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1.png"/><Relationship Id="rId4"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1.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8.png"/><Relationship Id="rId5" Type="http://schemas.openxmlformats.org/officeDocument/2006/relationships/hyperlink" Target="https://vimeo.com/250767683/af446c3150" TargetMode="External"/><Relationship Id="rId4"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1.png"/><Relationship Id="rId4"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8.xml"/><Relationship Id="rId7" Type="http://schemas.openxmlformats.org/officeDocument/2006/relationships/hyperlink" Target="https://www.i-l-m.com/assessment-and-resources/ilm-learning-resources/apprenticeship-resources" TargetMode="Externa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https://www.i-l-m.com/assessment-and-resources/Apprenticeships" TargetMode="External"/><Relationship Id="rId5" Type="http://schemas.openxmlformats.org/officeDocument/2006/relationships/image" Target="../media/image29.png"/><Relationship Id="rId4"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8.xml"/><Relationship Id="rId7" Type="http://schemas.openxmlformats.org/officeDocument/2006/relationships/image" Target="../media/image31.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0.png"/><Relationship Id="rId5" Type="http://schemas.openxmlformats.org/officeDocument/2006/relationships/hyperlink" Target="https://www.i-l-m.com/assessment-and-resources/ilm-learning-resources/apprenticeship-resources/illuminate%20-%20apprenticeships%20workbooks" TargetMode="External"/><Relationship Id="rId4" Type="http://schemas.openxmlformats.org/officeDocument/2006/relationships/notesSlide" Target="../notesSlides/notesSlide32.xml"/><Relationship Id="rId9" Type="http://schemas.openxmlformats.org/officeDocument/2006/relationships/image" Target="../media/image11.png"/></Relationships>
</file>

<file path=ppt/slides/_rels/slide3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8.xml"/><Relationship Id="rId7" Type="http://schemas.openxmlformats.org/officeDocument/2006/relationships/image" Target="../media/image35.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33.xml"/><Relationship Id="rId9"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1.png"/><Relationship Id="rId5" Type="http://schemas.openxmlformats.org/officeDocument/2006/relationships/hyperlink" Target="https://www.i-l-m.com/news-and-events/events" TargetMode="External"/><Relationship Id="rId4"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hyperlink" Target="https://register.gotowebinar.com/register/6487824896964843023?utm_source=Skills%20Credentialing&amp;utm_medium=email&amp;utm_campaign=11506512_UKC_Covid-19_Lauch_Support_EPA_remote_06042020&amp;dm_t=0,0,0,0,0" TargetMode="External"/><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11.pn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hyperlink" Target="https://www.cityandguilds.com/-/media/cityandguilds-site/documents/apprenticeships/city-and-guilds-and-ilm-the-8-step-guide-to-your-epa-journey-pdf.ashx?la=en&amp;hash=AD39898AA25742E504CFFBD3D5B2CD24CA53C330" TargetMode="External"/><Relationship Id="rId5" Type="http://schemas.openxmlformats.org/officeDocument/2006/relationships/notesSlide" Target="../notesSlides/notesSlide5.xml"/><Relationship Id="rId4"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9DD3-539D-46B3-B9A6-81BE7FA48633}"/>
              </a:ext>
            </a:extLst>
          </p:cNvPr>
          <p:cNvSpPr>
            <a:spLocks noGrp="1"/>
          </p:cNvSpPr>
          <p:nvPr>
            <p:ph type="ctrTitle"/>
          </p:nvPr>
        </p:nvSpPr>
        <p:spPr>
          <a:xfrm>
            <a:off x="288000" y="4261030"/>
            <a:ext cx="9144000" cy="1589702"/>
          </a:xfrm>
        </p:spPr>
        <p:txBody>
          <a:bodyPr>
            <a:normAutofit fontScale="90000"/>
          </a:bodyPr>
          <a:lstStyle/>
          <a:p>
            <a:r>
              <a:rPr lang="en-US" sz="3100"/>
              <a:t>ILM Best Practice for EPA Portfolio</a:t>
            </a:r>
            <a:br>
              <a:rPr lang="en-US" sz="3100"/>
            </a:br>
            <a:r>
              <a:rPr lang="en-US" sz="3100"/>
              <a:t>focusing on</a:t>
            </a:r>
            <a:br>
              <a:rPr lang="en-US"/>
            </a:br>
            <a:r>
              <a:rPr lang="en-US" sz="2700"/>
              <a:t>Level 3 </a:t>
            </a:r>
            <a:r>
              <a:rPr lang="en-US" sz="2700" err="1"/>
              <a:t>Te</a:t>
            </a:r>
            <a:r>
              <a:rPr lang="en-GB" sz="2700"/>
              <a:t>am Leader/Supervisor </a:t>
            </a:r>
            <a:r>
              <a:rPr lang="en-US" sz="2700"/>
              <a:t>&amp; </a:t>
            </a:r>
            <a:br>
              <a:rPr lang="en-US" sz="2700"/>
            </a:br>
            <a:r>
              <a:rPr lang="en-US" sz="2700"/>
              <a:t>Level 5 Operations/Departmental Manager</a:t>
            </a:r>
            <a:endParaRPr lang="en-GB" sz="2700"/>
          </a:p>
        </p:txBody>
      </p:sp>
      <p:sp>
        <p:nvSpPr>
          <p:cNvPr id="3" name="Subtitle 2">
            <a:extLst>
              <a:ext uri="{FF2B5EF4-FFF2-40B4-BE49-F238E27FC236}">
                <a16:creationId xmlns:a16="http://schemas.microsoft.com/office/drawing/2014/main" id="{22BA0906-B4D1-4071-BB77-E72CA5838C4E}"/>
              </a:ext>
            </a:extLst>
          </p:cNvPr>
          <p:cNvSpPr>
            <a:spLocks noGrp="1"/>
          </p:cNvSpPr>
          <p:nvPr>
            <p:ph type="subTitle" idx="1"/>
          </p:nvPr>
        </p:nvSpPr>
        <p:spPr>
          <a:xfrm>
            <a:off x="288000" y="2260907"/>
            <a:ext cx="9144000" cy="1235328"/>
          </a:xfrm>
        </p:spPr>
        <p:txBody>
          <a:bodyPr>
            <a:normAutofit lnSpcReduction="10000"/>
          </a:bodyPr>
          <a:lstStyle/>
          <a:p>
            <a:r>
              <a:rPr lang="en-GB"/>
              <a:t>Karen Egan</a:t>
            </a:r>
          </a:p>
          <a:p>
            <a:r>
              <a:rPr lang="en-GB"/>
              <a:t>Technical Advisor ILM</a:t>
            </a:r>
          </a:p>
          <a:p>
            <a:r>
              <a:rPr lang="en-GB">
                <a:hlinkClick r:id="rId5"/>
              </a:rPr>
              <a:t>Karen.Egan@i-l-m.com</a:t>
            </a:r>
            <a:r>
              <a:rPr lang="en-GB"/>
              <a:t> </a:t>
            </a:r>
          </a:p>
        </p:txBody>
      </p:sp>
      <p:pic>
        <p:nvPicPr>
          <p:cNvPr id="4" name="Audio 3">
            <a:hlinkClick r:id="" action="ppaction://media"/>
            <a:extLst>
              <a:ext uri="{FF2B5EF4-FFF2-40B4-BE49-F238E27FC236}">
                <a16:creationId xmlns:a16="http://schemas.microsoft.com/office/drawing/2014/main" id="{1F0C5515-4680-4D8D-A9ED-3E81034578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1118207"/>
      </p:ext>
    </p:extLst>
  </p:cSld>
  <p:clrMapOvr>
    <a:masterClrMapping/>
  </p:clrMapOvr>
  <mc:AlternateContent xmlns:mc="http://schemas.openxmlformats.org/markup-compatibility/2006">
    <mc:Choice xmlns:p14="http://schemas.microsoft.com/office/powerpoint/2010/main" Requires="p14">
      <p:transition spd="slow" p14:dur="2000" advTm="49331"/>
    </mc:Choice>
    <mc:Fallback>
      <p:transition spd="slow" advTm="49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Arc 46">
            <a:extLst>
              <a:ext uri="{FF2B5EF4-FFF2-40B4-BE49-F238E27FC236}">
                <a16:creationId xmlns:a16="http://schemas.microsoft.com/office/drawing/2014/main" id="{9B12A9C2-6ECF-4B08-9202-1969C33815F4}"/>
              </a:ext>
            </a:extLst>
          </p:cNvPr>
          <p:cNvSpPr/>
          <p:nvPr/>
        </p:nvSpPr>
        <p:spPr>
          <a:xfrm>
            <a:off x="806391" y="3230360"/>
            <a:ext cx="1654302" cy="1654300"/>
          </a:xfrm>
          <a:prstGeom prst="arc">
            <a:avLst>
              <a:gd name="adj1" fmla="val 19658298"/>
              <a:gd name="adj2" fmla="val 19644547"/>
            </a:avLst>
          </a:prstGeom>
          <a:solidFill>
            <a:schemeClr val="tx2"/>
          </a:solidFill>
          <a:ln w="952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92" name="Rectangle 91">
            <a:extLst>
              <a:ext uri="{FF2B5EF4-FFF2-40B4-BE49-F238E27FC236}">
                <a16:creationId xmlns:a16="http://schemas.microsoft.com/office/drawing/2014/main" id="{14974BAE-E297-4EF5-ABFC-2399F3DB820B}"/>
              </a:ext>
            </a:extLst>
          </p:cNvPr>
          <p:cNvSpPr/>
          <p:nvPr/>
        </p:nvSpPr>
        <p:spPr>
          <a:xfrm>
            <a:off x="8278424" y="1669294"/>
            <a:ext cx="3289462" cy="424732"/>
          </a:xfrm>
          <a:prstGeom prst="rect">
            <a:avLst/>
          </a:prstGeom>
        </p:spPr>
        <p:txBody>
          <a:bodyPr wrap="square">
            <a:spAutoFit/>
          </a:bodyPr>
          <a:lstStyle/>
          <a:p>
            <a:pPr algn="ctr">
              <a:lnSpc>
                <a:spcPct val="90000"/>
              </a:lnSpc>
            </a:pPr>
            <a:r>
              <a:rPr lang="en-ZW" sz="2400" b="1">
                <a:solidFill>
                  <a:schemeClr val="accent1"/>
                </a:solidFill>
                <a:latin typeface="+mj-lt"/>
              </a:rPr>
              <a:t>Delivery Method </a:t>
            </a:r>
          </a:p>
        </p:txBody>
      </p:sp>
      <p:sp>
        <p:nvSpPr>
          <p:cNvPr id="93" name="Oval 92">
            <a:extLst>
              <a:ext uri="{FF2B5EF4-FFF2-40B4-BE49-F238E27FC236}">
                <a16:creationId xmlns:a16="http://schemas.microsoft.com/office/drawing/2014/main" id="{CBEEE680-33CC-4E39-897A-7434440D5D54}"/>
              </a:ext>
            </a:extLst>
          </p:cNvPr>
          <p:cNvSpPr/>
          <p:nvPr/>
        </p:nvSpPr>
        <p:spPr>
          <a:xfrm>
            <a:off x="8698514" y="2058621"/>
            <a:ext cx="1242614" cy="12426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algn="ctr">
              <a:lnSpc>
                <a:spcPct val="90000"/>
              </a:lnSpc>
            </a:pPr>
            <a:endParaRPr lang="en-ZW" sz="1600">
              <a:solidFill>
                <a:schemeClr val="tx1"/>
              </a:solidFill>
              <a:latin typeface="+mj-lt"/>
            </a:endParaRPr>
          </a:p>
        </p:txBody>
      </p:sp>
      <p:sp>
        <p:nvSpPr>
          <p:cNvPr id="94" name="Rectangle 93">
            <a:extLst>
              <a:ext uri="{FF2B5EF4-FFF2-40B4-BE49-F238E27FC236}">
                <a16:creationId xmlns:a16="http://schemas.microsoft.com/office/drawing/2014/main" id="{9E9C30F4-F81D-43C5-92F3-F1A13529124D}"/>
              </a:ext>
            </a:extLst>
          </p:cNvPr>
          <p:cNvSpPr/>
          <p:nvPr/>
        </p:nvSpPr>
        <p:spPr>
          <a:xfrm>
            <a:off x="9969505" y="2426013"/>
            <a:ext cx="2082795" cy="646331"/>
          </a:xfrm>
          <a:prstGeom prst="rect">
            <a:avLst/>
          </a:prstGeom>
        </p:spPr>
        <p:txBody>
          <a:bodyPr wrap="square">
            <a:spAutoFit/>
          </a:bodyPr>
          <a:lstStyle/>
          <a:p>
            <a:pPr>
              <a:lnSpc>
                <a:spcPct val="90000"/>
              </a:lnSpc>
            </a:pPr>
            <a:r>
              <a:rPr lang="en-ZW" sz="2000" b="1">
                <a:solidFill>
                  <a:schemeClr val="tx2"/>
                </a:solidFill>
                <a:latin typeface="+mj-lt"/>
              </a:rPr>
              <a:t>Onscreen test</a:t>
            </a:r>
            <a:br>
              <a:rPr lang="en-ZW" sz="2000" b="1">
                <a:solidFill>
                  <a:schemeClr val="tx2"/>
                </a:solidFill>
                <a:latin typeface="+mj-lt"/>
              </a:rPr>
            </a:br>
            <a:r>
              <a:rPr lang="en-ZW" sz="2000">
                <a:solidFill>
                  <a:schemeClr val="tx2"/>
                </a:solidFill>
                <a:latin typeface="+mj-lt"/>
              </a:rPr>
              <a:t>e-volve platform</a:t>
            </a:r>
          </a:p>
        </p:txBody>
      </p:sp>
      <p:sp>
        <p:nvSpPr>
          <p:cNvPr id="95" name="Freeform: Shape 94">
            <a:extLst>
              <a:ext uri="{FF2B5EF4-FFF2-40B4-BE49-F238E27FC236}">
                <a16:creationId xmlns:a16="http://schemas.microsoft.com/office/drawing/2014/main" id="{B957EF4E-0D37-46E4-896F-B3BCCD222588}"/>
              </a:ext>
            </a:extLst>
          </p:cNvPr>
          <p:cNvSpPr/>
          <p:nvPr/>
        </p:nvSpPr>
        <p:spPr>
          <a:xfrm>
            <a:off x="6553200" y="2288099"/>
            <a:ext cx="2032000" cy="131126"/>
          </a:xfrm>
          <a:custGeom>
            <a:avLst/>
            <a:gdLst>
              <a:gd name="connsiteX0" fmla="*/ 0 w 2032000"/>
              <a:gd name="connsiteY0" fmla="*/ 0 h 889000"/>
              <a:gd name="connsiteX1" fmla="*/ 622300 w 2032000"/>
              <a:gd name="connsiteY1" fmla="*/ 0 h 889000"/>
              <a:gd name="connsiteX2" fmla="*/ 1435100 w 2032000"/>
              <a:gd name="connsiteY2" fmla="*/ 889000 h 889000"/>
              <a:gd name="connsiteX3" fmla="*/ 2032000 w 2032000"/>
              <a:gd name="connsiteY3" fmla="*/ 889000 h 889000"/>
            </a:gdLst>
            <a:ahLst/>
            <a:cxnLst>
              <a:cxn ang="0">
                <a:pos x="connsiteX0" y="connsiteY0"/>
              </a:cxn>
              <a:cxn ang="0">
                <a:pos x="connsiteX1" y="connsiteY1"/>
              </a:cxn>
              <a:cxn ang="0">
                <a:pos x="connsiteX2" y="connsiteY2"/>
              </a:cxn>
              <a:cxn ang="0">
                <a:pos x="connsiteX3" y="connsiteY3"/>
              </a:cxn>
            </a:cxnLst>
            <a:rect l="l" t="t" r="r" b="b"/>
            <a:pathLst>
              <a:path w="2032000" h="889000">
                <a:moveTo>
                  <a:pt x="0" y="0"/>
                </a:moveTo>
                <a:lnTo>
                  <a:pt x="622300" y="0"/>
                </a:lnTo>
                <a:lnTo>
                  <a:pt x="1435100" y="889000"/>
                </a:lnTo>
                <a:lnTo>
                  <a:pt x="2032000" y="889000"/>
                </a:lnTo>
              </a:path>
            </a:pathLst>
          </a:custGeom>
          <a:noFill/>
          <a:ln w="12700" cap="rnd">
            <a:solidFill>
              <a:schemeClr val="accent2"/>
            </a:solidFill>
            <a:prstDash val="dash"/>
            <a:tailEnd type="arrow"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95">
            <a:extLst>
              <a:ext uri="{FF2B5EF4-FFF2-40B4-BE49-F238E27FC236}">
                <a16:creationId xmlns:a16="http://schemas.microsoft.com/office/drawing/2014/main" id="{E347C0EE-1750-4C58-B8E2-728AB4763631}"/>
              </a:ext>
            </a:extLst>
          </p:cNvPr>
          <p:cNvGrpSpPr/>
          <p:nvPr/>
        </p:nvGrpSpPr>
        <p:grpSpPr>
          <a:xfrm>
            <a:off x="8967961" y="2405725"/>
            <a:ext cx="701131" cy="582331"/>
            <a:chOff x="5598398" y="1711614"/>
            <a:chExt cx="701131" cy="582331"/>
          </a:xfrm>
        </p:grpSpPr>
        <p:sp>
          <p:nvSpPr>
            <p:cNvPr id="97" name="Freeform 6">
              <a:extLst>
                <a:ext uri="{FF2B5EF4-FFF2-40B4-BE49-F238E27FC236}">
                  <a16:creationId xmlns:a16="http://schemas.microsoft.com/office/drawing/2014/main" id="{2737621F-69CD-4F98-938C-8883F552D511}"/>
                </a:ext>
              </a:extLst>
            </p:cNvPr>
            <p:cNvSpPr>
              <a:spLocks noEditPoints="1"/>
            </p:cNvSpPr>
            <p:nvPr/>
          </p:nvSpPr>
          <p:spPr bwMode="auto">
            <a:xfrm>
              <a:off x="5598398" y="1711614"/>
              <a:ext cx="701131" cy="484745"/>
            </a:xfrm>
            <a:custGeom>
              <a:avLst/>
              <a:gdLst>
                <a:gd name="T0" fmla="*/ 280 w 280"/>
                <a:gd name="T1" fmla="*/ 6 h 193"/>
                <a:gd name="T2" fmla="*/ 273 w 280"/>
                <a:gd name="T3" fmla="*/ 0 h 193"/>
                <a:gd name="T4" fmla="*/ 7 w 280"/>
                <a:gd name="T5" fmla="*/ 0 h 193"/>
                <a:gd name="T6" fmla="*/ 0 w 280"/>
                <a:gd name="T7" fmla="*/ 6 h 193"/>
                <a:gd name="T8" fmla="*/ 0 w 280"/>
                <a:gd name="T9" fmla="*/ 186 h 193"/>
                <a:gd name="T10" fmla="*/ 7 w 280"/>
                <a:gd name="T11" fmla="*/ 193 h 193"/>
                <a:gd name="T12" fmla="*/ 273 w 280"/>
                <a:gd name="T13" fmla="*/ 193 h 193"/>
                <a:gd name="T14" fmla="*/ 280 w 280"/>
                <a:gd name="T15" fmla="*/ 186 h 193"/>
                <a:gd name="T16" fmla="*/ 280 w 280"/>
                <a:gd name="T17" fmla="*/ 6 h 193"/>
                <a:gd name="T18" fmla="*/ 12 w 280"/>
                <a:gd name="T19" fmla="*/ 12 h 193"/>
                <a:gd name="T20" fmla="*/ 268 w 280"/>
                <a:gd name="T21" fmla="*/ 12 h 193"/>
                <a:gd name="T22" fmla="*/ 268 w 280"/>
                <a:gd name="T23" fmla="*/ 159 h 193"/>
                <a:gd name="T24" fmla="*/ 12 w 280"/>
                <a:gd name="T25" fmla="*/ 159 h 193"/>
                <a:gd name="T26" fmla="*/ 12 w 280"/>
                <a:gd name="T27"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0" h="193">
                  <a:moveTo>
                    <a:pt x="280" y="6"/>
                  </a:moveTo>
                  <a:cubicBezTo>
                    <a:pt x="280" y="3"/>
                    <a:pt x="277" y="0"/>
                    <a:pt x="273" y="0"/>
                  </a:cubicBezTo>
                  <a:cubicBezTo>
                    <a:pt x="7" y="0"/>
                    <a:pt x="7" y="0"/>
                    <a:pt x="7" y="0"/>
                  </a:cubicBezTo>
                  <a:cubicBezTo>
                    <a:pt x="3" y="0"/>
                    <a:pt x="0" y="3"/>
                    <a:pt x="0" y="6"/>
                  </a:cubicBezTo>
                  <a:cubicBezTo>
                    <a:pt x="0" y="186"/>
                    <a:pt x="0" y="186"/>
                    <a:pt x="0" y="186"/>
                  </a:cubicBezTo>
                  <a:cubicBezTo>
                    <a:pt x="0" y="190"/>
                    <a:pt x="3" y="193"/>
                    <a:pt x="7" y="193"/>
                  </a:cubicBezTo>
                  <a:cubicBezTo>
                    <a:pt x="273" y="193"/>
                    <a:pt x="273" y="193"/>
                    <a:pt x="273" y="193"/>
                  </a:cubicBezTo>
                  <a:cubicBezTo>
                    <a:pt x="277" y="193"/>
                    <a:pt x="280" y="190"/>
                    <a:pt x="280" y="186"/>
                  </a:cubicBezTo>
                  <a:lnTo>
                    <a:pt x="280" y="6"/>
                  </a:lnTo>
                  <a:close/>
                  <a:moveTo>
                    <a:pt x="12" y="12"/>
                  </a:moveTo>
                  <a:cubicBezTo>
                    <a:pt x="268" y="12"/>
                    <a:pt x="268" y="12"/>
                    <a:pt x="268" y="12"/>
                  </a:cubicBezTo>
                  <a:cubicBezTo>
                    <a:pt x="268" y="159"/>
                    <a:pt x="268" y="159"/>
                    <a:pt x="268" y="159"/>
                  </a:cubicBezTo>
                  <a:cubicBezTo>
                    <a:pt x="12" y="159"/>
                    <a:pt x="12" y="159"/>
                    <a:pt x="12" y="159"/>
                  </a:cubicBezTo>
                  <a:lnTo>
                    <a:pt x="1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98" name="Freeform 7">
              <a:extLst>
                <a:ext uri="{FF2B5EF4-FFF2-40B4-BE49-F238E27FC236}">
                  <a16:creationId xmlns:a16="http://schemas.microsoft.com/office/drawing/2014/main" id="{9BAA5009-7B19-425B-AE45-D1942449F3C0}"/>
                </a:ext>
              </a:extLst>
            </p:cNvPr>
            <p:cNvSpPr>
              <a:spLocks/>
            </p:cNvSpPr>
            <p:nvPr/>
          </p:nvSpPr>
          <p:spPr bwMode="auto">
            <a:xfrm>
              <a:off x="5828572" y="2223938"/>
              <a:ext cx="240782" cy="70007"/>
            </a:xfrm>
            <a:custGeom>
              <a:avLst/>
              <a:gdLst>
                <a:gd name="T0" fmla="*/ 93 w 96"/>
                <a:gd name="T1" fmla="*/ 23 h 28"/>
                <a:gd name="T2" fmla="*/ 79 w 96"/>
                <a:gd name="T3" fmla="*/ 0 h 28"/>
                <a:gd name="T4" fmla="*/ 17 w 96"/>
                <a:gd name="T5" fmla="*/ 0 h 28"/>
                <a:gd name="T6" fmla="*/ 3 w 96"/>
                <a:gd name="T7" fmla="*/ 23 h 28"/>
                <a:gd name="T8" fmla="*/ 3 w 96"/>
                <a:gd name="T9" fmla="*/ 28 h 28"/>
                <a:gd name="T10" fmla="*/ 48 w 96"/>
                <a:gd name="T11" fmla="*/ 28 h 28"/>
                <a:gd name="T12" fmla="*/ 93 w 96"/>
                <a:gd name="T13" fmla="*/ 28 h 28"/>
                <a:gd name="T14" fmla="*/ 93 w 96"/>
                <a:gd name="T15" fmla="*/ 23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28">
                  <a:moveTo>
                    <a:pt x="93" y="23"/>
                  </a:moveTo>
                  <a:cubicBezTo>
                    <a:pt x="82" y="20"/>
                    <a:pt x="79" y="11"/>
                    <a:pt x="79" y="0"/>
                  </a:cubicBezTo>
                  <a:cubicBezTo>
                    <a:pt x="17" y="0"/>
                    <a:pt x="17" y="0"/>
                    <a:pt x="17" y="0"/>
                  </a:cubicBezTo>
                  <a:cubicBezTo>
                    <a:pt x="17" y="11"/>
                    <a:pt x="14" y="20"/>
                    <a:pt x="3" y="23"/>
                  </a:cubicBezTo>
                  <a:cubicBezTo>
                    <a:pt x="0" y="23"/>
                    <a:pt x="0" y="28"/>
                    <a:pt x="3" y="28"/>
                  </a:cubicBezTo>
                  <a:cubicBezTo>
                    <a:pt x="48" y="28"/>
                    <a:pt x="48" y="28"/>
                    <a:pt x="48" y="28"/>
                  </a:cubicBezTo>
                  <a:cubicBezTo>
                    <a:pt x="93" y="28"/>
                    <a:pt x="93" y="28"/>
                    <a:pt x="93" y="28"/>
                  </a:cubicBezTo>
                  <a:cubicBezTo>
                    <a:pt x="96" y="28"/>
                    <a:pt x="96" y="23"/>
                    <a:pt x="93" y="2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99" name="Oval 98">
            <a:extLst>
              <a:ext uri="{FF2B5EF4-FFF2-40B4-BE49-F238E27FC236}">
                <a16:creationId xmlns:a16="http://schemas.microsoft.com/office/drawing/2014/main" id="{4419137B-07FD-4FA7-A82D-4ECE9E3A769A}"/>
              </a:ext>
            </a:extLst>
          </p:cNvPr>
          <p:cNvSpPr/>
          <p:nvPr/>
        </p:nvSpPr>
        <p:spPr>
          <a:xfrm>
            <a:off x="8698514" y="3522864"/>
            <a:ext cx="1242614" cy="124261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algn="ctr">
              <a:lnSpc>
                <a:spcPct val="90000"/>
              </a:lnSpc>
            </a:pPr>
            <a:endParaRPr lang="en-ZW" sz="1600">
              <a:solidFill>
                <a:schemeClr val="tx1"/>
              </a:solidFill>
              <a:latin typeface="+mj-lt"/>
            </a:endParaRPr>
          </a:p>
        </p:txBody>
      </p:sp>
      <p:sp>
        <p:nvSpPr>
          <p:cNvPr id="100" name="Rectangle 99">
            <a:extLst>
              <a:ext uri="{FF2B5EF4-FFF2-40B4-BE49-F238E27FC236}">
                <a16:creationId xmlns:a16="http://schemas.microsoft.com/office/drawing/2014/main" id="{52A43075-9E8F-4F69-AFE3-A1E2BDAFA942}"/>
              </a:ext>
            </a:extLst>
          </p:cNvPr>
          <p:cNvSpPr/>
          <p:nvPr/>
        </p:nvSpPr>
        <p:spPr>
          <a:xfrm>
            <a:off x="9969505" y="3890256"/>
            <a:ext cx="2082795" cy="840230"/>
          </a:xfrm>
          <a:prstGeom prst="rect">
            <a:avLst/>
          </a:prstGeom>
        </p:spPr>
        <p:txBody>
          <a:bodyPr wrap="square">
            <a:spAutoFit/>
          </a:bodyPr>
          <a:lstStyle/>
          <a:p>
            <a:pPr>
              <a:lnSpc>
                <a:spcPct val="90000"/>
              </a:lnSpc>
            </a:pPr>
            <a:r>
              <a:rPr lang="en-ZW" sz="2000" b="1">
                <a:solidFill>
                  <a:schemeClr val="tx2"/>
                </a:solidFill>
                <a:latin typeface="+mj-lt"/>
              </a:rPr>
              <a:t>Online</a:t>
            </a:r>
          </a:p>
          <a:p>
            <a:pPr>
              <a:lnSpc>
                <a:spcPct val="90000"/>
              </a:lnSpc>
            </a:pPr>
            <a:r>
              <a:rPr lang="en-ZW" sz="2000">
                <a:solidFill>
                  <a:schemeClr val="tx2"/>
                </a:solidFill>
                <a:latin typeface="+mj-lt"/>
              </a:rPr>
              <a:t>EPA Portal </a:t>
            </a:r>
            <a:br>
              <a:rPr lang="en-ZW" sz="1600" b="1">
                <a:solidFill>
                  <a:schemeClr val="tx2"/>
                </a:solidFill>
                <a:latin typeface="+mj-lt"/>
              </a:rPr>
            </a:br>
            <a:endParaRPr lang="en-ZW" sz="1400">
              <a:solidFill>
                <a:schemeClr val="tx2"/>
              </a:solidFill>
              <a:latin typeface="+mj-lt"/>
            </a:endParaRPr>
          </a:p>
        </p:txBody>
      </p:sp>
      <p:sp>
        <p:nvSpPr>
          <p:cNvPr id="102" name="Freeform: Shape 101">
            <a:extLst>
              <a:ext uri="{FF2B5EF4-FFF2-40B4-BE49-F238E27FC236}">
                <a16:creationId xmlns:a16="http://schemas.microsoft.com/office/drawing/2014/main" id="{F63AD173-E675-458B-961C-1343B4FB964C}"/>
              </a:ext>
            </a:extLst>
          </p:cNvPr>
          <p:cNvSpPr/>
          <p:nvPr/>
        </p:nvSpPr>
        <p:spPr>
          <a:xfrm>
            <a:off x="6553200" y="3230360"/>
            <a:ext cx="2032000" cy="805118"/>
          </a:xfrm>
          <a:custGeom>
            <a:avLst/>
            <a:gdLst>
              <a:gd name="connsiteX0" fmla="*/ 0 w 2032000"/>
              <a:gd name="connsiteY0" fmla="*/ 0 h 889000"/>
              <a:gd name="connsiteX1" fmla="*/ 622300 w 2032000"/>
              <a:gd name="connsiteY1" fmla="*/ 0 h 889000"/>
              <a:gd name="connsiteX2" fmla="*/ 1435100 w 2032000"/>
              <a:gd name="connsiteY2" fmla="*/ 889000 h 889000"/>
              <a:gd name="connsiteX3" fmla="*/ 2032000 w 2032000"/>
              <a:gd name="connsiteY3" fmla="*/ 889000 h 889000"/>
            </a:gdLst>
            <a:ahLst/>
            <a:cxnLst>
              <a:cxn ang="0">
                <a:pos x="connsiteX0" y="connsiteY0"/>
              </a:cxn>
              <a:cxn ang="0">
                <a:pos x="connsiteX1" y="connsiteY1"/>
              </a:cxn>
              <a:cxn ang="0">
                <a:pos x="connsiteX2" y="connsiteY2"/>
              </a:cxn>
              <a:cxn ang="0">
                <a:pos x="connsiteX3" y="connsiteY3"/>
              </a:cxn>
            </a:cxnLst>
            <a:rect l="l" t="t" r="r" b="b"/>
            <a:pathLst>
              <a:path w="2032000" h="889000">
                <a:moveTo>
                  <a:pt x="0" y="0"/>
                </a:moveTo>
                <a:lnTo>
                  <a:pt x="622300" y="0"/>
                </a:lnTo>
                <a:lnTo>
                  <a:pt x="1435100" y="889000"/>
                </a:lnTo>
                <a:lnTo>
                  <a:pt x="2032000" y="889000"/>
                </a:lnTo>
              </a:path>
            </a:pathLst>
          </a:custGeom>
          <a:noFill/>
          <a:ln w="12700" cap="rnd">
            <a:solidFill>
              <a:schemeClr val="accent1"/>
            </a:solidFill>
            <a:prstDash val="dash"/>
            <a:tailEnd type="arrow"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3">
            <a:extLst>
              <a:ext uri="{FF2B5EF4-FFF2-40B4-BE49-F238E27FC236}">
                <a16:creationId xmlns:a16="http://schemas.microsoft.com/office/drawing/2014/main" id="{C78C16FE-22F1-40C5-8F62-9CA033566AA1}"/>
              </a:ext>
            </a:extLst>
          </p:cNvPr>
          <p:cNvGrpSpPr>
            <a:grpSpLocks noChangeAspect="1"/>
          </p:cNvGrpSpPr>
          <p:nvPr/>
        </p:nvGrpSpPr>
        <p:grpSpPr bwMode="auto">
          <a:xfrm>
            <a:off x="9024989" y="3833965"/>
            <a:ext cx="618632" cy="568616"/>
            <a:chOff x="5633" y="2396"/>
            <a:chExt cx="470" cy="432"/>
          </a:xfrm>
          <a:solidFill>
            <a:schemeClr val="bg1"/>
          </a:solidFill>
        </p:grpSpPr>
        <p:sp>
          <p:nvSpPr>
            <p:cNvPr id="107" name="Oval 4">
              <a:extLst>
                <a:ext uri="{FF2B5EF4-FFF2-40B4-BE49-F238E27FC236}">
                  <a16:creationId xmlns:a16="http://schemas.microsoft.com/office/drawing/2014/main" id="{CC7CE68D-E478-420C-B386-3F9CA0854D69}"/>
                </a:ext>
              </a:extLst>
            </p:cNvPr>
            <p:cNvSpPr>
              <a:spLocks noChangeArrowheads="1"/>
            </p:cNvSpPr>
            <p:nvPr/>
          </p:nvSpPr>
          <p:spPr bwMode="auto">
            <a:xfrm>
              <a:off x="5810" y="2713"/>
              <a:ext cx="115" cy="1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5">
              <a:extLst>
                <a:ext uri="{FF2B5EF4-FFF2-40B4-BE49-F238E27FC236}">
                  <a16:creationId xmlns:a16="http://schemas.microsoft.com/office/drawing/2014/main" id="{EEC3B206-5E7C-4CB8-81EE-296EBC1E4028}"/>
                </a:ext>
              </a:extLst>
            </p:cNvPr>
            <p:cNvSpPr>
              <a:spLocks noEditPoints="1"/>
            </p:cNvSpPr>
            <p:nvPr/>
          </p:nvSpPr>
          <p:spPr bwMode="auto">
            <a:xfrm>
              <a:off x="5633" y="2396"/>
              <a:ext cx="470" cy="303"/>
            </a:xfrm>
            <a:custGeom>
              <a:avLst/>
              <a:gdLst>
                <a:gd name="T0" fmla="*/ 328 w 366"/>
                <a:gd name="T1" fmla="*/ 124 h 235"/>
                <a:gd name="T2" fmla="*/ 38 w 366"/>
                <a:gd name="T3" fmla="*/ 124 h 235"/>
                <a:gd name="T4" fmla="*/ 15 w 366"/>
                <a:gd name="T5" fmla="*/ 123 h 235"/>
                <a:gd name="T6" fmla="*/ 5 w 366"/>
                <a:gd name="T7" fmla="*/ 113 h 235"/>
                <a:gd name="T8" fmla="*/ 0 w 366"/>
                <a:gd name="T9" fmla="*/ 100 h 235"/>
                <a:gd name="T10" fmla="*/ 6 w 366"/>
                <a:gd name="T11" fmla="*/ 88 h 235"/>
                <a:gd name="T12" fmla="*/ 360 w 366"/>
                <a:gd name="T13" fmla="*/ 88 h 235"/>
                <a:gd name="T14" fmla="*/ 366 w 366"/>
                <a:gd name="T15" fmla="*/ 100 h 235"/>
                <a:gd name="T16" fmla="*/ 361 w 366"/>
                <a:gd name="T17" fmla="*/ 113 h 235"/>
                <a:gd name="T18" fmla="*/ 350 w 366"/>
                <a:gd name="T19" fmla="*/ 123 h 235"/>
                <a:gd name="T20" fmla="*/ 328 w 366"/>
                <a:gd name="T21" fmla="*/ 124 h 235"/>
                <a:gd name="T22" fmla="*/ 278 w 366"/>
                <a:gd name="T23" fmla="*/ 175 h 235"/>
                <a:gd name="T24" fmla="*/ 300 w 366"/>
                <a:gd name="T25" fmla="*/ 174 h 235"/>
                <a:gd name="T26" fmla="*/ 311 w 366"/>
                <a:gd name="T27" fmla="*/ 163 h 235"/>
                <a:gd name="T28" fmla="*/ 315 w 366"/>
                <a:gd name="T29" fmla="*/ 151 h 235"/>
                <a:gd name="T30" fmla="*/ 309 w 366"/>
                <a:gd name="T31" fmla="*/ 139 h 235"/>
                <a:gd name="T32" fmla="*/ 56 w 366"/>
                <a:gd name="T33" fmla="*/ 139 h 235"/>
                <a:gd name="T34" fmla="*/ 51 w 366"/>
                <a:gd name="T35" fmla="*/ 151 h 235"/>
                <a:gd name="T36" fmla="*/ 55 w 366"/>
                <a:gd name="T37" fmla="*/ 163 h 235"/>
                <a:gd name="T38" fmla="*/ 66 w 366"/>
                <a:gd name="T39" fmla="*/ 174 h 235"/>
                <a:gd name="T40" fmla="*/ 88 w 366"/>
                <a:gd name="T41" fmla="*/ 175 h 235"/>
                <a:gd name="T42" fmla="*/ 278 w 366"/>
                <a:gd name="T43" fmla="*/ 175 h 235"/>
                <a:gd name="T44" fmla="*/ 224 w 366"/>
                <a:gd name="T45" fmla="*/ 230 h 235"/>
                <a:gd name="T46" fmla="*/ 142 w 366"/>
                <a:gd name="T47" fmla="*/ 230 h 235"/>
                <a:gd name="T48" fmla="*/ 121 w 366"/>
                <a:gd name="T49" fmla="*/ 228 h 235"/>
                <a:gd name="T50" fmla="*/ 110 w 366"/>
                <a:gd name="T51" fmla="*/ 218 h 235"/>
                <a:gd name="T52" fmla="*/ 105 w 366"/>
                <a:gd name="T53" fmla="*/ 205 h 235"/>
                <a:gd name="T54" fmla="*/ 112 w 366"/>
                <a:gd name="T55" fmla="*/ 193 h 235"/>
                <a:gd name="T56" fmla="*/ 254 w 366"/>
                <a:gd name="T57" fmla="*/ 193 h 235"/>
                <a:gd name="T58" fmla="*/ 261 w 366"/>
                <a:gd name="T59" fmla="*/ 205 h 235"/>
                <a:gd name="T60" fmla="*/ 256 w 366"/>
                <a:gd name="T61" fmla="*/ 218 h 235"/>
                <a:gd name="T62" fmla="*/ 245 w 366"/>
                <a:gd name="T63" fmla="*/ 228 h 235"/>
                <a:gd name="T64" fmla="*/ 224 w 366"/>
                <a:gd name="T65" fmla="*/ 2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6" h="235">
                  <a:moveTo>
                    <a:pt x="328" y="124"/>
                  </a:moveTo>
                  <a:cubicBezTo>
                    <a:pt x="245" y="52"/>
                    <a:pt x="121" y="52"/>
                    <a:pt x="38" y="124"/>
                  </a:cubicBezTo>
                  <a:cubicBezTo>
                    <a:pt x="31" y="130"/>
                    <a:pt x="22" y="129"/>
                    <a:pt x="15" y="123"/>
                  </a:cubicBezTo>
                  <a:cubicBezTo>
                    <a:pt x="5" y="113"/>
                    <a:pt x="5" y="113"/>
                    <a:pt x="5" y="113"/>
                  </a:cubicBezTo>
                  <a:cubicBezTo>
                    <a:pt x="2" y="109"/>
                    <a:pt x="0" y="105"/>
                    <a:pt x="0" y="100"/>
                  </a:cubicBezTo>
                  <a:cubicBezTo>
                    <a:pt x="0" y="96"/>
                    <a:pt x="2" y="92"/>
                    <a:pt x="6" y="88"/>
                  </a:cubicBezTo>
                  <a:cubicBezTo>
                    <a:pt x="107" y="0"/>
                    <a:pt x="259" y="0"/>
                    <a:pt x="360" y="88"/>
                  </a:cubicBezTo>
                  <a:cubicBezTo>
                    <a:pt x="364" y="92"/>
                    <a:pt x="366" y="96"/>
                    <a:pt x="366" y="100"/>
                  </a:cubicBezTo>
                  <a:cubicBezTo>
                    <a:pt x="366" y="105"/>
                    <a:pt x="364" y="109"/>
                    <a:pt x="361" y="113"/>
                  </a:cubicBezTo>
                  <a:cubicBezTo>
                    <a:pt x="350" y="123"/>
                    <a:pt x="350" y="123"/>
                    <a:pt x="350" y="123"/>
                  </a:cubicBezTo>
                  <a:cubicBezTo>
                    <a:pt x="344" y="129"/>
                    <a:pt x="334" y="130"/>
                    <a:pt x="328" y="124"/>
                  </a:cubicBezTo>
                  <a:close/>
                  <a:moveTo>
                    <a:pt x="278" y="175"/>
                  </a:moveTo>
                  <a:cubicBezTo>
                    <a:pt x="284" y="180"/>
                    <a:pt x="294" y="180"/>
                    <a:pt x="300" y="174"/>
                  </a:cubicBezTo>
                  <a:cubicBezTo>
                    <a:pt x="311" y="163"/>
                    <a:pt x="311" y="163"/>
                    <a:pt x="311" y="163"/>
                  </a:cubicBezTo>
                  <a:cubicBezTo>
                    <a:pt x="314" y="160"/>
                    <a:pt x="316" y="155"/>
                    <a:pt x="315" y="151"/>
                  </a:cubicBezTo>
                  <a:cubicBezTo>
                    <a:pt x="315" y="146"/>
                    <a:pt x="313" y="142"/>
                    <a:pt x="309" y="139"/>
                  </a:cubicBezTo>
                  <a:cubicBezTo>
                    <a:pt x="236" y="78"/>
                    <a:pt x="130" y="78"/>
                    <a:pt x="56" y="139"/>
                  </a:cubicBezTo>
                  <a:cubicBezTo>
                    <a:pt x="53" y="142"/>
                    <a:pt x="51" y="146"/>
                    <a:pt x="51" y="151"/>
                  </a:cubicBezTo>
                  <a:cubicBezTo>
                    <a:pt x="50" y="155"/>
                    <a:pt x="52" y="160"/>
                    <a:pt x="55" y="163"/>
                  </a:cubicBezTo>
                  <a:cubicBezTo>
                    <a:pt x="66" y="174"/>
                    <a:pt x="66" y="174"/>
                    <a:pt x="66" y="174"/>
                  </a:cubicBezTo>
                  <a:cubicBezTo>
                    <a:pt x="72" y="180"/>
                    <a:pt x="82" y="180"/>
                    <a:pt x="88" y="175"/>
                  </a:cubicBezTo>
                  <a:cubicBezTo>
                    <a:pt x="143" y="130"/>
                    <a:pt x="223" y="130"/>
                    <a:pt x="278" y="175"/>
                  </a:cubicBezTo>
                  <a:close/>
                  <a:moveTo>
                    <a:pt x="224" y="230"/>
                  </a:moveTo>
                  <a:cubicBezTo>
                    <a:pt x="199" y="213"/>
                    <a:pt x="166" y="213"/>
                    <a:pt x="142" y="230"/>
                  </a:cubicBezTo>
                  <a:cubicBezTo>
                    <a:pt x="135" y="235"/>
                    <a:pt x="126" y="234"/>
                    <a:pt x="121" y="228"/>
                  </a:cubicBezTo>
                  <a:cubicBezTo>
                    <a:pt x="110" y="218"/>
                    <a:pt x="110" y="218"/>
                    <a:pt x="110" y="218"/>
                  </a:cubicBezTo>
                  <a:cubicBezTo>
                    <a:pt x="106" y="214"/>
                    <a:pt x="105" y="210"/>
                    <a:pt x="105" y="205"/>
                  </a:cubicBezTo>
                  <a:cubicBezTo>
                    <a:pt x="106" y="200"/>
                    <a:pt x="108" y="196"/>
                    <a:pt x="112" y="193"/>
                  </a:cubicBezTo>
                  <a:cubicBezTo>
                    <a:pt x="154" y="162"/>
                    <a:pt x="212" y="162"/>
                    <a:pt x="254" y="193"/>
                  </a:cubicBezTo>
                  <a:cubicBezTo>
                    <a:pt x="258" y="196"/>
                    <a:pt x="260" y="200"/>
                    <a:pt x="261" y="205"/>
                  </a:cubicBezTo>
                  <a:cubicBezTo>
                    <a:pt x="261" y="210"/>
                    <a:pt x="260" y="214"/>
                    <a:pt x="256" y="218"/>
                  </a:cubicBezTo>
                  <a:cubicBezTo>
                    <a:pt x="245" y="228"/>
                    <a:pt x="245" y="228"/>
                    <a:pt x="245" y="228"/>
                  </a:cubicBezTo>
                  <a:cubicBezTo>
                    <a:pt x="240" y="234"/>
                    <a:pt x="231" y="235"/>
                    <a:pt x="224"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0" name="Oval 109">
            <a:extLst>
              <a:ext uri="{FF2B5EF4-FFF2-40B4-BE49-F238E27FC236}">
                <a16:creationId xmlns:a16="http://schemas.microsoft.com/office/drawing/2014/main" id="{E3AC6849-216F-4FB9-B726-4A91B2160503}"/>
              </a:ext>
            </a:extLst>
          </p:cNvPr>
          <p:cNvSpPr/>
          <p:nvPr/>
        </p:nvSpPr>
        <p:spPr>
          <a:xfrm>
            <a:off x="8698514" y="5127706"/>
            <a:ext cx="1242614" cy="124261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algn="ctr">
              <a:lnSpc>
                <a:spcPct val="90000"/>
              </a:lnSpc>
            </a:pPr>
            <a:endParaRPr lang="en-ZW" sz="1600">
              <a:solidFill>
                <a:schemeClr val="tx1"/>
              </a:solidFill>
              <a:latin typeface="+mj-lt"/>
            </a:endParaRPr>
          </a:p>
        </p:txBody>
      </p:sp>
      <p:sp>
        <p:nvSpPr>
          <p:cNvPr id="111" name="Rectangle 110">
            <a:extLst>
              <a:ext uri="{FF2B5EF4-FFF2-40B4-BE49-F238E27FC236}">
                <a16:creationId xmlns:a16="http://schemas.microsoft.com/office/drawing/2014/main" id="{E6B0A619-332C-476D-9293-BC3A1E396647}"/>
              </a:ext>
            </a:extLst>
          </p:cNvPr>
          <p:cNvSpPr/>
          <p:nvPr/>
        </p:nvSpPr>
        <p:spPr>
          <a:xfrm>
            <a:off x="9969506" y="4887293"/>
            <a:ext cx="1994646" cy="1477328"/>
          </a:xfrm>
          <a:prstGeom prst="rect">
            <a:avLst/>
          </a:prstGeom>
        </p:spPr>
        <p:txBody>
          <a:bodyPr wrap="square">
            <a:spAutoFit/>
          </a:bodyPr>
          <a:lstStyle/>
          <a:p>
            <a:pPr>
              <a:lnSpc>
                <a:spcPct val="90000"/>
              </a:lnSpc>
            </a:pPr>
            <a:r>
              <a:rPr lang="en-ZW" sz="2000" b="1">
                <a:solidFill>
                  <a:schemeClr val="tx2"/>
                </a:solidFill>
                <a:latin typeface="+mj-lt"/>
              </a:rPr>
              <a:t>Live online interaction </a:t>
            </a:r>
            <a:br>
              <a:rPr lang="en-ZW" sz="2000" b="1">
                <a:solidFill>
                  <a:schemeClr val="tx2"/>
                </a:solidFill>
                <a:latin typeface="+mj-lt"/>
              </a:rPr>
            </a:br>
            <a:r>
              <a:rPr lang="en-ZW" sz="2000">
                <a:solidFill>
                  <a:schemeClr val="tx2"/>
                </a:solidFill>
                <a:latin typeface="+mj-lt"/>
              </a:rPr>
              <a:t>assessor, apprentice</a:t>
            </a:r>
          </a:p>
          <a:p>
            <a:pPr>
              <a:lnSpc>
                <a:spcPct val="90000"/>
              </a:lnSpc>
            </a:pPr>
            <a:r>
              <a:rPr lang="en-ZW" sz="2000">
                <a:solidFill>
                  <a:schemeClr val="tx2"/>
                </a:solidFill>
                <a:latin typeface="+mj-lt"/>
              </a:rPr>
              <a:t>GoToMeeting</a:t>
            </a:r>
          </a:p>
        </p:txBody>
      </p:sp>
      <p:grpSp>
        <p:nvGrpSpPr>
          <p:cNvPr id="112" name="Group 111">
            <a:extLst>
              <a:ext uri="{FF2B5EF4-FFF2-40B4-BE49-F238E27FC236}">
                <a16:creationId xmlns:a16="http://schemas.microsoft.com/office/drawing/2014/main" id="{389E2094-705D-4A76-B825-7A1AF0CAE05F}"/>
              </a:ext>
            </a:extLst>
          </p:cNvPr>
          <p:cNvGrpSpPr/>
          <p:nvPr/>
        </p:nvGrpSpPr>
        <p:grpSpPr>
          <a:xfrm>
            <a:off x="6547026" y="4184198"/>
            <a:ext cx="2069439" cy="1811810"/>
            <a:chOff x="6492570" y="4932534"/>
            <a:chExt cx="2069439" cy="1425453"/>
          </a:xfrm>
        </p:grpSpPr>
        <p:sp>
          <p:nvSpPr>
            <p:cNvPr id="114" name="Freeform: Shape 113">
              <a:extLst>
                <a:ext uri="{FF2B5EF4-FFF2-40B4-BE49-F238E27FC236}">
                  <a16:creationId xmlns:a16="http://schemas.microsoft.com/office/drawing/2014/main" id="{75F78A78-7A24-4A6D-840A-56B156203D39}"/>
                </a:ext>
              </a:extLst>
            </p:cNvPr>
            <p:cNvSpPr/>
            <p:nvPr/>
          </p:nvSpPr>
          <p:spPr>
            <a:xfrm>
              <a:off x="6492570" y="4932534"/>
              <a:ext cx="2049780" cy="1072737"/>
            </a:xfrm>
            <a:custGeom>
              <a:avLst/>
              <a:gdLst>
                <a:gd name="connsiteX0" fmla="*/ 0 w 2032000"/>
                <a:gd name="connsiteY0" fmla="*/ 0 h 889000"/>
                <a:gd name="connsiteX1" fmla="*/ 622300 w 2032000"/>
                <a:gd name="connsiteY1" fmla="*/ 0 h 889000"/>
                <a:gd name="connsiteX2" fmla="*/ 1435100 w 2032000"/>
                <a:gd name="connsiteY2" fmla="*/ 889000 h 889000"/>
                <a:gd name="connsiteX3" fmla="*/ 2032000 w 2032000"/>
                <a:gd name="connsiteY3" fmla="*/ 889000 h 889000"/>
                <a:gd name="connsiteX0" fmla="*/ 0 w 2032000"/>
                <a:gd name="connsiteY0" fmla="*/ 6014 h 895014"/>
                <a:gd name="connsiteX1" fmla="*/ 546100 w 2032000"/>
                <a:gd name="connsiteY1" fmla="*/ 0 h 895014"/>
                <a:gd name="connsiteX2" fmla="*/ 1435100 w 2032000"/>
                <a:gd name="connsiteY2" fmla="*/ 895014 h 895014"/>
                <a:gd name="connsiteX3" fmla="*/ 2032000 w 2032000"/>
                <a:gd name="connsiteY3" fmla="*/ 895014 h 895014"/>
                <a:gd name="connsiteX0" fmla="*/ 0 w 2032000"/>
                <a:gd name="connsiteY0" fmla="*/ 0 h 889000"/>
                <a:gd name="connsiteX1" fmla="*/ 543718 w 2032000"/>
                <a:gd name="connsiteY1" fmla="*/ 2443 h 889000"/>
                <a:gd name="connsiteX2" fmla="*/ 1435100 w 2032000"/>
                <a:gd name="connsiteY2" fmla="*/ 889000 h 889000"/>
                <a:gd name="connsiteX3" fmla="*/ 2032000 w 2032000"/>
                <a:gd name="connsiteY3" fmla="*/ 889000 h 889000"/>
                <a:gd name="connsiteX0" fmla="*/ 0 w 2032000"/>
                <a:gd name="connsiteY0" fmla="*/ 0 h 889000"/>
                <a:gd name="connsiteX1" fmla="*/ 543718 w 2032000"/>
                <a:gd name="connsiteY1" fmla="*/ 1503 h 889000"/>
                <a:gd name="connsiteX2" fmla="*/ 1435100 w 2032000"/>
                <a:gd name="connsiteY2" fmla="*/ 889000 h 889000"/>
                <a:gd name="connsiteX3" fmla="*/ 2032000 w 2032000"/>
                <a:gd name="connsiteY3" fmla="*/ 889000 h 889000"/>
              </a:gdLst>
              <a:ahLst/>
              <a:cxnLst>
                <a:cxn ang="0">
                  <a:pos x="connsiteX0" y="connsiteY0"/>
                </a:cxn>
                <a:cxn ang="0">
                  <a:pos x="connsiteX1" y="connsiteY1"/>
                </a:cxn>
                <a:cxn ang="0">
                  <a:pos x="connsiteX2" y="connsiteY2"/>
                </a:cxn>
                <a:cxn ang="0">
                  <a:pos x="connsiteX3" y="connsiteY3"/>
                </a:cxn>
              </a:cxnLst>
              <a:rect l="l" t="t" r="r" b="b"/>
              <a:pathLst>
                <a:path w="2032000" h="889000">
                  <a:moveTo>
                    <a:pt x="0" y="0"/>
                  </a:moveTo>
                  <a:lnTo>
                    <a:pt x="543718" y="1503"/>
                  </a:lnTo>
                  <a:lnTo>
                    <a:pt x="1435100" y="889000"/>
                  </a:lnTo>
                  <a:lnTo>
                    <a:pt x="2032000" y="889000"/>
                  </a:lnTo>
                </a:path>
              </a:pathLst>
            </a:custGeom>
            <a:noFill/>
            <a:ln w="12700" cap="rnd">
              <a:solidFill>
                <a:schemeClr val="accent6"/>
              </a:solidFill>
              <a:prstDash val="dash"/>
              <a:tailEnd type="arrow"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2D7407AC-AA84-4ED5-A1F6-9A5A7F3E3381}"/>
                </a:ext>
              </a:extLst>
            </p:cNvPr>
            <p:cNvSpPr/>
            <p:nvPr/>
          </p:nvSpPr>
          <p:spPr>
            <a:xfrm>
              <a:off x="6512229" y="5630433"/>
              <a:ext cx="2049780" cy="727554"/>
            </a:xfrm>
            <a:custGeom>
              <a:avLst/>
              <a:gdLst>
                <a:gd name="connsiteX0" fmla="*/ 0 w 2032000"/>
                <a:gd name="connsiteY0" fmla="*/ 0 h 889000"/>
                <a:gd name="connsiteX1" fmla="*/ 622300 w 2032000"/>
                <a:gd name="connsiteY1" fmla="*/ 0 h 889000"/>
                <a:gd name="connsiteX2" fmla="*/ 1435100 w 2032000"/>
                <a:gd name="connsiteY2" fmla="*/ 889000 h 889000"/>
                <a:gd name="connsiteX3" fmla="*/ 2032000 w 2032000"/>
                <a:gd name="connsiteY3" fmla="*/ 889000 h 889000"/>
                <a:gd name="connsiteX0" fmla="*/ 0 w 2032000"/>
                <a:gd name="connsiteY0" fmla="*/ 6014 h 895014"/>
                <a:gd name="connsiteX1" fmla="*/ 546100 w 2032000"/>
                <a:gd name="connsiteY1" fmla="*/ 0 h 895014"/>
                <a:gd name="connsiteX2" fmla="*/ 1435100 w 2032000"/>
                <a:gd name="connsiteY2" fmla="*/ 895014 h 895014"/>
                <a:gd name="connsiteX3" fmla="*/ 2032000 w 2032000"/>
                <a:gd name="connsiteY3" fmla="*/ 895014 h 895014"/>
                <a:gd name="connsiteX0" fmla="*/ 0 w 2032000"/>
                <a:gd name="connsiteY0" fmla="*/ 0 h 889000"/>
                <a:gd name="connsiteX1" fmla="*/ 543718 w 2032000"/>
                <a:gd name="connsiteY1" fmla="*/ 2443 h 889000"/>
                <a:gd name="connsiteX2" fmla="*/ 1435100 w 2032000"/>
                <a:gd name="connsiteY2" fmla="*/ 889000 h 889000"/>
                <a:gd name="connsiteX3" fmla="*/ 2032000 w 2032000"/>
                <a:gd name="connsiteY3" fmla="*/ 889000 h 889000"/>
                <a:gd name="connsiteX0" fmla="*/ 0 w 2032000"/>
                <a:gd name="connsiteY0" fmla="*/ 0 h 889000"/>
                <a:gd name="connsiteX1" fmla="*/ 543718 w 2032000"/>
                <a:gd name="connsiteY1" fmla="*/ 1503 h 889000"/>
                <a:gd name="connsiteX2" fmla="*/ 1435100 w 2032000"/>
                <a:gd name="connsiteY2" fmla="*/ 889000 h 889000"/>
                <a:gd name="connsiteX3" fmla="*/ 2032000 w 2032000"/>
                <a:gd name="connsiteY3" fmla="*/ 889000 h 889000"/>
              </a:gdLst>
              <a:ahLst/>
              <a:cxnLst>
                <a:cxn ang="0">
                  <a:pos x="connsiteX0" y="connsiteY0"/>
                </a:cxn>
                <a:cxn ang="0">
                  <a:pos x="connsiteX1" y="connsiteY1"/>
                </a:cxn>
                <a:cxn ang="0">
                  <a:pos x="connsiteX2" y="connsiteY2"/>
                </a:cxn>
                <a:cxn ang="0">
                  <a:pos x="connsiteX3" y="connsiteY3"/>
                </a:cxn>
              </a:cxnLst>
              <a:rect l="l" t="t" r="r" b="b"/>
              <a:pathLst>
                <a:path w="2032000" h="889000">
                  <a:moveTo>
                    <a:pt x="0" y="0"/>
                  </a:moveTo>
                  <a:lnTo>
                    <a:pt x="543718" y="1503"/>
                  </a:lnTo>
                  <a:lnTo>
                    <a:pt x="1435100" y="889000"/>
                  </a:lnTo>
                  <a:lnTo>
                    <a:pt x="2032000" y="889000"/>
                  </a:lnTo>
                </a:path>
              </a:pathLst>
            </a:custGeom>
            <a:noFill/>
            <a:ln w="12700" cap="rnd">
              <a:solidFill>
                <a:schemeClr val="accent6"/>
              </a:solidFill>
              <a:prstDash val="dash"/>
              <a:tailEnd type="arrow"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9">
            <a:extLst>
              <a:ext uri="{FF2B5EF4-FFF2-40B4-BE49-F238E27FC236}">
                <a16:creationId xmlns:a16="http://schemas.microsoft.com/office/drawing/2014/main" id="{CDCDA712-F4CB-4AE9-A1BF-3BA53FDEDAD8}"/>
              </a:ext>
            </a:extLst>
          </p:cNvPr>
          <p:cNvGrpSpPr>
            <a:grpSpLocks noChangeAspect="1"/>
          </p:cNvGrpSpPr>
          <p:nvPr/>
        </p:nvGrpSpPr>
        <p:grpSpPr bwMode="auto">
          <a:xfrm>
            <a:off x="9049991" y="5448923"/>
            <a:ext cx="574776" cy="566860"/>
            <a:chOff x="-5149" y="-466"/>
            <a:chExt cx="944" cy="931"/>
          </a:xfrm>
          <a:solidFill>
            <a:schemeClr val="bg1"/>
          </a:solidFill>
        </p:grpSpPr>
        <p:sp>
          <p:nvSpPr>
            <p:cNvPr id="117" name="Oval 20">
              <a:extLst>
                <a:ext uri="{FF2B5EF4-FFF2-40B4-BE49-F238E27FC236}">
                  <a16:creationId xmlns:a16="http://schemas.microsoft.com/office/drawing/2014/main" id="{D8303971-AD68-418D-B105-12F980935CD1}"/>
                </a:ext>
              </a:extLst>
            </p:cNvPr>
            <p:cNvSpPr>
              <a:spLocks noChangeArrowheads="1"/>
            </p:cNvSpPr>
            <p:nvPr/>
          </p:nvSpPr>
          <p:spPr bwMode="auto">
            <a:xfrm>
              <a:off x="-5130" y="-147"/>
              <a:ext cx="217" cy="2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Oval 21">
              <a:extLst>
                <a:ext uri="{FF2B5EF4-FFF2-40B4-BE49-F238E27FC236}">
                  <a16:creationId xmlns:a16="http://schemas.microsoft.com/office/drawing/2014/main" id="{E271575D-ABBD-4704-B274-7C4D56E4F075}"/>
                </a:ext>
              </a:extLst>
            </p:cNvPr>
            <p:cNvSpPr>
              <a:spLocks noChangeArrowheads="1"/>
            </p:cNvSpPr>
            <p:nvPr/>
          </p:nvSpPr>
          <p:spPr bwMode="auto">
            <a:xfrm>
              <a:off x="-4441" y="-147"/>
              <a:ext cx="217" cy="2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9" name="Freeform 22">
              <a:extLst>
                <a:ext uri="{FF2B5EF4-FFF2-40B4-BE49-F238E27FC236}">
                  <a16:creationId xmlns:a16="http://schemas.microsoft.com/office/drawing/2014/main" id="{E7E7F9D0-FF45-44BF-B4F6-06E28DF74CFC}"/>
                </a:ext>
              </a:extLst>
            </p:cNvPr>
            <p:cNvSpPr>
              <a:spLocks/>
            </p:cNvSpPr>
            <p:nvPr/>
          </p:nvSpPr>
          <p:spPr bwMode="auto">
            <a:xfrm>
              <a:off x="-5149" y="94"/>
              <a:ext cx="434" cy="371"/>
            </a:xfrm>
            <a:custGeom>
              <a:avLst/>
              <a:gdLst>
                <a:gd name="T0" fmla="*/ 175 w 184"/>
                <a:gd name="T1" fmla="*/ 101 h 157"/>
                <a:gd name="T2" fmla="*/ 184 w 184"/>
                <a:gd name="T3" fmla="*/ 75 h 157"/>
                <a:gd name="T4" fmla="*/ 115 w 184"/>
                <a:gd name="T5" fmla="*/ 32 h 157"/>
                <a:gd name="T6" fmla="*/ 94 w 184"/>
                <a:gd name="T7" fmla="*/ 10 h 157"/>
                <a:gd name="T8" fmla="*/ 93 w 184"/>
                <a:gd name="T9" fmla="*/ 10 h 157"/>
                <a:gd name="T10" fmla="*/ 66 w 184"/>
                <a:gd name="T11" fmla="*/ 0 h 157"/>
                <a:gd name="T12" fmla="*/ 42 w 184"/>
                <a:gd name="T13" fmla="*/ 0 h 157"/>
                <a:gd name="T14" fmla="*/ 0 w 184"/>
                <a:gd name="T15" fmla="*/ 42 h 157"/>
                <a:gd name="T16" fmla="*/ 0 w 184"/>
                <a:gd name="T17" fmla="*/ 157 h 157"/>
                <a:gd name="T18" fmla="*/ 108 w 184"/>
                <a:gd name="T19" fmla="*/ 157 h 157"/>
                <a:gd name="T20" fmla="*/ 108 w 184"/>
                <a:gd name="T21" fmla="*/ 82 h 157"/>
                <a:gd name="T22" fmla="*/ 180 w 184"/>
                <a:gd name="T23" fmla="*/ 115 h 157"/>
                <a:gd name="T24" fmla="*/ 175 w 184"/>
                <a:gd name="T25" fmla="*/ 10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157">
                  <a:moveTo>
                    <a:pt x="175" y="101"/>
                  </a:moveTo>
                  <a:cubicBezTo>
                    <a:pt x="174" y="91"/>
                    <a:pt x="177" y="82"/>
                    <a:pt x="184" y="75"/>
                  </a:cubicBezTo>
                  <a:cubicBezTo>
                    <a:pt x="145" y="68"/>
                    <a:pt x="129" y="49"/>
                    <a:pt x="115" y="32"/>
                  </a:cubicBezTo>
                  <a:cubicBezTo>
                    <a:pt x="109" y="24"/>
                    <a:pt x="102" y="16"/>
                    <a:pt x="94" y="10"/>
                  </a:cubicBezTo>
                  <a:cubicBezTo>
                    <a:pt x="93" y="10"/>
                    <a:pt x="93" y="10"/>
                    <a:pt x="93" y="10"/>
                  </a:cubicBezTo>
                  <a:cubicBezTo>
                    <a:pt x="86" y="4"/>
                    <a:pt x="77" y="0"/>
                    <a:pt x="66" y="0"/>
                  </a:cubicBezTo>
                  <a:cubicBezTo>
                    <a:pt x="42" y="0"/>
                    <a:pt x="42" y="0"/>
                    <a:pt x="42" y="0"/>
                  </a:cubicBezTo>
                  <a:cubicBezTo>
                    <a:pt x="19" y="0"/>
                    <a:pt x="0" y="19"/>
                    <a:pt x="0" y="42"/>
                  </a:cubicBezTo>
                  <a:cubicBezTo>
                    <a:pt x="0" y="157"/>
                    <a:pt x="0" y="157"/>
                    <a:pt x="0" y="157"/>
                  </a:cubicBezTo>
                  <a:cubicBezTo>
                    <a:pt x="108" y="157"/>
                    <a:pt x="108" y="157"/>
                    <a:pt x="108" y="157"/>
                  </a:cubicBezTo>
                  <a:cubicBezTo>
                    <a:pt x="108" y="82"/>
                    <a:pt x="108" y="82"/>
                    <a:pt x="108" y="82"/>
                  </a:cubicBezTo>
                  <a:cubicBezTo>
                    <a:pt x="124" y="96"/>
                    <a:pt x="146" y="109"/>
                    <a:pt x="180" y="115"/>
                  </a:cubicBezTo>
                  <a:cubicBezTo>
                    <a:pt x="178" y="111"/>
                    <a:pt x="175" y="106"/>
                    <a:pt x="17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0" name="Freeform 23">
              <a:extLst>
                <a:ext uri="{FF2B5EF4-FFF2-40B4-BE49-F238E27FC236}">
                  <a16:creationId xmlns:a16="http://schemas.microsoft.com/office/drawing/2014/main" id="{678B5E6F-239C-4E81-803B-EE0DE4EB1DAA}"/>
                </a:ext>
              </a:extLst>
            </p:cNvPr>
            <p:cNvSpPr>
              <a:spLocks/>
            </p:cNvSpPr>
            <p:nvPr/>
          </p:nvSpPr>
          <p:spPr bwMode="auto">
            <a:xfrm>
              <a:off x="-4710" y="94"/>
              <a:ext cx="505" cy="371"/>
            </a:xfrm>
            <a:custGeom>
              <a:avLst/>
              <a:gdLst>
                <a:gd name="T0" fmla="*/ 172 w 214"/>
                <a:gd name="T1" fmla="*/ 0 h 157"/>
                <a:gd name="T2" fmla="*/ 148 w 214"/>
                <a:gd name="T3" fmla="*/ 0 h 157"/>
                <a:gd name="T4" fmla="*/ 121 w 214"/>
                <a:gd name="T5" fmla="*/ 10 h 157"/>
                <a:gd name="T6" fmla="*/ 120 w 214"/>
                <a:gd name="T7" fmla="*/ 10 h 157"/>
                <a:gd name="T8" fmla="*/ 99 w 214"/>
                <a:gd name="T9" fmla="*/ 32 h 157"/>
                <a:gd name="T10" fmla="*/ 18 w 214"/>
                <a:gd name="T11" fmla="*/ 78 h 157"/>
                <a:gd name="T12" fmla="*/ 1 w 214"/>
                <a:gd name="T13" fmla="*/ 99 h 157"/>
                <a:gd name="T14" fmla="*/ 20 w 214"/>
                <a:gd name="T15" fmla="*/ 117 h 157"/>
                <a:gd name="T16" fmla="*/ 23 w 214"/>
                <a:gd name="T17" fmla="*/ 117 h 157"/>
                <a:gd name="T18" fmla="*/ 106 w 214"/>
                <a:gd name="T19" fmla="*/ 83 h 157"/>
                <a:gd name="T20" fmla="*/ 106 w 214"/>
                <a:gd name="T21" fmla="*/ 157 h 157"/>
                <a:gd name="T22" fmla="*/ 214 w 214"/>
                <a:gd name="T23" fmla="*/ 157 h 157"/>
                <a:gd name="T24" fmla="*/ 214 w 214"/>
                <a:gd name="T25" fmla="*/ 42 h 157"/>
                <a:gd name="T26" fmla="*/ 172 w 214"/>
                <a:gd name="T2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4" h="157">
                  <a:moveTo>
                    <a:pt x="172" y="0"/>
                  </a:moveTo>
                  <a:cubicBezTo>
                    <a:pt x="148" y="0"/>
                    <a:pt x="148" y="0"/>
                    <a:pt x="148" y="0"/>
                  </a:cubicBezTo>
                  <a:cubicBezTo>
                    <a:pt x="138" y="0"/>
                    <a:pt x="128" y="4"/>
                    <a:pt x="121" y="10"/>
                  </a:cubicBezTo>
                  <a:cubicBezTo>
                    <a:pt x="121" y="10"/>
                    <a:pt x="121" y="10"/>
                    <a:pt x="120" y="10"/>
                  </a:cubicBezTo>
                  <a:cubicBezTo>
                    <a:pt x="112" y="16"/>
                    <a:pt x="105" y="24"/>
                    <a:pt x="99" y="32"/>
                  </a:cubicBezTo>
                  <a:cubicBezTo>
                    <a:pt x="84" y="51"/>
                    <a:pt x="66" y="72"/>
                    <a:pt x="18" y="78"/>
                  </a:cubicBezTo>
                  <a:cubicBezTo>
                    <a:pt x="7" y="79"/>
                    <a:pt x="0" y="89"/>
                    <a:pt x="1" y="99"/>
                  </a:cubicBezTo>
                  <a:cubicBezTo>
                    <a:pt x="2" y="110"/>
                    <a:pt x="10" y="117"/>
                    <a:pt x="20" y="117"/>
                  </a:cubicBezTo>
                  <a:cubicBezTo>
                    <a:pt x="21" y="117"/>
                    <a:pt x="22" y="117"/>
                    <a:pt x="23" y="117"/>
                  </a:cubicBezTo>
                  <a:cubicBezTo>
                    <a:pt x="63" y="112"/>
                    <a:pt x="89" y="98"/>
                    <a:pt x="106" y="83"/>
                  </a:cubicBezTo>
                  <a:cubicBezTo>
                    <a:pt x="106" y="157"/>
                    <a:pt x="106" y="157"/>
                    <a:pt x="106" y="157"/>
                  </a:cubicBezTo>
                  <a:cubicBezTo>
                    <a:pt x="214" y="157"/>
                    <a:pt x="214" y="157"/>
                    <a:pt x="214" y="157"/>
                  </a:cubicBezTo>
                  <a:cubicBezTo>
                    <a:pt x="214" y="42"/>
                    <a:pt x="214" y="42"/>
                    <a:pt x="214" y="42"/>
                  </a:cubicBezTo>
                  <a:cubicBezTo>
                    <a:pt x="214" y="19"/>
                    <a:pt x="195" y="0"/>
                    <a:pt x="1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Freeform 24">
              <a:extLst>
                <a:ext uri="{FF2B5EF4-FFF2-40B4-BE49-F238E27FC236}">
                  <a16:creationId xmlns:a16="http://schemas.microsoft.com/office/drawing/2014/main" id="{52FBE775-4302-4F8B-B3E5-74FF25C703A4}"/>
                </a:ext>
              </a:extLst>
            </p:cNvPr>
            <p:cNvSpPr>
              <a:spLocks/>
            </p:cNvSpPr>
            <p:nvPr/>
          </p:nvSpPr>
          <p:spPr bwMode="auto">
            <a:xfrm>
              <a:off x="-4989" y="-466"/>
              <a:ext cx="397" cy="340"/>
            </a:xfrm>
            <a:custGeom>
              <a:avLst/>
              <a:gdLst>
                <a:gd name="T0" fmla="*/ 103 w 168"/>
                <a:gd name="T1" fmla="*/ 105 h 144"/>
                <a:gd name="T2" fmla="*/ 103 w 168"/>
                <a:gd name="T3" fmla="*/ 59 h 144"/>
                <a:gd name="T4" fmla="*/ 123 w 168"/>
                <a:gd name="T5" fmla="*/ 37 h 144"/>
                <a:gd name="T6" fmla="*/ 168 w 168"/>
                <a:gd name="T7" fmla="*/ 37 h 144"/>
                <a:gd name="T8" fmla="*/ 168 w 168"/>
                <a:gd name="T9" fmla="*/ 27 h 144"/>
                <a:gd name="T10" fmla="*/ 143 w 168"/>
                <a:gd name="T11" fmla="*/ 0 h 144"/>
                <a:gd name="T12" fmla="*/ 25 w 168"/>
                <a:gd name="T13" fmla="*/ 0 h 144"/>
                <a:gd name="T14" fmla="*/ 0 w 168"/>
                <a:gd name="T15" fmla="*/ 27 h 144"/>
                <a:gd name="T16" fmla="*/ 0 w 168"/>
                <a:gd name="T17" fmla="*/ 83 h 144"/>
                <a:gd name="T18" fmla="*/ 25 w 168"/>
                <a:gd name="T19" fmla="*/ 110 h 144"/>
                <a:gd name="T20" fmla="*/ 45 w 168"/>
                <a:gd name="T21" fmla="*/ 110 h 144"/>
                <a:gd name="T22" fmla="*/ 45 w 168"/>
                <a:gd name="T23" fmla="*/ 141 h 144"/>
                <a:gd name="T24" fmla="*/ 48 w 168"/>
                <a:gd name="T25" fmla="*/ 143 h 144"/>
                <a:gd name="T26" fmla="*/ 76 w 168"/>
                <a:gd name="T27" fmla="*/ 110 h 144"/>
                <a:gd name="T28" fmla="*/ 104 w 168"/>
                <a:gd name="T29" fmla="*/ 110 h 144"/>
                <a:gd name="T30" fmla="*/ 103 w 168"/>
                <a:gd name="T31" fmla="*/ 10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 h="144">
                  <a:moveTo>
                    <a:pt x="103" y="105"/>
                  </a:moveTo>
                  <a:cubicBezTo>
                    <a:pt x="103" y="59"/>
                    <a:pt x="103" y="59"/>
                    <a:pt x="103" y="59"/>
                  </a:cubicBezTo>
                  <a:cubicBezTo>
                    <a:pt x="103" y="47"/>
                    <a:pt x="112" y="37"/>
                    <a:pt x="123" y="37"/>
                  </a:cubicBezTo>
                  <a:cubicBezTo>
                    <a:pt x="168" y="37"/>
                    <a:pt x="168" y="37"/>
                    <a:pt x="168" y="37"/>
                  </a:cubicBezTo>
                  <a:cubicBezTo>
                    <a:pt x="168" y="27"/>
                    <a:pt x="168" y="27"/>
                    <a:pt x="168" y="27"/>
                  </a:cubicBezTo>
                  <a:cubicBezTo>
                    <a:pt x="168" y="12"/>
                    <a:pt x="157" y="0"/>
                    <a:pt x="143" y="0"/>
                  </a:cubicBezTo>
                  <a:cubicBezTo>
                    <a:pt x="25" y="0"/>
                    <a:pt x="25" y="0"/>
                    <a:pt x="25" y="0"/>
                  </a:cubicBezTo>
                  <a:cubicBezTo>
                    <a:pt x="11" y="0"/>
                    <a:pt x="0" y="12"/>
                    <a:pt x="0" y="27"/>
                  </a:cubicBezTo>
                  <a:cubicBezTo>
                    <a:pt x="0" y="83"/>
                    <a:pt x="0" y="83"/>
                    <a:pt x="0" y="83"/>
                  </a:cubicBezTo>
                  <a:cubicBezTo>
                    <a:pt x="0" y="98"/>
                    <a:pt x="11" y="110"/>
                    <a:pt x="25" y="110"/>
                  </a:cubicBezTo>
                  <a:cubicBezTo>
                    <a:pt x="45" y="110"/>
                    <a:pt x="45" y="110"/>
                    <a:pt x="45" y="110"/>
                  </a:cubicBezTo>
                  <a:cubicBezTo>
                    <a:pt x="45" y="120"/>
                    <a:pt x="45" y="131"/>
                    <a:pt x="45" y="141"/>
                  </a:cubicBezTo>
                  <a:cubicBezTo>
                    <a:pt x="45" y="143"/>
                    <a:pt x="47" y="144"/>
                    <a:pt x="48" y="143"/>
                  </a:cubicBezTo>
                  <a:cubicBezTo>
                    <a:pt x="58" y="132"/>
                    <a:pt x="67" y="121"/>
                    <a:pt x="76" y="110"/>
                  </a:cubicBezTo>
                  <a:cubicBezTo>
                    <a:pt x="104" y="110"/>
                    <a:pt x="104" y="110"/>
                    <a:pt x="104" y="110"/>
                  </a:cubicBezTo>
                  <a:cubicBezTo>
                    <a:pt x="103" y="108"/>
                    <a:pt x="103" y="106"/>
                    <a:pt x="103"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5" name="Freeform 25">
              <a:extLst>
                <a:ext uri="{FF2B5EF4-FFF2-40B4-BE49-F238E27FC236}">
                  <a16:creationId xmlns:a16="http://schemas.microsoft.com/office/drawing/2014/main" id="{196B0DEE-FFBD-4951-8AB6-45AC59016C75}"/>
                </a:ext>
              </a:extLst>
            </p:cNvPr>
            <p:cNvSpPr>
              <a:spLocks/>
            </p:cNvSpPr>
            <p:nvPr/>
          </p:nvSpPr>
          <p:spPr bwMode="auto">
            <a:xfrm>
              <a:off x="-4717" y="-355"/>
              <a:ext cx="328" cy="272"/>
            </a:xfrm>
            <a:custGeom>
              <a:avLst/>
              <a:gdLst>
                <a:gd name="T0" fmla="*/ 0 w 139"/>
                <a:gd name="T1" fmla="*/ 19 h 115"/>
                <a:gd name="T2" fmla="*/ 0 w 139"/>
                <a:gd name="T3" fmla="*/ 71 h 115"/>
                <a:gd name="T4" fmla="*/ 18 w 139"/>
                <a:gd name="T5" fmla="*/ 90 h 115"/>
                <a:gd name="T6" fmla="*/ 67 w 139"/>
                <a:gd name="T7" fmla="*/ 90 h 115"/>
                <a:gd name="T8" fmla="*/ 87 w 139"/>
                <a:gd name="T9" fmla="*/ 114 h 115"/>
                <a:gd name="T10" fmla="*/ 90 w 139"/>
                <a:gd name="T11" fmla="*/ 113 h 115"/>
                <a:gd name="T12" fmla="*/ 90 w 139"/>
                <a:gd name="T13" fmla="*/ 90 h 115"/>
                <a:gd name="T14" fmla="*/ 120 w 139"/>
                <a:gd name="T15" fmla="*/ 90 h 115"/>
                <a:gd name="T16" fmla="*/ 139 w 139"/>
                <a:gd name="T17" fmla="*/ 71 h 115"/>
                <a:gd name="T18" fmla="*/ 139 w 139"/>
                <a:gd name="T19" fmla="*/ 19 h 115"/>
                <a:gd name="T20" fmla="*/ 120 w 139"/>
                <a:gd name="T21" fmla="*/ 0 h 115"/>
                <a:gd name="T22" fmla="*/ 18 w 139"/>
                <a:gd name="T23" fmla="*/ 0 h 115"/>
                <a:gd name="T24" fmla="*/ 0 w 139"/>
                <a:gd name="T25" fmla="*/ 1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 h="115">
                  <a:moveTo>
                    <a:pt x="0" y="19"/>
                  </a:moveTo>
                  <a:cubicBezTo>
                    <a:pt x="0" y="71"/>
                    <a:pt x="0" y="71"/>
                    <a:pt x="0" y="71"/>
                  </a:cubicBezTo>
                  <a:cubicBezTo>
                    <a:pt x="0" y="81"/>
                    <a:pt x="8" y="90"/>
                    <a:pt x="18" y="90"/>
                  </a:cubicBezTo>
                  <a:cubicBezTo>
                    <a:pt x="67" y="90"/>
                    <a:pt x="67" y="90"/>
                    <a:pt x="67" y="90"/>
                  </a:cubicBezTo>
                  <a:cubicBezTo>
                    <a:pt x="73" y="98"/>
                    <a:pt x="80" y="106"/>
                    <a:pt x="87" y="114"/>
                  </a:cubicBezTo>
                  <a:cubicBezTo>
                    <a:pt x="88" y="115"/>
                    <a:pt x="90" y="114"/>
                    <a:pt x="90" y="113"/>
                  </a:cubicBezTo>
                  <a:cubicBezTo>
                    <a:pt x="90" y="105"/>
                    <a:pt x="90" y="98"/>
                    <a:pt x="90" y="90"/>
                  </a:cubicBezTo>
                  <a:cubicBezTo>
                    <a:pt x="120" y="90"/>
                    <a:pt x="120" y="90"/>
                    <a:pt x="120" y="90"/>
                  </a:cubicBezTo>
                  <a:cubicBezTo>
                    <a:pt x="130" y="90"/>
                    <a:pt x="139" y="81"/>
                    <a:pt x="139" y="71"/>
                  </a:cubicBezTo>
                  <a:cubicBezTo>
                    <a:pt x="139" y="19"/>
                    <a:pt x="139" y="19"/>
                    <a:pt x="139" y="19"/>
                  </a:cubicBezTo>
                  <a:cubicBezTo>
                    <a:pt x="139" y="9"/>
                    <a:pt x="130" y="0"/>
                    <a:pt x="120" y="0"/>
                  </a:cubicBezTo>
                  <a:cubicBezTo>
                    <a:pt x="18" y="0"/>
                    <a:pt x="18" y="0"/>
                    <a:pt x="18" y="0"/>
                  </a:cubicBezTo>
                  <a:cubicBezTo>
                    <a:pt x="8" y="0"/>
                    <a:pt x="0" y="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 name="Title 5">
            <a:extLst>
              <a:ext uri="{FF2B5EF4-FFF2-40B4-BE49-F238E27FC236}">
                <a16:creationId xmlns:a16="http://schemas.microsoft.com/office/drawing/2014/main" id="{C8029E9F-CD1D-4C93-BDDF-87C11CC39999}"/>
              </a:ext>
            </a:extLst>
          </p:cNvPr>
          <p:cNvSpPr>
            <a:spLocks noGrp="1"/>
          </p:cNvSpPr>
          <p:nvPr>
            <p:ph type="title"/>
          </p:nvPr>
        </p:nvSpPr>
        <p:spPr/>
        <p:txBody>
          <a:bodyPr>
            <a:normAutofit/>
          </a:bodyPr>
          <a:lstStyle/>
          <a:p>
            <a:r>
              <a:rPr lang="en-GB">
                <a:solidFill>
                  <a:schemeClr val="accent2"/>
                </a:solidFill>
              </a:rPr>
              <a:t>Level 5 Assessment components &amp; delivery methods</a:t>
            </a:r>
            <a:endParaRPr lang="en-ZW">
              <a:solidFill>
                <a:schemeClr val="accent2"/>
              </a:solidFill>
            </a:endParaRPr>
          </a:p>
        </p:txBody>
      </p:sp>
      <p:sp>
        <p:nvSpPr>
          <p:cNvPr id="3" name="Slide Number Placeholder 2">
            <a:extLst>
              <a:ext uri="{FF2B5EF4-FFF2-40B4-BE49-F238E27FC236}">
                <a16:creationId xmlns:a16="http://schemas.microsoft.com/office/drawing/2014/main" id="{F7AB1845-FCD1-4C6B-8373-847770BE6FEA}"/>
              </a:ext>
            </a:extLst>
          </p:cNvPr>
          <p:cNvSpPr>
            <a:spLocks noGrp="1"/>
          </p:cNvSpPr>
          <p:nvPr>
            <p:ph type="sldNum" sz="quarter" idx="12"/>
          </p:nvPr>
        </p:nvSpPr>
        <p:spPr/>
        <p:txBody>
          <a:bodyPr/>
          <a:lstStyle/>
          <a:p>
            <a:fld id="{D5683BB6-76BB-4AED-AF1E-827BF27ED19F}" type="slidenum">
              <a:rPr lang="en-US" smtClean="0">
                <a:latin typeface="+mj-lt"/>
              </a:rPr>
              <a:pPr/>
              <a:t>10</a:t>
            </a:fld>
            <a:endParaRPr lang="en-US">
              <a:latin typeface="+mj-lt"/>
            </a:endParaRPr>
          </a:p>
        </p:txBody>
      </p:sp>
      <p:pic>
        <p:nvPicPr>
          <p:cNvPr id="109" name="Picture 108">
            <a:extLst>
              <a:ext uri="{FF2B5EF4-FFF2-40B4-BE49-F238E27FC236}">
                <a16:creationId xmlns:a16="http://schemas.microsoft.com/office/drawing/2014/main" id="{69D84093-69CC-4A55-B62E-0587E647935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6505" y="3672932"/>
            <a:ext cx="1054074" cy="637678"/>
          </a:xfrm>
          <a:prstGeom prst="rect">
            <a:avLst/>
          </a:prstGeom>
        </p:spPr>
      </p:pic>
      <p:grpSp>
        <p:nvGrpSpPr>
          <p:cNvPr id="28" name="Group 27">
            <a:extLst>
              <a:ext uri="{FF2B5EF4-FFF2-40B4-BE49-F238E27FC236}">
                <a16:creationId xmlns:a16="http://schemas.microsoft.com/office/drawing/2014/main" id="{AB93BCA3-2B09-4DB0-BFD7-48E269A104DE}"/>
              </a:ext>
            </a:extLst>
          </p:cNvPr>
          <p:cNvGrpSpPr/>
          <p:nvPr/>
        </p:nvGrpSpPr>
        <p:grpSpPr>
          <a:xfrm>
            <a:off x="2936015" y="1511452"/>
            <a:ext cx="3717637" cy="4938922"/>
            <a:chOff x="2882900" y="1453396"/>
            <a:chExt cx="3717637" cy="4938922"/>
          </a:xfrm>
        </p:grpSpPr>
        <p:grpSp>
          <p:nvGrpSpPr>
            <p:cNvPr id="5" name="Group 4">
              <a:extLst>
                <a:ext uri="{FF2B5EF4-FFF2-40B4-BE49-F238E27FC236}">
                  <a16:creationId xmlns:a16="http://schemas.microsoft.com/office/drawing/2014/main" id="{B977C615-A51D-4AE9-B2D4-72AC1761005D}"/>
                </a:ext>
              </a:extLst>
            </p:cNvPr>
            <p:cNvGrpSpPr/>
            <p:nvPr/>
          </p:nvGrpSpPr>
          <p:grpSpPr>
            <a:xfrm>
              <a:off x="2882900" y="1839619"/>
              <a:ext cx="3717637" cy="4552699"/>
              <a:chOff x="2641600" y="1534385"/>
              <a:chExt cx="3717637" cy="3568773"/>
            </a:xfrm>
          </p:grpSpPr>
          <p:sp>
            <p:nvSpPr>
              <p:cNvPr id="4" name="Rectangle: Rounded Corners 3">
                <a:extLst>
                  <a:ext uri="{FF2B5EF4-FFF2-40B4-BE49-F238E27FC236}">
                    <a16:creationId xmlns:a16="http://schemas.microsoft.com/office/drawing/2014/main" id="{F4DD9A38-087E-4415-804D-16A1BBC8149F}"/>
                  </a:ext>
                </a:extLst>
              </p:cNvPr>
              <p:cNvSpPr/>
              <p:nvPr/>
            </p:nvSpPr>
            <p:spPr>
              <a:xfrm>
                <a:off x="2641600" y="1534385"/>
                <a:ext cx="3683000" cy="614294"/>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ZW" sz="2000">
                    <a:solidFill>
                      <a:schemeClr val="tx1"/>
                    </a:solidFill>
                  </a:rPr>
                  <a:t>Knowledge test using scenarios and questions</a:t>
                </a:r>
              </a:p>
            </p:txBody>
          </p:sp>
          <p:sp>
            <p:nvSpPr>
              <p:cNvPr id="17" name="Rectangle: Rounded Corners 16">
                <a:extLst>
                  <a:ext uri="{FF2B5EF4-FFF2-40B4-BE49-F238E27FC236}">
                    <a16:creationId xmlns:a16="http://schemas.microsoft.com/office/drawing/2014/main" id="{EBA7670C-3C52-4489-B1E7-DB80E85F40B3}"/>
                  </a:ext>
                </a:extLst>
              </p:cNvPr>
              <p:cNvSpPr/>
              <p:nvPr/>
            </p:nvSpPr>
            <p:spPr>
              <a:xfrm>
                <a:off x="2676237" y="2996133"/>
                <a:ext cx="3683000" cy="614294"/>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a:solidFill>
                      <a:schemeClr val="tx1"/>
                    </a:solidFill>
                  </a:rPr>
                  <a:t>Structured competency-based interview</a:t>
                </a:r>
              </a:p>
            </p:txBody>
          </p:sp>
          <p:sp>
            <p:nvSpPr>
              <p:cNvPr id="19" name="Rectangle: Rounded Corners 18">
                <a:extLst>
                  <a:ext uri="{FF2B5EF4-FFF2-40B4-BE49-F238E27FC236}">
                    <a16:creationId xmlns:a16="http://schemas.microsoft.com/office/drawing/2014/main" id="{5B4A0523-B329-458B-9604-B00167BC8465}"/>
                  </a:ext>
                </a:extLst>
              </p:cNvPr>
              <p:cNvSpPr/>
              <p:nvPr/>
            </p:nvSpPr>
            <p:spPr>
              <a:xfrm>
                <a:off x="2655151" y="4488864"/>
                <a:ext cx="3683000" cy="614294"/>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ZW" sz="2000">
                    <a:solidFill>
                      <a:schemeClr val="tx1"/>
                    </a:solidFill>
                  </a:rPr>
                  <a:t>Professional discussion relating to CPD activity</a:t>
                </a:r>
              </a:p>
            </p:txBody>
          </p:sp>
          <p:sp>
            <p:nvSpPr>
              <p:cNvPr id="126" name="Rectangle: Rounded Corners 125">
                <a:extLst>
                  <a:ext uri="{FF2B5EF4-FFF2-40B4-BE49-F238E27FC236}">
                    <a16:creationId xmlns:a16="http://schemas.microsoft.com/office/drawing/2014/main" id="{8599B6AB-AAD9-4E45-86AE-7B62ED76EBBE}"/>
                  </a:ext>
                </a:extLst>
              </p:cNvPr>
              <p:cNvSpPr/>
              <p:nvPr/>
            </p:nvSpPr>
            <p:spPr>
              <a:xfrm>
                <a:off x="2659886" y="2265261"/>
                <a:ext cx="3683000" cy="614294"/>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ZW" sz="2000">
                    <a:solidFill>
                      <a:schemeClr val="tx1"/>
                    </a:solidFill>
                  </a:rPr>
                  <a:t>Assessment of portfolio of evidence </a:t>
                </a:r>
              </a:p>
            </p:txBody>
          </p:sp>
        </p:grpSp>
        <p:sp>
          <p:nvSpPr>
            <p:cNvPr id="27" name="Rectangle 26">
              <a:extLst>
                <a:ext uri="{FF2B5EF4-FFF2-40B4-BE49-F238E27FC236}">
                  <a16:creationId xmlns:a16="http://schemas.microsoft.com/office/drawing/2014/main" id="{8DFB9874-974B-43CE-A7F9-563A1060CC07}"/>
                </a:ext>
              </a:extLst>
            </p:cNvPr>
            <p:cNvSpPr/>
            <p:nvPr/>
          </p:nvSpPr>
          <p:spPr>
            <a:xfrm>
              <a:off x="2916026" y="1453396"/>
              <a:ext cx="3616750" cy="424732"/>
            </a:xfrm>
            <a:prstGeom prst="rect">
              <a:avLst/>
            </a:prstGeom>
          </p:spPr>
          <p:txBody>
            <a:bodyPr wrap="square">
              <a:spAutoFit/>
            </a:bodyPr>
            <a:lstStyle/>
            <a:p>
              <a:pPr algn="ctr">
                <a:lnSpc>
                  <a:spcPct val="90000"/>
                </a:lnSpc>
              </a:pPr>
              <a:r>
                <a:rPr lang="en-ZW" sz="2400" b="1">
                  <a:solidFill>
                    <a:schemeClr val="accent1"/>
                  </a:solidFill>
                  <a:latin typeface="+mj-lt"/>
                </a:rPr>
                <a:t>Assessment Method</a:t>
              </a:r>
              <a:endParaRPr lang="en-ZW" sz="2400">
                <a:solidFill>
                  <a:schemeClr val="accent1"/>
                </a:solidFill>
                <a:latin typeface="+mj-lt"/>
              </a:endParaRPr>
            </a:p>
          </p:txBody>
        </p:sp>
      </p:grpSp>
      <p:sp>
        <p:nvSpPr>
          <p:cNvPr id="38" name="Rectangle: Rounded Corners 16">
            <a:extLst>
              <a:ext uri="{FF2B5EF4-FFF2-40B4-BE49-F238E27FC236}">
                <a16:creationId xmlns:a16="http://schemas.microsoft.com/office/drawing/2014/main" id="{EBA7670C-3C52-4489-B1E7-DB80E85F40B3}"/>
              </a:ext>
            </a:extLst>
          </p:cNvPr>
          <p:cNvSpPr/>
          <p:nvPr/>
        </p:nvSpPr>
        <p:spPr>
          <a:xfrm>
            <a:off x="2985892" y="4604989"/>
            <a:ext cx="3683000" cy="882491"/>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a:solidFill>
                  <a:schemeClr val="tx1"/>
                </a:solidFill>
              </a:rPr>
              <a:t>Presentation on work based project with Question and Answer session </a:t>
            </a:r>
            <a:endParaRPr lang="en-US" sz="2000">
              <a:solidFill>
                <a:schemeClr val="tx1"/>
              </a:solidFill>
            </a:endParaRPr>
          </a:p>
        </p:txBody>
      </p:sp>
      <p:sp>
        <p:nvSpPr>
          <p:cNvPr id="39" name="Freeform: Shape 94">
            <a:extLst>
              <a:ext uri="{FF2B5EF4-FFF2-40B4-BE49-F238E27FC236}">
                <a16:creationId xmlns:a16="http://schemas.microsoft.com/office/drawing/2014/main" id="{B957EF4E-0D37-46E4-896F-B3BCCD222588}"/>
              </a:ext>
            </a:extLst>
          </p:cNvPr>
          <p:cNvSpPr/>
          <p:nvPr/>
        </p:nvSpPr>
        <p:spPr>
          <a:xfrm>
            <a:off x="6638136" y="6012372"/>
            <a:ext cx="2032000" cy="131126"/>
          </a:xfrm>
          <a:custGeom>
            <a:avLst/>
            <a:gdLst>
              <a:gd name="connsiteX0" fmla="*/ 0 w 2032000"/>
              <a:gd name="connsiteY0" fmla="*/ 0 h 889000"/>
              <a:gd name="connsiteX1" fmla="*/ 622300 w 2032000"/>
              <a:gd name="connsiteY1" fmla="*/ 0 h 889000"/>
              <a:gd name="connsiteX2" fmla="*/ 1435100 w 2032000"/>
              <a:gd name="connsiteY2" fmla="*/ 889000 h 889000"/>
              <a:gd name="connsiteX3" fmla="*/ 2032000 w 2032000"/>
              <a:gd name="connsiteY3" fmla="*/ 889000 h 889000"/>
            </a:gdLst>
            <a:ahLst/>
            <a:cxnLst>
              <a:cxn ang="0">
                <a:pos x="connsiteX0" y="connsiteY0"/>
              </a:cxn>
              <a:cxn ang="0">
                <a:pos x="connsiteX1" y="connsiteY1"/>
              </a:cxn>
              <a:cxn ang="0">
                <a:pos x="connsiteX2" y="connsiteY2"/>
              </a:cxn>
              <a:cxn ang="0">
                <a:pos x="connsiteX3" y="connsiteY3"/>
              </a:cxn>
            </a:cxnLst>
            <a:rect l="l" t="t" r="r" b="b"/>
            <a:pathLst>
              <a:path w="2032000" h="889000">
                <a:moveTo>
                  <a:pt x="0" y="0"/>
                </a:moveTo>
                <a:lnTo>
                  <a:pt x="622300" y="0"/>
                </a:lnTo>
                <a:lnTo>
                  <a:pt x="1435100" y="889000"/>
                </a:lnTo>
                <a:lnTo>
                  <a:pt x="2032000" y="889000"/>
                </a:lnTo>
              </a:path>
            </a:pathLst>
          </a:custGeom>
          <a:noFill/>
          <a:ln w="12700" cap="rnd">
            <a:solidFill>
              <a:schemeClr val="accent6"/>
            </a:solidFill>
            <a:prstDash val="dash"/>
            <a:tailEnd type="arrow"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974E8CAC-E182-48E3-8298-B50723022C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90944385"/>
      </p:ext>
    </p:extLst>
  </p:cSld>
  <p:clrMapOvr>
    <a:masterClrMapping/>
  </p:clrMapOvr>
  <mc:AlternateContent xmlns:mc="http://schemas.openxmlformats.org/markup-compatibility/2006">
    <mc:Choice xmlns:p159="http://schemas.microsoft.com/office/powerpoint/2015/09/main" Requires="p159">
      <p:transition spd="slow" advTm="12400">
        <p159:morph option="byObject"/>
      </p:transition>
    </mc:Choice>
    <mc:Fallback>
      <p:transition spd="slow" advTm="124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fade">
                                      <p:cBhvr>
                                        <p:cTn id="14" dur="500"/>
                                        <p:tgtEl>
                                          <p:spTgt spid="92"/>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fade">
                                      <p:cBhvr>
                                        <p:cTn id="18" dur="500"/>
                                        <p:tgtEl>
                                          <p:spTgt spid="93"/>
                                        </p:tgtEl>
                                      </p:cBhvr>
                                    </p:animEffect>
                                  </p:childTnLst>
                                </p:cTn>
                              </p:par>
                              <p:par>
                                <p:cTn id="19" presetID="23" presetClass="entr" presetSubtype="288" fill="hold" grpId="1" nodeType="withEffect">
                                  <p:stCondLst>
                                    <p:cond delay="0"/>
                                  </p:stCondLst>
                                  <p:childTnLst>
                                    <p:set>
                                      <p:cBhvr>
                                        <p:cTn id="20" dur="1" fill="hold">
                                          <p:stCondLst>
                                            <p:cond delay="0"/>
                                          </p:stCondLst>
                                        </p:cTn>
                                        <p:tgtEl>
                                          <p:spTgt spid="93"/>
                                        </p:tgtEl>
                                        <p:attrNameLst>
                                          <p:attrName>style.visibility</p:attrName>
                                        </p:attrNameLst>
                                      </p:cBhvr>
                                      <p:to>
                                        <p:strVal val="visible"/>
                                      </p:to>
                                    </p:set>
                                    <p:anim calcmode="lin" valueType="num">
                                      <p:cBhvr>
                                        <p:cTn id="21" dur="500" fill="hold"/>
                                        <p:tgtEl>
                                          <p:spTgt spid="93"/>
                                        </p:tgtEl>
                                        <p:attrNameLst>
                                          <p:attrName>ppt_w</p:attrName>
                                        </p:attrNameLst>
                                      </p:cBhvr>
                                      <p:tavLst>
                                        <p:tav tm="0">
                                          <p:val>
                                            <p:strVal val="4/3*#ppt_w"/>
                                          </p:val>
                                        </p:tav>
                                        <p:tav tm="100000">
                                          <p:val>
                                            <p:strVal val="#ppt_w"/>
                                          </p:val>
                                        </p:tav>
                                      </p:tavLst>
                                    </p:anim>
                                    <p:anim calcmode="lin" valueType="num">
                                      <p:cBhvr>
                                        <p:cTn id="22" dur="500" fill="hold"/>
                                        <p:tgtEl>
                                          <p:spTgt spid="93"/>
                                        </p:tgtEl>
                                        <p:attrNameLst>
                                          <p:attrName>ppt_h</p:attrName>
                                        </p:attrNameLst>
                                      </p:cBhvr>
                                      <p:tavLst>
                                        <p:tav tm="0">
                                          <p:val>
                                            <p:strVal val="4/3*#ppt_h"/>
                                          </p:val>
                                        </p:tav>
                                        <p:tav tm="100000">
                                          <p:val>
                                            <p:strVal val="#ppt_h"/>
                                          </p:val>
                                        </p:tav>
                                      </p:tavLst>
                                    </p:anim>
                                  </p:childTnLst>
                                </p:cTn>
                              </p:par>
                              <p:par>
                                <p:cTn id="23" presetID="22" presetClass="entr" presetSubtype="8" fill="hold" grpId="0" nodeType="with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wipe(left)">
                                      <p:cBhvr>
                                        <p:cTn id="25" dur="500"/>
                                        <p:tgtEl>
                                          <p:spTgt spid="9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4"/>
                                        </p:tgtEl>
                                        <p:attrNameLst>
                                          <p:attrName>style.visibility</p:attrName>
                                        </p:attrNameLst>
                                      </p:cBhvr>
                                      <p:to>
                                        <p:strVal val="visible"/>
                                      </p:to>
                                    </p:set>
                                    <p:animEffect transition="in" filter="fade">
                                      <p:cBhvr>
                                        <p:cTn id="28" dur="500"/>
                                        <p:tgtEl>
                                          <p:spTgt spid="94"/>
                                        </p:tgtEl>
                                      </p:cBhvr>
                                    </p:animEffect>
                                  </p:childTnLst>
                                </p:cTn>
                              </p:par>
                              <p:par>
                                <p:cTn id="29" presetID="10" presetClass="entr" presetSubtype="0" fill="hold" nodeType="withEffect">
                                  <p:stCondLst>
                                    <p:cond delay="0"/>
                                  </p:stCondLst>
                                  <p:childTnLst>
                                    <p:set>
                                      <p:cBhvr>
                                        <p:cTn id="30" dur="1" fill="hold">
                                          <p:stCondLst>
                                            <p:cond delay="0"/>
                                          </p:stCondLst>
                                        </p:cTn>
                                        <p:tgtEl>
                                          <p:spTgt spid="96"/>
                                        </p:tgtEl>
                                        <p:attrNameLst>
                                          <p:attrName>style.visibility</p:attrName>
                                        </p:attrNameLst>
                                      </p:cBhvr>
                                      <p:to>
                                        <p:strVal val="visible"/>
                                      </p:to>
                                    </p:set>
                                    <p:animEffect transition="in" filter="fade">
                                      <p:cBhvr>
                                        <p:cTn id="31" dur="500"/>
                                        <p:tgtEl>
                                          <p:spTgt spid="96"/>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99"/>
                                        </p:tgtEl>
                                        <p:attrNameLst>
                                          <p:attrName>style.visibility</p:attrName>
                                        </p:attrNameLst>
                                      </p:cBhvr>
                                      <p:to>
                                        <p:strVal val="visible"/>
                                      </p:to>
                                    </p:set>
                                    <p:animEffect transition="in" filter="fade">
                                      <p:cBhvr>
                                        <p:cTn id="35" dur="500"/>
                                        <p:tgtEl>
                                          <p:spTgt spid="99"/>
                                        </p:tgtEl>
                                      </p:cBhvr>
                                    </p:animEffect>
                                  </p:childTnLst>
                                </p:cTn>
                              </p:par>
                              <p:par>
                                <p:cTn id="36" presetID="23" presetClass="entr" presetSubtype="288" fill="hold" grpId="1" nodeType="withEffect">
                                  <p:stCondLst>
                                    <p:cond delay="0"/>
                                  </p:stCondLst>
                                  <p:childTnLst>
                                    <p:set>
                                      <p:cBhvr>
                                        <p:cTn id="37" dur="1" fill="hold">
                                          <p:stCondLst>
                                            <p:cond delay="0"/>
                                          </p:stCondLst>
                                        </p:cTn>
                                        <p:tgtEl>
                                          <p:spTgt spid="99"/>
                                        </p:tgtEl>
                                        <p:attrNameLst>
                                          <p:attrName>style.visibility</p:attrName>
                                        </p:attrNameLst>
                                      </p:cBhvr>
                                      <p:to>
                                        <p:strVal val="visible"/>
                                      </p:to>
                                    </p:set>
                                    <p:anim calcmode="lin" valueType="num">
                                      <p:cBhvr>
                                        <p:cTn id="38" dur="500" fill="hold"/>
                                        <p:tgtEl>
                                          <p:spTgt spid="99"/>
                                        </p:tgtEl>
                                        <p:attrNameLst>
                                          <p:attrName>ppt_w</p:attrName>
                                        </p:attrNameLst>
                                      </p:cBhvr>
                                      <p:tavLst>
                                        <p:tav tm="0">
                                          <p:val>
                                            <p:strVal val="4/3*#ppt_w"/>
                                          </p:val>
                                        </p:tav>
                                        <p:tav tm="100000">
                                          <p:val>
                                            <p:strVal val="#ppt_w"/>
                                          </p:val>
                                        </p:tav>
                                      </p:tavLst>
                                    </p:anim>
                                    <p:anim calcmode="lin" valueType="num">
                                      <p:cBhvr>
                                        <p:cTn id="39" dur="500" fill="hold"/>
                                        <p:tgtEl>
                                          <p:spTgt spid="99"/>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fade">
                                      <p:cBhvr>
                                        <p:cTn id="42" dur="500"/>
                                        <p:tgtEl>
                                          <p:spTgt spid="100"/>
                                        </p:tgtEl>
                                      </p:cBhvr>
                                    </p:animEffect>
                                  </p:childTnLst>
                                </p:cTn>
                              </p:par>
                              <p:par>
                                <p:cTn id="43" presetID="10" presetClass="entr" presetSubtype="0" fill="hold" nodeType="withEffect">
                                  <p:stCondLst>
                                    <p:cond delay="0"/>
                                  </p:stCondLst>
                                  <p:childTnLst>
                                    <p:set>
                                      <p:cBhvr>
                                        <p:cTn id="44" dur="1" fill="hold">
                                          <p:stCondLst>
                                            <p:cond delay="0"/>
                                          </p:stCondLst>
                                        </p:cTn>
                                        <p:tgtEl>
                                          <p:spTgt spid="106"/>
                                        </p:tgtEl>
                                        <p:attrNameLst>
                                          <p:attrName>style.visibility</p:attrName>
                                        </p:attrNameLst>
                                      </p:cBhvr>
                                      <p:to>
                                        <p:strVal val="visible"/>
                                      </p:to>
                                    </p:set>
                                    <p:animEffect transition="in" filter="fade">
                                      <p:cBhvr>
                                        <p:cTn id="45" dur="500"/>
                                        <p:tgtEl>
                                          <p:spTgt spid="106"/>
                                        </p:tgtEl>
                                      </p:cBhvr>
                                    </p:animEffect>
                                  </p:childTnLst>
                                </p:cTn>
                              </p:par>
                            </p:childTnLst>
                          </p:cTn>
                        </p:par>
                        <p:par>
                          <p:cTn id="46" fill="hold">
                            <p:stCondLst>
                              <p:cond delay="2000"/>
                            </p:stCondLst>
                            <p:childTnLst>
                              <p:par>
                                <p:cTn id="47" presetID="10" presetClass="entr" presetSubtype="0" fill="hold" grpId="0" nodeType="afterEffect">
                                  <p:stCondLst>
                                    <p:cond delay="0"/>
                                  </p:stCondLst>
                                  <p:childTnLst>
                                    <p:set>
                                      <p:cBhvr>
                                        <p:cTn id="48" dur="1" fill="hold">
                                          <p:stCondLst>
                                            <p:cond delay="0"/>
                                          </p:stCondLst>
                                        </p:cTn>
                                        <p:tgtEl>
                                          <p:spTgt spid="110"/>
                                        </p:tgtEl>
                                        <p:attrNameLst>
                                          <p:attrName>style.visibility</p:attrName>
                                        </p:attrNameLst>
                                      </p:cBhvr>
                                      <p:to>
                                        <p:strVal val="visible"/>
                                      </p:to>
                                    </p:set>
                                    <p:animEffect transition="in" filter="fade">
                                      <p:cBhvr>
                                        <p:cTn id="49" dur="500"/>
                                        <p:tgtEl>
                                          <p:spTgt spid="110"/>
                                        </p:tgtEl>
                                      </p:cBhvr>
                                    </p:animEffect>
                                  </p:childTnLst>
                                </p:cTn>
                              </p:par>
                              <p:par>
                                <p:cTn id="50" presetID="23" presetClass="entr" presetSubtype="288" fill="hold" grpId="1" nodeType="withEffect">
                                  <p:stCondLst>
                                    <p:cond delay="0"/>
                                  </p:stCondLst>
                                  <p:childTnLst>
                                    <p:set>
                                      <p:cBhvr>
                                        <p:cTn id="51" dur="1" fill="hold">
                                          <p:stCondLst>
                                            <p:cond delay="0"/>
                                          </p:stCondLst>
                                        </p:cTn>
                                        <p:tgtEl>
                                          <p:spTgt spid="110"/>
                                        </p:tgtEl>
                                        <p:attrNameLst>
                                          <p:attrName>style.visibility</p:attrName>
                                        </p:attrNameLst>
                                      </p:cBhvr>
                                      <p:to>
                                        <p:strVal val="visible"/>
                                      </p:to>
                                    </p:set>
                                    <p:anim calcmode="lin" valueType="num">
                                      <p:cBhvr>
                                        <p:cTn id="52" dur="500" fill="hold"/>
                                        <p:tgtEl>
                                          <p:spTgt spid="110"/>
                                        </p:tgtEl>
                                        <p:attrNameLst>
                                          <p:attrName>ppt_w</p:attrName>
                                        </p:attrNameLst>
                                      </p:cBhvr>
                                      <p:tavLst>
                                        <p:tav tm="0">
                                          <p:val>
                                            <p:strVal val="4/3*#ppt_w"/>
                                          </p:val>
                                        </p:tav>
                                        <p:tav tm="100000">
                                          <p:val>
                                            <p:strVal val="#ppt_w"/>
                                          </p:val>
                                        </p:tav>
                                      </p:tavLst>
                                    </p:anim>
                                    <p:anim calcmode="lin" valueType="num">
                                      <p:cBhvr>
                                        <p:cTn id="53" dur="500" fill="hold"/>
                                        <p:tgtEl>
                                          <p:spTgt spid="110"/>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0"/>
                                  </p:stCondLst>
                                  <p:childTnLst>
                                    <p:set>
                                      <p:cBhvr>
                                        <p:cTn id="55" dur="1" fill="hold">
                                          <p:stCondLst>
                                            <p:cond delay="0"/>
                                          </p:stCondLst>
                                        </p:cTn>
                                        <p:tgtEl>
                                          <p:spTgt spid="111"/>
                                        </p:tgtEl>
                                        <p:attrNameLst>
                                          <p:attrName>style.visibility</p:attrName>
                                        </p:attrNameLst>
                                      </p:cBhvr>
                                      <p:to>
                                        <p:strVal val="visible"/>
                                      </p:to>
                                    </p:set>
                                    <p:animEffect transition="in" filter="fade">
                                      <p:cBhvr>
                                        <p:cTn id="56" dur="500"/>
                                        <p:tgtEl>
                                          <p:spTgt spid="111"/>
                                        </p:tgtEl>
                                      </p:cBhvr>
                                    </p:animEffect>
                                  </p:childTnLst>
                                </p:cTn>
                              </p:par>
                              <p:par>
                                <p:cTn id="57" presetID="22" presetClass="entr" presetSubtype="8" fill="hold" nodeType="withEffect">
                                  <p:stCondLst>
                                    <p:cond delay="0"/>
                                  </p:stCondLst>
                                  <p:childTnLst>
                                    <p:set>
                                      <p:cBhvr>
                                        <p:cTn id="58" dur="1" fill="hold">
                                          <p:stCondLst>
                                            <p:cond delay="0"/>
                                          </p:stCondLst>
                                        </p:cTn>
                                        <p:tgtEl>
                                          <p:spTgt spid="112"/>
                                        </p:tgtEl>
                                        <p:attrNameLst>
                                          <p:attrName>style.visibility</p:attrName>
                                        </p:attrNameLst>
                                      </p:cBhvr>
                                      <p:to>
                                        <p:strVal val="visible"/>
                                      </p:to>
                                    </p:set>
                                    <p:animEffect transition="in" filter="wipe(left)">
                                      <p:cBhvr>
                                        <p:cTn id="59" dur="500"/>
                                        <p:tgtEl>
                                          <p:spTgt spid="112"/>
                                        </p:tgtEl>
                                      </p:cBhvr>
                                    </p:animEffect>
                                  </p:childTnLst>
                                </p:cTn>
                              </p:par>
                              <p:par>
                                <p:cTn id="60" presetID="10" presetClass="entr" presetSubtype="0" fill="hold" nodeType="withEffect">
                                  <p:stCondLst>
                                    <p:cond delay="0"/>
                                  </p:stCondLst>
                                  <p:childTnLst>
                                    <p:set>
                                      <p:cBhvr>
                                        <p:cTn id="61" dur="1" fill="hold">
                                          <p:stCondLst>
                                            <p:cond delay="0"/>
                                          </p:stCondLst>
                                        </p:cTn>
                                        <p:tgtEl>
                                          <p:spTgt spid="116"/>
                                        </p:tgtEl>
                                        <p:attrNameLst>
                                          <p:attrName>style.visibility</p:attrName>
                                        </p:attrNameLst>
                                      </p:cBhvr>
                                      <p:to>
                                        <p:strVal val="visible"/>
                                      </p:to>
                                    </p:set>
                                    <p:animEffect transition="in" filter="fade">
                                      <p:cBhvr>
                                        <p:cTn id="62" dur="500"/>
                                        <p:tgtEl>
                                          <p:spTgt spid="116"/>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wipe(left)">
                                      <p:cBhvr>
                                        <p:cTn id="6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6" fill="hold" display="0">
                  <p:stCondLst>
                    <p:cond delay="indefinite"/>
                  </p:stCondLst>
                  <p:endCondLst>
                    <p:cond evt="onStopAudio" delay="0">
                      <p:tgtEl>
                        <p:sldTgt/>
                      </p:tgtEl>
                    </p:cond>
                  </p:endCondLst>
                </p:cTn>
                <p:tgtEl>
                  <p:spTgt spid="2"/>
                </p:tgtEl>
              </p:cMediaNode>
            </p:audio>
          </p:childTnLst>
        </p:cTn>
      </p:par>
    </p:tnLst>
    <p:bldLst>
      <p:bldP spid="92" grpId="0"/>
      <p:bldP spid="93" grpId="0" animBg="1"/>
      <p:bldP spid="93" grpId="1" animBg="1"/>
      <p:bldP spid="94" grpId="0"/>
      <p:bldP spid="95" grpId="0" animBg="1"/>
      <p:bldP spid="99" grpId="0" animBg="1"/>
      <p:bldP spid="99" grpId="1" animBg="1"/>
      <p:bldP spid="100" grpId="0"/>
      <p:bldP spid="110" grpId="0" animBg="1"/>
      <p:bldP spid="110" grpId="1" animBg="1"/>
      <p:bldP spid="111" grpId="0"/>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7A4CB-DAFD-4B67-9AE1-0CF0B8354AD5}"/>
              </a:ext>
            </a:extLst>
          </p:cNvPr>
          <p:cNvSpPr>
            <a:spLocks noGrp="1"/>
          </p:cNvSpPr>
          <p:nvPr>
            <p:ph type="title"/>
          </p:nvPr>
        </p:nvSpPr>
        <p:spPr/>
        <p:txBody>
          <a:bodyPr>
            <a:normAutofit fontScale="90000"/>
          </a:bodyPr>
          <a:lstStyle/>
          <a:p>
            <a:r>
              <a:rPr lang="en-GB">
                <a:solidFill>
                  <a:schemeClr val="accent2"/>
                </a:solidFill>
              </a:rPr>
              <a:t>Assessment Components - Weighting</a:t>
            </a:r>
            <a:br>
              <a:rPr lang="en-GB">
                <a:solidFill>
                  <a:schemeClr val="accent2"/>
                </a:solidFill>
              </a:rPr>
            </a:br>
            <a:r>
              <a:rPr lang="en-GB">
                <a:solidFill>
                  <a:schemeClr val="accent2"/>
                </a:solidFill>
              </a:rPr>
              <a:t>Level 3 Team Leader/Supervisor </a:t>
            </a:r>
          </a:p>
        </p:txBody>
      </p:sp>
      <p:sp>
        <p:nvSpPr>
          <p:cNvPr id="3" name="Slide Number Placeholder 2">
            <a:extLst>
              <a:ext uri="{FF2B5EF4-FFF2-40B4-BE49-F238E27FC236}">
                <a16:creationId xmlns:a16="http://schemas.microsoft.com/office/drawing/2014/main" id="{8A554998-8A72-4352-83E6-90C1CE5C8315}"/>
              </a:ext>
            </a:extLst>
          </p:cNvPr>
          <p:cNvSpPr>
            <a:spLocks noGrp="1"/>
          </p:cNvSpPr>
          <p:nvPr>
            <p:ph type="sldNum" sz="quarter" idx="12"/>
          </p:nvPr>
        </p:nvSpPr>
        <p:spPr/>
        <p:txBody>
          <a:bodyPr/>
          <a:lstStyle/>
          <a:p>
            <a:fld id="{D5683BB6-76BB-4AED-AF1E-827BF27ED19F}" type="slidenum">
              <a:rPr lang="en-US" smtClean="0"/>
              <a:t>11</a:t>
            </a:fld>
            <a:endParaRPr lang="en-US"/>
          </a:p>
        </p:txBody>
      </p:sp>
      <p:grpSp>
        <p:nvGrpSpPr>
          <p:cNvPr id="266" name="Group 265">
            <a:extLst>
              <a:ext uri="{FF2B5EF4-FFF2-40B4-BE49-F238E27FC236}">
                <a16:creationId xmlns:a16="http://schemas.microsoft.com/office/drawing/2014/main" id="{647A0B61-1FC2-4256-805B-CE5D31AA0623}"/>
              </a:ext>
            </a:extLst>
          </p:cNvPr>
          <p:cNvGrpSpPr/>
          <p:nvPr/>
        </p:nvGrpSpPr>
        <p:grpSpPr>
          <a:xfrm>
            <a:off x="9133928" y="2887938"/>
            <a:ext cx="858663" cy="2431982"/>
            <a:chOff x="9176569" y="3057660"/>
            <a:chExt cx="744388" cy="2108322"/>
          </a:xfrm>
          <a:solidFill>
            <a:schemeClr val="tx2"/>
          </a:solidFill>
        </p:grpSpPr>
        <p:sp>
          <p:nvSpPr>
            <p:cNvPr id="6" name="Oval 19">
              <a:extLst>
                <a:ext uri="{FF2B5EF4-FFF2-40B4-BE49-F238E27FC236}">
                  <a16:creationId xmlns:a16="http://schemas.microsoft.com/office/drawing/2014/main" id="{37062FAF-D8C1-4566-A685-375576D77D63}"/>
                </a:ext>
              </a:extLst>
            </p:cNvPr>
            <p:cNvSpPr>
              <a:spLocks noChangeArrowheads="1"/>
            </p:cNvSpPr>
            <p:nvPr/>
          </p:nvSpPr>
          <p:spPr bwMode="auto">
            <a:xfrm>
              <a:off x="9370757" y="3057660"/>
              <a:ext cx="356011" cy="35369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20">
              <a:extLst>
                <a:ext uri="{FF2B5EF4-FFF2-40B4-BE49-F238E27FC236}">
                  <a16:creationId xmlns:a16="http://schemas.microsoft.com/office/drawing/2014/main" id="{F9C353BC-1150-427E-906B-BC6FC22DF0CC}"/>
                </a:ext>
              </a:extLst>
            </p:cNvPr>
            <p:cNvSpPr>
              <a:spLocks/>
            </p:cNvSpPr>
            <p:nvPr/>
          </p:nvSpPr>
          <p:spPr bwMode="auto">
            <a:xfrm>
              <a:off x="9176569" y="3432165"/>
              <a:ext cx="744388" cy="1733817"/>
            </a:xfrm>
            <a:custGeom>
              <a:avLst/>
              <a:gdLst>
                <a:gd name="T0" fmla="*/ 106 w 211"/>
                <a:gd name="T1" fmla="*/ 0 h 498"/>
                <a:gd name="T2" fmla="*/ 38 w 211"/>
                <a:gd name="T3" fmla="*/ 3 h 498"/>
                <a:gd name="T4" fmla="*/ 4 w 211"/>
                <a:gd name="T5" fmla="*/ 108 h 498"/>
                <a:gd name="T6" fmla="*/ 38 w 211"/>
                <a:gd name="T7" fmla="*/ 239 h 498"/>
                <a:gd name="T8" fmla="*/ 38 w 211"/>
                <a:gd name="T9" fmla="*/ 464 h 498"/>
                <a:gd name="T10" fmla="*/ 72 w 211"/>
                <a:gd name="T11" fmla="*/ 498 h 498"/>
                <a:gd name="T12" fmla="*/ 106 w 211"/>
                <a:gd name="T13" fmla="*/ 471 h 498"/>
                <a:gd name="T14" fmla="*/ 106 w 211"/>
                <a:gd name="T15" fmla="*/ 471 h 498"/>
                <a:gd name="T16" fmla="*/ 106 w 211"/>
                <a:gd name="T17" fmla="*/ 471 h 498"/>
                <a:gd name="T18" fmla="*/ 106 w 211"/>
                <a:gd name="T19" fmla="*/ 471 h 498"/>
                <a:gd name="T20" fmla="*/ 106 w 211"/>
                <a:gd name="T21" fmla="*/ 471 h 498"/>
                <a:gd name="T22" fmla="*/ 139 w 211"/>
                <a:gd name="T23" fmla="*/ 498 h 498"/>
                <a:gd name="T24" fmla="*/ 173 w 211"/>
                <a:gd name="T25" fmla="*/ 464 h 498"/>
                <a:gd name="T26" fmla="*/ 173 w 211"/>
                <a:gd name="T27" fmla="*/ 239 h 498"/>
                <a:gd name="T28" fmla="*/ 207 w 211"/>
                <a:gd name="T29" fmla="*/ 108 h 498"/>
                <a:gd name="T30" fmla="*/ 173 w 211"/>
                <a:gd name="T31" fmla="*/ 3 h 498"/>
                <a:gd name="T32" fmla="*/ 106 w 211"/>
                <a:gd name="T33" fmla="*/ 0 h 498"/>
                <a:gd name="T34" fmla="*/ 106 w 211"/>
                <a:gd name="T35" fmla="*/ 0 h 498"/>
                <a:gd name="T36" fmla="*/ 106 w 211"/>
                <a:gd name="T37"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1" h="498">
                  <a:moveTo>
                    <a:pt x="106" y="0"/>
                  </a:moveTo>
                  <a:cubicBezTo>
                    <a:pt x="83" y="0"/>
                    <a:pt x="62" y="0"/>
                    <a:pt x="38" y="3"/>
                  </a:cubicBezTo>
                  <a:cubicBezTo>
                    <a:pt x="6" y="8"/>
                    <a:pt x="4" y="49"/>
                    <a:pt x="4" y="108"/>
                  </a:cubicBezTo>
                  <a:cubicBezTo>
                    <a:pt x="8" y="188"/>
                    <a:pt x="0" y="218"/>
                    <a:pt x="38" y="239"/>
                  </a:cubicBezTo>
                  <a:cubicBezTo>
                    <a:pt x="38" y="464"/>
                    <a:pt x="38" y="464"/>
                    <a:pt x="38" y="464"/>
                  </a:cubicBezTo>
                  <a:cubicBezTo>
                    <a:pt x="38" y="483"/>
                    <a:pt x="53" y="498"/>
                    <a:pt x="72" y="498"/>
                  </a:cubicBezTo>
                  <a:cubicBezTo>
                    <a:pt x="89" y="498"/>
                    <a:pt x="103" y="486"/>
                    <a:pt x="106" y="471"/>
                  </a:cubicBezTo>
                  <a:cubicBezTo>
                    <a:pt x="106" y="471"/>
                    <a:pt x="106" y="471"/>
                    <a:pt x="106" y="471"/>
                  </a:cubicBezTo>
                  <a:cubicBezTo>
                    <a:pt x="106" y="471"/>
                    <a:pt x="106" y="471"/>
                    <a:pt x="106" y="471"/>
                  </a:cubicBezTo>
                  <a:cubicBezTo>
                    <a:pt x="106" y="471"/>
                    <a:pt x="106" y="471"/>
                    <a:pt x="106" y="471"/>
                  </a:cubicBezTo>
                  <a:cubicBezTo>
                    <a:pt x="106" y="471"/>
                    <a:pt x="106" y="471"/>
                    <a:pt x="106" y="471"/>
                  </a:cubicBezTo>
                  <a:cubicBezTo>
                    <a:pt x="109" y="486"/>
                    <a:pt x="123" y="498"/>
                    <a:pt x="139" y="498"/>
                  </a:cubicBezTo>
                  <a:cubicBezTo>
                    <a:pt x="158" y="498"/>
                    <a:pt x="173" y="483"/>
                    <a:pt x="173" y="464"/>
                  </a:cubicBezTo>
                  <a:cubicBezTo>
                    <a:pt x="173" y="239"/>
                    <a:pt x="173" y="239"/>
                    <a:pt x="173" y="239"/>
                  </a:cubicBezTo>
                  <a:cubicBezTo>
                    <a:pt x="211" y="218"/>
                    <a:pt x="204" y="188"/>
                    <a:pt x="207" y="108"/>
                  </a:cubicBezTo>
                  <a:cubicBezTo>
                    <a:pt x="208" y="49"/>
                    <a:pt x="205" y="8"/>
                    <a:pt x="173" y="3"/>
                  </a:cubicBezTo>
                  <a:cubicBezTo>
                    <a:pt x="150" y="0"/>
                    <a:pt x="128" y="0"/>
                    <a:pt x="106" y="0"/>
                  </a:cubicBezTo>
                  <a:cubicBezTo>
                    <a:pt x="106" y="0"/>
                    <a:pt x="106" y="0"/>
                    <a:pt x="106" y="0"/>
                  </a:cubicBezTo>
                  <a:cubicBezTo>
                    <a:pt x="106" y="0"/>
                    <a:pt x="106" y="0"/>
                    <a:pt x="10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Rectangle 9">
            <a:extLst>
              <a:ext uri="{FF2B5EF4-FFF2-40B4-BE49-F238E27FC236}">
                <a16:creationId xmlns:a16="http://schemas.microsoft.com/office/drawing/2014/main" id="{0A1880E1-D750-4A26-B017-C56AA3E73726}"/>
              </a:ext>
            </a:extLst>
          </p:cNvPr>
          <p:cNvSpPr/>
          <p:nvPr/>
        </p:nvSpPr>
        <p:spPr>
          <a:xfrm>
            <a:off x="7102216" y="4982425"/>
            <a:ext cx="2031624" cy="1323439"/>
          </a:xfrm>
          <a:prstGeom prst="rect">
            <a:avLst/>
          </a:prstGeom>
        </p:spPr>
        <p:txBody>
          <a:bodyPr wrap="square">
            <a:spAutoFit/>
          </a:bodyPr>
          <a:lstStyle/>
          <a:p>
            <a:pPr algn="ctr"/>
            <a:r>
              <a:rPr lang="en-GB" sz="2000" b="1">
                <a:solidFill>
                  <a:schemeClr val="tx2"/>
                </a:solidFill>
                <a:latin typeface="Arial" panose="020B0604020202020204" pitchFamily="34" charset="0"/>
                <a:ea typeface="+mj-ea"/>
                <a:cs typeface="+mj-cs"/>
              </a:rPr>
              <a:t>Professional</a:t>
            </a:r>
          </a:p>
          <a:p>
            <a:pPr algn="ctr"/>
            <a:r>
              <a:rPr lang="en-GB" sz="2000" b="1">
                <a:solidFill>
                  <a:schemeClr val="tx2"/>
                </a:solidFill>
                <a:latin typeface="Arial" panose="020B0604020202020204" pitchFamily="34" charset="0"/>
                <a:ea typeface="+mj-ea"/>
                <a:cs typeface="+mj-cs"/>
              </a:rPr>
              <a:t>discussion relating to</a:t>
            </a:r>
          </a:p>
          <a:p>
            <a:pPr algn="ctr"/>
            <a:r>
              <a:rPr lang="en-GB" sz="2000" b="1">
                <a:solidFill>
                  <a:schemeClr val="tx2"/>
                </a:solidFill>
                <a:latin typeface="Arial" panose="020B0604020202020204" pitchFamily="34" charset="0"/>
                <a:ea typeface="+mj-ea"/>
                <a:cs typeface="+mj-cs"/>
              </a:rPr>
              <a:t>CPD activity</a:t>
            </a:r>
          </a:p>
        </p:txBody>
      </p:sp>
      <p:sp>
        <p:nvSpPr>
          <p:cNvPr id="9" name="Rectangle 8">
            <a:extLst>
              <a:ext uri="{FF2B5EF4-FFF2-40B4-BE49-F238E27FC236}">
                <a16:creationId xmlns:a16="http://schemas.microsoft.com/office/drawing/2014/main" id="{84C93720-B6EF-44E2-8E3C-F5F8FF40ED60}"/>
              </a:ext>
            </a:extLst>
          </p:cNvPr>
          <p:cNvSpPr/>
          <p:nvPr/>
        </p:nvSpPr>
        <p:spPr>
          <a:xfrm>
            <a:off x="2799256" y="5026582"/>
            <a:ext cx="1910641" cy="707886"/>
          </a:xfrm>
          <a:prstGeom prst="rect">
            <a:avLst/>
          </a:prstGeom>
        </p:spPr>
        <p:txBody>
          <a:bodyPr wrap="square">
            <a:spAutoFit/>
          </a:bodyPr>
          <a:lstStyle/>
          <a:p>
            <a:pPr algn="ctr"/>
            <a:r>
              <a:rPr lang="en-GB" sz="2000" b="1">
                <a:solidFill>
                  <a:schemeClr val="tx2"/>
                </a:solidFill>
                <a:latin typeface="Arial" panose="020B0604020202020204" pitchFamily="34" charset="0"/>
                <a:ea typeface="+mj-ea"/>
                <a:cs typeface="+mj-cs"/>
              </a:rPr>
              <a:t>Portfolio of evidence</a:t>
            </a:r>
          </a:p>
        </p:txBody>
      </p:sp>
      <p:sp>
        <p:nvSpPr>
          <p:cNvPr id="8" name="Rectangle 7">
            <a:extLst>
              <a:ext uri="{FF2B5EF4-FFF2-40B4-BE49-F238E27FC236}">
                <a16:creationId xmlns:a16="http://schemas.microsoft.com/office/drawing/2014/main" id="{29F1220F-57A8-49E1-B667-45DC10D9AF4F}"/>
              </a:ext>
            </a:extLst>
          </p:cNvPr>
          <p:cNvSpPr/>
          <p:nvPr/>
        </p:nvSpPr>
        <p:spPr>
          <a:xfrm>
            <a:off x="4950735" y="4902862"/>
            <a:ext cx="1910642" cy="1323439"/>
          </a:xfrm>
          <a:prstGeom prst="rect">
            <a:avLst/>
          </a:prstGeom>
        </p:spPr>
        <p:txBody>
          <a:bodyPr wrap="square">
            <a:spAutoFit/>
          </a:bodyPr>
          <a:lstStyle/>
          <a:p>
            <a:pPr algn="ctr"/>
            <a:r>
              <a:rPr lang="en-GB" sz="2000" b="1">
                <a:solidFill>
                  <a:schemeClr val="tx2"/>
                </a:solidFill>
                <a:latin typeface="Arial" panose="020B0604020202020204" pitchFamily="34" charset="0"/>
                <a:ea typeface="+mj-ea"/>
                <a:cs typeface="+mj-cs"/>
              </a:rPr>
              <a:t>Structured</a:t>
            </a:r>
          </a:p>
          <a:p>
            <a:pPr algn="ctr"/>
            <a:r>
              <a:rPr lang="en-GB" sz="2000" b="1">
                <a:solidFill>
                  <a:schemeClr val="tx2"/>
                </a:solidFill>
                <a:latin typeface="Arial" panose="020B0604020202020204" pitchFamily="34" charset="0"/>
                <a:ea typeface="+mj-ea"/>
                <a:cs typeface="+mj-cs"/>
              </a:rPr>
              <a:t>competency </a:t>
            </a:r>
            <a:br>
              <a:rPr lang="en-GB" sz="2000" b="1">
                <a:solidFill>
                  <a:schemeClr val="tx2"/>
                </a:solidFill>
                <a:latin typeface="Arial" panose="020B0604020202020204" pitchFamily="34" charset="0"/>
                <a:ea typeface="+mj-ea"/>
                <a:cs typeface="+mj-cs"/>
              </a:rPr>
            </a:br>
            <a:r>
              <a:rPr lang="en-GB" sz="2000" b="1">
                <a:solidFill>
                  <a:schemeClr val="tx2"/>
                </a:solidFill>
                <a:latin typeface="Arial" panose="020B0604020202020204" pitchFamily="34" charset="0"/>
                <a:ea typeface="+mj-ea"/>
                <a:cs typeface="+mj-cs"/>
              </a:rPr>
              <a:t>based interview</a:t>
            </a:r>
          </a:p>
        </p:txBody>
      </p:sp>
      <p:sp>
        <p:nvSpPr>
          <p:cNvPr id="4" name="Rectangle 3">
            <a:extLst>
              <a:ext uri="{FF2B5EF4-FFF2-40B4-BE49-F238E27FC236}">
                <a16:creationId xmlns:a16="http://schemas.microsoft.com/office/drawing/2014/main" id="{9DB6E24E-959C-47BD-9CD7-2BDB99A6480A}"/>
              </a:ext>
            </a:extLst>
          </p:cNvPr>
          <p:cNvSpPr/>
          <p:nvPr/>
        </p:nvSpPr>
        <p:spPr>
          <a:xfrm>
            <a:off x="503230" y="4982425"/>
            <a:ext cx="1910641" cy="707886"/>
          </a:xfrm>
          <a:prstGeom prst="rect">
            <a:avLst/>
          </a:prstGeom>
        </p:spPr>
        <p:txBody>
          <a:bodyPr wrap="square">
            <a:spAutoFit/>
          </a:bodyPr>
          <a:lstStyle/>
          <a:p>
            <a:pPr algn="ctr"/>
            <a:r>
              <a:rPr lang="en-GB" sz="2000" b="1">
                <a:solidFill>
                  <a:schemeClr val="tx2"/>
                </a:solidFill>
                <a:latin typeface="Arial" panose="020B0604020202020204" pitchFamily="34" charset="0"/>
                <a:ea typeface="+mj-ea"/>
                <a:cs typeface="+mj-cs"/>
              </a:rPr>
              <a:t>Knowledge Test</a:t>
            </a:r>
          </a:p>
        </p:txBody>
      </p:sp>
      <p:cxnSp>
        <p:nvCxnSpPr>
          <p:cNvPr id="219" name="Straight Connector 218">
            <a:extLst>
              <a:ext uri="{FF2B5EF4-FFF2-40B4-BE49-F238E27FC236}">
                <a16:creationId xmlns:a16="http://schemas.microsoft.com/office/drawing/2014/main" id="{253F242F-D40B-4E86-ADDA-1A80490595E3}"/>
              </a:ext>
            </a:extLst>
          </p:cNvPr>
          <p:cNvCxnSpPr>
            <a:stCxn id="217" idx="6"/>
            <a:endCxn id="198" idx="2"/>
          </p:cNvCxnSpPr>
          <p:nvPr/>
        </p:nvCxnSpPr>
        <p:spPr>
          <a:xfrm>
            <a:off x="1941143" y="4103929"/>
            <a:ext cx="1253764" cy="0"/>
          </a:xfrm>
          <a:prstGeom prst="line">
            <a:avLst/>
          </a:prstGeom>
          <a:noFill/>
          <a:ln w="9525">
            <a:solidFill>
              <a:schemeClr val="tx2"/>
            </a:solidFill>
            <a:prstDash val="dash"/>
            <a:round/>
            <a:headEnd/>
            <a:tailEnd/>
          </a:ln>
        </p:spPr>
      </p:cxnSp>
      <p:cxnSp>
        <p:nvCxnSpPr>
          <p:cNvPr id="220" name="Straight Connector 219">
            <a:extLst>
              <a:ext uri="{FF2B5EF4-FFF2-40B4-BE49-F238E27FC236}">
                <a16:creationId xmlns:a16="http://schemas.microsoft.com/office/drawing/2014/main" id="{3BC65F7E-8991-4EAE-B3F2-FC36465FAB9E}"/>
              </a:ext>
            </a:extLst>
          </p:cNvPr>
          <p:cNvCxnSpPr>
            <a:cxnSpLocks/>
            <a:stCxn id="198" idx="6"/>
            <a:endCxn id="175" idx="2"/>
          </p:cNvCxnSpPr>
          <p:nvPr/>
        </p:nvCxnSpPr>
        <p:spPr>
          <a:xfrm>
            <a:off x="4160093" y="4103929"/>
            <a:ext cx="1253764" cy="0"/>
          </a:xfrm>
          <a:prstGeom prst="line">
            <a:avLst/>
          </a:prstGeom>
          <a:noFill/>
          <a:ln w="9525">
            <a:solidFill>
              <a:schemeClr val="tx2"/>
            </a:solidFill>
            <a:prstDash val="dash"/>
            <a:round/>
            <a:headEnd/>
            <a:tailEnd/>
          </a:ln>
        </p:spPr>
      </p:cxnSp>
      <p:cxnSp>
        <p:nvCxnSpPr>
          <p:cNvPr id="221" name="Straight Connector 220">
            <a:extLst>
              <a:ext uri="{FF2B5EF4-FFF2-40B4-BE49-F238E27FC236}">
                <a16:creationId xmlns:a16="http://schemas.microsoft.com/office/drawing/2014/main" id="{D26415C9-28F8-4973-9355-5E45C4772875}"/>
              </a:ext>
            </a:extLst>
          </p:cNvPr>
          <p:cNvCxnSpPr>
            <a:cxnSpLocks/>
            <a:stCxn id="175" idx="6"/>
          </p:cNvCxnSpPr>
          <p:nvPr/>
        </p:nvCxnSpPr>
        <p:spPr>
          <a:xfrm>
            <a:off x="6379043" y="4103929"/>
            <a:ext cx="1253765" cy="0"/>
          </a:xfrm>
          <a:prstGeom prst="line">
            <a:avLst/>
          </a:prstGeom>
          <a:noFill/>
          <a:ln w="9525">
            <a:solidFill>
              <a:schemeClr val="tx2"/>
            </a:solidFill>
            <a:prstDash val="dash"/>
            <a:round/>
            <a:headEnd/>
            <a:tailEnd/>
          </a:ln>
        </p:spPr>
      </p:cxnSp>
      <p:grpSp>
        <p:nvGrpSpPr>
          <p:cNvPr id="283" name="Group 282">
            <a:extLst>
              <a:ext uri="{FF2B5EF4-FFF2-40B4-BE49-F238E27FC236}">
                <a16:creationId xmlns:a16="http://schemas.microsoft.com/office/drawing/2014/main" id="{F1B675DE-CF22-4A22-884C-97087F670611}"/>
              </a:ext>
            </a:extLst>
          </p:cNvPr>
          <p:cNvGrpSpPr/>
          <p:nvPr/>
        </p:nvGrpSpPr>
        <p:grpSpPr>
          <a:xfrm>
            <a:off x="7404916" y="3375427"/>
            <a:ext cx="1193078" cy="1211095"/>
            <a:chOff x="7404916" y="3375427"/>
            <a:chExt cx="1193078" cy="1211095"/>
          </a:xfrm>
        </p:grpSpPr>
        <p:grpSp>
          <p:nvGrpSpPr>
            <p:cNvPr id="244" name="Group 243">
              <a:extLst>
                <a:ext uri="{FF2B5EF4-FFF2-40B4-BE49-F238E27FC236}">
                  <a16:creationId xmlns:a16="http://schemas.microsoft.com/office/drawing/2014/main" id="{655D6F63-444D-4C18-9A97-08E3E0027410}"/>
                </a:ext>
              </a:extLst>
            </p:cNvPr>
            <p:cNvGrpSpPr/>
            <p:nvPr/>
          </p:nvGrpSpPr>
          <p:grpSpPr>
            <a:xfrm>
              <a:off x="7632808" y="3621336"/>
              <a:ext cx="965186" cy="965186"/>
              <a:chOff x="7582383" y="3304779"/>
              <a:chExt cx="965186" cy="965186"/>
            </a:xfrm>
          </p:grpSpPr>
          <p:sp>
            <p:nvSpPr>
              <p:cNvPr id="19" name="Oval 18">
                <a:extLst>
                  <a:ext uri="{FF2B5EF4-FFF2-40B4-BE49-F238E27FC236}">
                    <a16:creationId xmlns:a16="http://schemas.microsoft.com/office/drawing/2014/main" id="{B5C2A95E-0DC6-48EF-AB7E-3BA9DF52D868}"/>
                  </a:ext>
                </a:extLst>
              </p:cNvPr>
              <p:cNvSpPr/>
              <p:nvPr/>
            </p:nvSpPr>
            <p:spPr>
              <a:xfrm>
                <a:off x="7653496" y="3375892"/>
                <a:ext cx="822960" cy="822960"/>
              </a:xfrm>
              <a:prstGeom prst="ellipse">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GB" sz="2400" b="1" spc="-150">
                    <a:solidFill>
                      <a:schemeClr val="bg1"/>
                    </a:solidFill>
                    <a:latin typeface="+mj-lt"/>
                  </a:rPr>
                  <a:t>20%</a:t>
                </a:r>
              </a:p>
            </p:txBody>
          </p:sp>
          <p:sp>
            <p:nvSpPr>
              <p:cNvPr id="152" name="Oval 151">
                <a:extLst>
                  <a:ext uri="{FF2B5EF4-FFF2-40B4-BE49-F238E27FC236}">
                    <a16:creationId xmlns:a16="http://schemas.microsoft.com/office/drawing/2014/main" id="{139B707D-3810-4811-AFE5-04A2494D2705}"/>
                  </a:ext>
                </a:extLst>
              </p:cNvPr>
              <p:cNvSpPr/>
              <p:nvPr/>
            </p:nvSpPr>
            <p:spPr>
              <a:xfrm>
                <a:off x="7582383" y="3304779"/>
                <a:ext cx="965186" cy="965186"/>
              </a:xfrm>
              <a:prstGeom prst="ellipse">
                <a:avLst/>
              </a:prstGeom>
              <a:noFill/>
              <a:ln w="9525">
                <a:solidFill>
                  <a:schemeClr val="tx2"/>
                </a:solidFill>
                <a:prstDash val="dash"/>
                <a:round/>
                <a:headEnd/>
                <a:tailEnd/>
              </a:ln>
            </p:spPr>
            <p:txBody>
              <a:bodyPr vert="horz" wrap="square" lIns="91440" tIns="45720" rIns="91440" bIns="45720" numCol="1" anchor="t" anchorCtr="0" compatLnSpc="1">
                <a:prstTxWarp prst="textNoShape">
                  <a:avLst/>
                </a:prstTxWarp>
              </a:bodyPr>
              <a:lstStyle/>
              <a:p>
                <a:endParaRPr lang="en-GB" baseline="-25000">
                  <a:solidFill>
                    <a:schemeClr val="bg1"/>
                  </a:solidFill>
                </a:endParaRPr>
              </a:p>
            </p:txBody>
          </p:sp>
        </p:grpSp>
        <p:grpSp>
          <p:nvGrpSpPr>
            <p:cNvPr id="131" name="Group 130">
              <a:extLst>
                <a:ext uri="{FF2B5EF4-FFF2-40B4-BE49-F238E27FC236}">
                  <a16:creationId xmlns:a16="http://schemas.microsoft.com/office/drawing/2014/main" id="{97A73BFB-0DFD-451B-AE64-50CD8938C402}"/>
                </a:ext>
              </a:extLst>
            </p:cNvPr>
            <p:cNvGrpSpPr/>
            <p:nvPr/>
          </p:nvGrpSpPr>
          <p:grpSpPr>
            <a:xfrm>
              <a:off x="7404916" y="3375427"/>
              <a:ext cx="603218" cy="603218"/>
              <a:chOff x="5806755" y="7222120"/>
              <a:chExt cx="2198093" cy="2198093"/>
            </a:xfrm>
            <a:solidFill>
              <a:schemeClr val="accent6"/>
            </a:solidFill>
          </p:grpSpPr>
          <p:sp>
            <p:nvSpPr>
              <p:cNvPr id="148" name="Freeform: Shape 147">
                <a:extLst>
                  <a:ext uri="{FF2B5EF4-FFF2-40B4-BE49-F238E27FC236}">
                    <a16:creationId xmlns:a16="http://schemas.microsoft.com/office/drawing/2014/main" id="{9DB54AAA-C655-4E55-A3D5-2AE2A90D3D2D}"/>
                  </a:ext>
                </a:extLst>
              </p:cNvPr>
              <p:cNvSpPr/>
              <p:nvPr/>
            </p:nvSpPr>
            <p:spPr>
              <a:xfrm>
                <a:off x="5806755" y="8806675"/>
                <a:ext cx="613538" cy="613538"/>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grp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149" name="Freeform: Shape 148">
                <a:extLst>
                  <a:ext uri="{FF2B5EF4-FFF2-40B4-BE49-F238E27FC236}">
                    <a16:creationId xmlns:a16="http://schemas.microsoft.com/office/drawing/2014/main" id="{3A2E2761-2E17-46F6-9C63-121B2745A6E5}"/>
                  </a:ext>
                </a:extLst>
              </p:cNvPr>
              <p:cNvSpPr/>
              <p:nvPr/>
            </p:nvSpPr>
            <p:spPr>
              <a:xfrm>
                <a:off x="6157310" y="8118669"/>
                <a:ext cx="613538" cy="613538"/>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grp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361" tIns="106361" rIns="106361" bIns="106361" numCol="1" spcCol="1270" anchor="ctr" anchorCtr="0">
                <a:noAutofit/>
              </a:bodyPr>
              <a:lstStyle/>
              <a:p>
                <a:pPr marL="0" lvl="0" indent="0" algn="ctr" defTabSz="577850">
                  <a:lnSpc>
                    <a:spcPct val="90000"/>
                  </a:lnSpc>
                  <a:spcBef>
                    <a:spcPct val="0"/>
                  </a:spcBef>
                  <a:spcAft>
                    <a:spcPct val="35000"/>
                  </a:spcAft>
                  <a:buNone/>
                </a:pPr>
                <a:endParaRPr lang="en-GB" sz="1300" kern="1200"/>
              </a:p>
            </p:txBody>
          </p:sp>
          <p:sp>
            <p:nvSpPr>
              <p:cNvPr id="150" name="Freeform: Shape 149">
                <a:extLst>
                  <a:ext uri="{FF2B5EF4-FFF2-40B4-BE49-F238E27FC236}">
                    <a16:creationId xmlns:a16="http://schemas.microsoft.com/office/drawing/2014/main" id="{7F6075E9-CD24-4876-BDE0-4A0ED603419A}"/>
                  </a:ext>
                </a:extLst>
              </p:cNvPr>
              <p:cNvSpPr/>
              <p:nvPr/>
            </p:nvSpPr>
            <p:spPr>
              <a:xfrm>
                <a:off x="6703304" y="7572671"/>
                <a:ext cx="613538" cy="613538"/>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grp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361" tIns="106361" rIns="106361" bIns="106361" numCol="1" spcCol="1270" anchor="ctr" anchorCtr="0">
                <a:noAutofit/>
              </a:bodyPr>
              <a:lstStyle/>
              <a:p>
                <a:pPr marL="0" lvl="0" indent="0" algn="ctr" defTabSz="577850">
                  <a:lnSpc>
                    <a:spcPct val="90000"/>
                  </a:lnSpc>
                  <a:spcBef>
                    <a:spcPct val="0"/>
                  </a:spcBef>
                  <a:spcAft>
                    <a:spcPct val="35000"/>
                  </a:spcAft>
                  <a:buNone/>
                </a:pPr>
                <a:endParaRPr lang="en-GB" sz="1300" kern="1200"/>
              </a:p>
            </p:txBody>
          </p:sp>
          <p:sp>
            <p:nvSpPr>
              <p:cNvPr id="151" name="Freeform: Shape 150">
                <a:extLst>
                  <a:ext uri="{FF2B5EF4-FFF2-40B4-BE49-F238E27FC236}">
                    <a16:creationId xmlns:a16="http://schemas.microsoft.com/office/drawing/2014/main" id="{BBD21DE5-9A77-451A-9F27-829A3C239087}"/>
                  </a:ext>
                </a:extLst>
              </p:cNvPr>
              <p:cNvSpPr/>
              <p:nvPr/>
            </p:nvSpPr>
            <p:spPr>
              <a:xfrm>
                <a:off x="7391310" y="7222120"/>
                <a:ext cx="613538" cy="613538"/>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grp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361" tIns="106361" rIns="106361" bIns="106361" numCol="1" spcCol="1270" anchor="ctr" anchorCtr="0">
                <a:noAutofit/>
              </a:bodyPr>
              <a:lstStyle/>
              <a:p>
                <a:pPr marL="0" lvl="0" indent="0" algn="ctr" defTabSz="577850">
                  <a:lnSpc>
                    <a:spcPct val="90000"/>
                  </a:lnSpc>
                  <a:spcBef>
                    <a:spcPct val="0"/>
                  </a:spcBef>
                  <a:spcAft>
                    <a:spcPct val="35000"/>
                  </a:spcAft>
                  <a:buNone/>
                </a:pPr>
                <a:endParaRPr lang="en-GB" sz="1300" kern="1200"/>
              </a:p>
            </p:txBody>
          </p:sp>
        </p:grpSp>
      </p:grpSp>
      <p:grpSp>
        <p:nvGrpSpPr>
          <p:cNvPr id="281" name="Group 280">
            <a:extLst>
              <a:ext uri="{FF2B5EF4-FFF2-40B4-BE49-F238E27FC236}">
                <a16:creationId xmlns:a16="http://schemas.microsoft.com/office/drawing/2014/main" id="{2DFF5730-D660-4BD3-889F-B16CE1F8A513}"/>
              </a:ext>
            </a:extLst>
          </p:cNvPr>
          <p:cNvGrpSpPr/>
          <p:nvPr/>
        </p:nvGrpSpPr>
        <p:grpSpPr>
          <a:xfrm>
            <a:off x="5139614" y="3621336"/>
            <a:ext cx="1239429" cy="1114535"/>
            <a:chOff x="5139614" y="3621336"/>
            <a:chExt cx="1239429" cy="1114535"/>
          </a:xfrm>
        </p:grpSpPr>
        <p:grpSp>
          <p:nvGrpSpPr>
            <p:cNvPr id="245" name="Group 244">
              <a:extLst>
                <a:ext uri="{FF2B5EF4-FFF2-40B4-BE49-F238E27FC236}">
                  <a16:creationId xmlns:a16="http://schemas.microsoft.com/office/drawing/2014/main" id="{C90DBFDB-0AAD-49EB-A324-502511515D98}"/>
                </a:ext>
              </a:extLst>
            </p:cNvPr>
            <p:cNvGrpSpPr/>
            <p:nvPr/>
          </p:nvGrpSpPr>
          <p:grpSpPr>
            <a:xfrm>
              <a:off x="5413857" y="3621336"/>
              <a:ext cx="965186" cy="965186"/>
              <a:chOff x="5345620" y="3304779"/>
              <a:chExt cx="965186" cy="965186"/>
            </a:xfrm>
          </p:grpSpPr>
          <p:sp>
            <p:nvSpPr>
              <p:cNvPr id="153" name="Oval 152">
                <a:extLst>
                  <a:ext uri="{FF2B5EF4-FFF2-40B4-BE49-F238E27FC236}">
                    <a16:creationId xmlns:a16="http://schemas.microsoft.com/office/drawing/2014/main" id="{F9363B13-183F-43F9-8FA6-0F3FF5BA9323}"/>
                  </a:ext>
                </a:extLst>
              </p:cNvPr>
              <p:cNvSpPr/>
              <p:nvPr/>
            </p:nvSpPr>
            <p:spPr>
              <a:xfrm>
                <a:off x="5416733" y="3375892"/>
                <a:ext cx="822960" cy="822960"/>
              </a:xfrm>
              <a:prstGeom prst="ellipse">
                <a:avLst/>
              </a:prstGeom>
              <a:solidFill>
                <a:schemeClr val="accent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GB" sz="2400" b="1" spc="-150">
                    <a:solidFill>
                      <a:schemeClr val="bg1"/>
                    </a:solidFill>
                    <a:latin typeface="+mj-lt"/>
                  </a:rPr>
                  <a:t>30%</a:t>
                </a:r>
              </a:p>
            </p:txBody>
          </p:sp>
          <p:sp>
            <p:nvSpPr>
              <p:cNvPr id="175" name="Oval 174">
                <a:extLst>
                  <a:ext uri="{FF2B5EF4-FFF2-40B4-BE49-F238E27FC236}">
                    <a16:creationId xmlns:a16="http://schemas.microsoft.com/office/drawing/2014/main" id="{2062F0E7-9F8B-4B01-8395-A2C1B1A6AC01}"/>
                  </a:ext>
                </a:extLst>
              </p:cNvPr>
              <p:cNvSpPr/>
              <p:nvPr/>
            </p:nvSpPr>
            <p:spPr>
              <a:xfrm>
                <a:off x="5345620" y="3304779"/>
                <a:ext cx="965186" cy="965186"/>
              </a:xfrm>
              <a:prstGeom prst="ellipse">
                <a:avLst/>
              </a:prstGeom>
              <a:noFill/>
              <a:ln w="9525">
                <a:solidFill>
                  <a:schemeClr val="tx2"/>
                </a:solidFill>
                <a:prstDash val="dash"/>
                <a:round/>
                <a:headEnd/>
                <a:tailEnd/>
              </a:ln>
            </p:spPr>
            <p:txBody>
              <a:bodyPr vert="horz" wrap="square" lIns="91440" tIns="45720" rIns="91440" bIns="45720" numCol="1" anchor="t" anchorCtr="0" compatLnSpc="1">
                <a:prstTxWarp prst="textNoShape">
                  <a:avLst/>
                </a:prstTxWarp>
              </a:bodyPr>
              <a:lstStyle/>
              <a:p>
                <a:endParaRPr lang="en-GB" baseline="-25000">
                  <a:solidFill>
                    <a:schemeClr val="bg1"/>
                  </a:solidFill>
                </a:endParaRPr>
              </a:p>
            </p:txBody>
          </p:sp>
        </p:grpSp>
        <p:grpSp>
          <p:nvGrpSpPr>
            <p:cNvPr id="154" name="Group 153">
              <a:extLst>
                <a:ext uri="{FF2B5EF4-FFF2-40B4-BE49-F238E27FC236}">
                  <a16:creationId xmlns:a16="http://schemas.microsoft.com/office/drawing/2014/main" id="{AA0C0BDF-3893-4C4F-93EE-F91EC096B844}"/>
                </a:ext>
              </a:extLst>
            </p:cNvPr>
            <p:cNvGrpSpPr/>
            <p:nvPr/>
          </p:nvGrpSpPr>
          <p:grpSpPr>
            <a:xfrm>
              <a:off x="5139614" y="4019562"/>
              <a:ext cx="447560" cy="716309"/>
              <a:chOff x="5685962" y="9569328"/>
              <a:chExt cx="1630885" cy="2610194"/>
            </a:xfrm>
          </p:grpSpPr>
          <p:sp>
            <p:nvSpPr>
              <p:cNvPr id="167" name="Freeform: Shape 166">
                <a:extLst>
                  <a:ext uri="{FF2B5EF4-FFF2-40B4-BE49-F238E27FC236}">
                    <a16:creationId xmlns:a16="http://schemas.microsoft.com/office/drawing/2014/main" id="{A0F62E76-A23C-4624-AA4C-239DE1C6A7F9}"/>
                  </a:ext>
                </a:extLst>
              </p:cNvPr>
              <p:cNvSpPr/>
              <p:nvPr/>
            </p:nvSpPr>
            <p:spPr>
              <a:xfrm>
                <a:off x="6703308" y="11565983"/>
                <a:ext cx="613539"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solidFill>
                <a:schemeClr val="accent3"/>
              </a:solid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168" name="Freeform: Shape 167">
                <a:extLst>
                  <a:ext uri="{FF2B5EF4-FFF2-40B4-BE49-F238E27FC236}">
                    <a16:creationId xmlns:a16="http://schemas.microsoft.com/office/drawing/2014/main" id="{CD04B4E6-2649-4F9D-8C1C-A0B8DCEB7740}"/>
                  </a:ext>
                </a:extLst>
              </p:cNvPr>
              <p:cNvSpPr/>
              <p:nvPr/>
            </p:nvSpPr>
            <p:spPr>
              <a:xfrm>
                <a:off x="6157308" y="11019983"/>
                <a:ext cx="613539"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solidFill>
                <a:schemeClr val="accent3"/>
              </a:solid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169" name="Freeform: Shape 168">
                <a:extLst>
                  <a:ext uri="{FF2B5EF4-FFF2-40B4-BE49-F238E27FC236}">
                    <a16:creationId xmlns:a16="http://schemas.microsoft.com/office/drawing/2014/main" id="{C357BF9A-1019-4769-B7D0-51DF48834F46}"/>
                  </a:ext>
                </a:extLst>
              </p:cNvPr>
              <p:cNvSpPr/>
              <p:nvPr/>
            </p:nvSpPr>
            <p:spPr>
              <a:xfrm>
                <a:off x="5806755" y="10331982"/>
                <a:ext cx="613539"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solidFill>
                <a:schemeClr val="accent3"/>
              </a:solid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170" name="Freeform: Shape 169">
                <a:extLst>
                  <a:ext uri="{FF2B5EF4-FFF2-40B4-BE49-F238E27FC236}">
                    <a16:creationId xmlns:a16="http://schemas.microsoft.com/office/drawing/2014/main" id="{DEEDAF9E-1D3A-4790-AA8D-7817ABE518E1}"/>
                  </a:ext>
                </a:extLst>
              </p:cNvPr>
              <p:cNvSpPr/>
              <p:nvPr/>
            </p:nvSpPr>
            <p:spPr>
              <a:xfrm>
                <a:off x="5685962" y="9569328"/>
                <a:ext cx="613539"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solidFill>
                <a:schemeClr val="accent3"/>
              </a:solid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grpSp>
      </p:grpSp>
      <p:grpSp>
        <p:nvGrpSpPr>
          <p:cNvPr id="280" name="Group 279">
            <a:extLst>
              <a:ext uri="{FF2B5EF4-FFF2-40B4-BE49-F238E27FC236}">
                <a16:creationId xmlns:a16="http://schemas.microsoft.com/office/drawing/2014/main" id="{134DA7D3-351F-493B-A827-51845CEEC162}"/>
              </a:ext>
            </a:extLst>
          </p:cNvPr>
          <p:cNvGrpSpPr/>
          <p:nvPr/>
        </p:nvGrpSpPr>
        <p:grpSpPr>
          <a:xfrm>
            <a:off x="3194907" y="3621336"/>
            <a:ext cx="1227498" cy="1244249"/>
            <a:chOff x="3194907" y="3621336"/>
            <a:chExt cx="1227498" cy="1244249"/>
          </a:xfrm>
        </p:grpSpPr>
        <p:grpSp>
          <p:nvGrpSpPr>
            <p:cNvPr id="246" name="Group 245">
              <a:extLst>
                <a:ext uri="{FF2B5EF4-FFF2-40B4-BE49-F238E27FC236}">
                  <a16:creationId xmlns:a16="http://schemas.microsoft.com/office/drawing/2014/main" id="{A52DD596-7B94-43EA-94D5-5DDCB2F7B334}"/>
                </a:ext>
              </a:extLst>
            </p:cNvPr>
            <p:cNvGrpSpPr/>
            <p:nvPr/>
          </p:nvGrpSpPr>
          <p:grpSpPr>
            <a:xfrm>
              <a:off x="3194907" y="3621336"/>
              <a:ext cx="965186" cy="965186"/>
              <a:chOff x="3346809" y="3304779"/>
              <a:chExt cx="965186" cy="965186"/>
            </a:xfrm>
          </p:grpSpPr>
          <p:sp>
            <p:nvSpPr>
              <p:cNvPr id="176" name="Oval 175">
                <a:extLst>
                  <a:ext uri="{FF2B5EF4-FFF2-40B4-BE49-F238E27FC236}">
                    <a16:creationId xmlns:a16="http://schemas.microsoft.com/office/drawing/2014/main" id="{EE8935EF-8972-485E-9198-421067974EA7}"/>
                  </a:ext>
                </a:extLst>
              </p:cNvPr>
              <p:cNvSpPr/>
              <p:nvPr/>
            </p:nvSpPr>
            <p:spPr>
              <a:xfrm>
                <a:off x="3417922" y="3375892"/>
                <a:ext cx="822960" cy="822960"/>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GB" sz="2400" b="1" spc="-150">
                    <a:solidFill>
                      <a:schemeClr val="bg1"/>
                    </a:solidFill>
                    <a:latin typeface="+mj-lt"/>
                  </a:rPr>
                  <a:t>20%</a:t>
                </a:r>
              </a:p>
            </p:txBody>
          </p:sp>
          <p:sp>
            <p:nvSpPr>
              <p:cNvPr id="198" name="Oval 197">
                <a:extLst>
                  <a:ext uri="{FF2B5EF4-FFF2-40B4-BE49-F238E27FC236}">
                    <a16:creationId xmlns:a16="http://schemas.microsoft.com/office/drawing/2014/main" id="{D6633D6D-2CD4-4A9C-9CED-B1EA90296BFE}"/>
                  </a:ext>
                </a:extLst>
              </p:cNvPr>
              <p:cNvSpPr/>
              <p:nvPr/>
            </p:nvSpPr>
            <p:spPr>
              <a:xfrm>
                <a:off x="3346809" y="3304779"/>
                <a:ext cx="965186" cy="965186"/>
              </a:xfrm>
              <a:prstGeom prst="ellipse">
                <a:avLst/>
              </a:prstGeom>
              <a:noFill/>
              <a:ln w="9525">
                <a:solidFill>
                  <a:schemeClr val="tx2"/>
                </a:solidFill>
                <a:prstDash val="dash"/>
                <a:round/>
                <a:headEnd/>
                <a:tailEnd/>
              </a:ln>
            </p:spPr>
            <p:txBody>
              <a:bodyPr vert="horz" wrap="square" lIns="91440" tIns="45720" rIns="91440" bIns="45720" numCol="1" anchor="t" anchorCtr="0" compatLnSpc="1">
                <a:prstTxWarp prst="textNoShape">
                  <a:avLst/>
                </a:prstTxWarp>
              </a:bodyPr>
              <a:lstStyle/>
              <a:p>
                <a:endParaRPr lang="en-GB" baseline="-25000">
                  <a:solidFill>
                    <a:schemeClr val="bg1"/>
                  </a:solidFill>
                </a:endParaRPr>
              </a:p>
            </p:txBody>
          </p:sp>
        </p:grpSp>
        <p:grpSp>
          <p:nvGrpSpPr>
            <p:cNvPr id="177" name="Group 176">
              <a:extLst>
                <a:ext uri="{FF2B5EF4-FFF2-40B4-BE49-F238E27FC236}">
                  <a16:creationId xmlns:a16="http://schemas.microsoft.com/office/drawing/2014/main" id="{B626342F-044B-4C6A-865E-FC6061464362}"/>
                </a:ext>
              </a:extLst>
            </p:cNvPr>
            <p:cNvGrpSpPr/>
            <p:nvPr/>
          </p:nvGrpSpPr>
          <p:grpSpPr>
            <a:xfrm>
              <a:off x="3400602" y="4229219"/>
              <a:ext cx="1021803" cy="636366"/>
              <a:chOff x="7391310" y="10333305"/>
              <a:chExt cx="3723398" cy="2318886"/>
            </a:xfrm>
          </p:grpSpPr>
          <p:sp>
            <p:nvSpPr>
              <p:cNvPr id="184" name="Freeform: Shape 183">
                <a:extLst>
                  <a:ext uri="{FF2B5EF4-FFF2-40B4-BE49-F238E27FC236}">
                    <a16:creationId xmlns:a16="http://schemas.microsoft.com/office/drawing/2014/main" id="{B235EA39-EC33-4AB0-B771-FADE26900339}"/>
                  </a:ext>
                </a:extLst>
              </p:cNvPr>
              <p:cNvSpPr/>
              <p:nvPr/>
            </p:nvSpPr>
            <p:spPr>
              <a:xfrm>
                <a:off x="10501170" y="10333305"/>
                <a:ext cx="613538"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solidFill>
                <a:schemeClr val="accent2"/>
              </a:solid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185" name="Freeform: Shape 184">
                <a:extLst>
                  <a:ext uri="{FF2B5EF4-FFF2-40B4-BE49-F238E27FC236}">
                    <a16:creationId xmlns:a16="http://schemas.microsoft.com/office/drawing/2014/main" id="{C3153B8A-EE06-4D77-99A2-123E8274E52B}"/>
                  </a:ext>
                </a:extLst>
              </p:cNvPr>
              <p:cNvSpPr/>
              <p:nvPr/>
            </p:nvSpPr>
            <p:spPr>
              <a:xfrm>
                <a:off x="10150618" y="11021305"/>
                <a:ext cx="613538"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solidFill>
                <a:schemeClr val="accent2"/>
              </a:solid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186" name="Freeform: Shape 185">
                <a:extLst>
                  <a:ext uri="{FF2B5EF4-FFF2-40B4-BE49-F238E27FC236}">
                    <a16:creationId xmlns:a16="http://schemas.microsoft.com/office/drawing/2014/main" id="{EF7117B4-06AB-4485-9153-BB846952699D}"/>
                  </a:ext>
                </a:extLst>
              </p:cNvPr>
              <p:cNvSpPr/>
              <p:nvPr/>
            </p:nvSpPr>
            <p:spPr>
              <a:xfrm>
                <a:off x="9604617" y="11567307"/>
                <a:ext cx="613538"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solidFill>
                <a:schemeClr val="accent2"/>
              </a:solid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187" name="Freeform: Shape 186">
                <a:extLst>
                  <a:ext uri="{FF2B5EF4-FFF2-40B4-BE49-F238E27FC236}">
                    <a16:creationId xmlns:a16="http://schemas.microsoft.com/office/drawing/2014/main" id="{0DD6CE3C-FB73-4BAA-95D4-8C9263370CE4}"/>
                  </a:ext>
                </a:extLst>
              </p:cNvPr>
              <p:cNvSpPr/>
              <p:nvPr/>
            </p:nvSpPr>
            <p:spPr>
              <a:xfrm>
                <a:off x="8916618" y="11917858"/>
                <a:ext cx="613538"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solidFill>
                <a:schemeClr val="accent2"/>
              </a:solid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188" name="Freeform: Shape 187">
                <a:extLst>
                  <a:ext uri="{FF2B5EF4-FFF2-40B4-BE49-F238E27FC236}">
                    <a16:creationId xmlns:a16="http://schemas.microsoft.com/office/drawing/2014/main" id="{69C4DDD3-C609-4C92-8645-EF858BBDC1F8}"/>
                  </a:ext>
                </a:extLst>
              </p:cNvPr>
              <p:cNvSpPr/>
              <p:nvPr/>
            </p:nvSpPr>
            <p:spPr>
              <a:xfrm>
                <a:off x="8153962" y="12038652"/>
                <a:ext cx="613538"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solidFill>
                <a:schemeClr val="accent2"/>
              </a:solid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189" name="Freeform: Shape 188">
                <a:extLst>
                  <a:ext uri="{FF2B5EF4-FFF2-40B4-BE49-F238E27FC236}">
                    <a16:creationId xmlns:a16="http://schemas.microsoft.com/office/drawing/2014/main" id="{F1D0C086-F125-4F0E-BDD5-A7D98DE111CD}"/>
                  </a:ext>
                </a:extLst>
              </p:cNvPr>
              <p:cNvSpPr/>
              <p:nvPr/>
            </p:nvSpPr>
            <p:spPr>
              <a:xfrm>
                <a:off x="7391310" y="11917859"/>
                <a:ext cx="613538"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solidFill>
                <a:schemeClr val="accent2"/>
              </a:solid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grpSp>
      </p:grpSp>
      <p:grpSp>
        <p:nvGrpSpPr>
          <p:cNvPr id="279" name="Group 278">
            <a:extLst>
              <a:ext uri="{FF2B5EF4-FFF2-40B4-BE49-F238E27FC236}">
                <a16:creationId xmlns:a16="http://schemas.microsoft.com/office/drawing/2014/main" id="{635887EA-1CA8-4FA1-8705-4F267DB781C1}"/>
              </a:ext>
            </a:extLst>
          </p:cNvPr>
          <p:cNvGrpSpPr/>
          <p:nvPr/>
        </p:nvGrpSpPr>
        <p:grpSpPr>
          <a:xfrm>
            <a:off x="975957" y="3342278"/>
            <a:ext cx="1243205" cy="1244244"/>
            <a:chOff x="975957" y="3342278"/>
            <a:chExt cx="1243205" cy="1244244"/>
          </a:xfrm>
        </p:grpSpPr>
        <p:grpSp>
          <p:nvGrpSpPr>
            <p:cNvPr id="247" name="Group 246">
              <a:extLst>
                <a:ext uri="{FF2B5EF4-FFF2-40B4-BE49-F238E27FC236}">
                  <a16:creationId xmlns:a16="http://schemas.microsoft.com/office/drawing/2014/main" id="{ADB25534-3D5E-4C6A-89F8-4F823950C4CF}"/>
                </a:ext>
              </a:extLst>
            </p:cNvPr>
            <p:cNvGrpSpPr/>
            <p:nvPr/>
          </p:nvGrpSpPr>
          <p:grpSpPr>
            <a:xfrm>
              <a:off x="975957" y="3621336"/>
              <a:ext cx="965186" cy="965186"/>
              <a:chOff x="1085746" y="3304779"/>
              <a:chExt cx="965186" cy="965186"/>
            </a:xfrm>
          </p:grpSpPr>
          <p:sp>
            <p:nvSpPr>
              <p:cNvPr id="199" name="Oval 198">
                <a:extLst>
                  <a:ext uri="{FF2B5EF4-FFF2-40B4-BE49-F238E27FC236}">
                    <a16:creationId xmlns:a16="http://schemas.microsoft.com/office/drawing/2014/main" id="{5FAF1739-85C3-451E-BE40-D36047BD3841}"/>
                  </a:ext>
                </a:extLst>
              </p:cNvPr>
              <p:cNvSpPr/>
              <p:nvPr/>
            </p:nvSpPr>
            <p:spPr>
              <a:xfrm>
                <a:off x="1156859" y="3375892"/>
                <a:ext cx="822960" cy="822960"/>
              </a:xfrm>
              <a:prstGeom prst="ellipse">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GB" sz="2400" b="1" spc="-150">
                    <a:solidFill>
                      <a:schemeClr val="bg1"/>
                    </a:solidFill>
                    <a:latin typeface="+mj-lt"/>
                  </a:rPr>
                  <a:t>30%</a:t>
                </a:r>
              </a:p>
            </p:txBody>
          </p:sp>
          <p:sp>
            <p:nvSpPr>
              <p:cNvPr id="217" name="Oval 216">
                <a:extLst>
                  <a:ext uri="{FF2B5EF4-FFF2-40B4-BE49-F238E27FC236}">
                    <a16:creationId xmlns:a16="http://schemas.microsoft.com/office/drawing/2014/main" id="{178A8387-954F-4DBC-A696-96C7F6CB559A}"/>
                  </a:ext>
                </a:extLst>
              </p:cNvPr>
              <p:cNvSpPr/>
              <p:nvPr/>
            </p:nvSpPr>
            <p:spPr>
              <a:xfrm>
                <a:off x="1085746" y="3304779"/>
                <a:ext cx="965186" cy="965186"/>
              </a:xfrm>
              <a:prstGeom prst="ellipse">
                <a:avLst/>
              </a:prstGeom>
              <a:noFill/>
              <a:ln w="9525">
                <a:solidFill>
                  <a:schemeClr val="tx2"/>
                </a:solidFill>
                <a:prstDash val="dash"/>
                <a:round/>
                <a:headEnd/>
                <a:tailEnd/>
              </a:ln>
            </p:spPr>
            <p:txBody>
              <a:bodyPr vert="horz" wrap="square" lIns="91440" tIns="45720" rIns="91440" bIns="45720" numCol="1" anchor="t" anchorCtr="0" compatLnSpc="1">
                <a:prstTxWarp prst="textNoShape">
                  <a:avLst/>
                </a:prstTxWarp>
              </a:bodyPr>
              <a:lstStyle/>
              <a:p>
                <a:endParaRPr lang="en-GB" baseline="-25000">
                  <a:solidFill>
                    <a:schemeClr val="bg1"/>
                  </a:solidFill>
                </a:endParaRPr>
              </a:p>
            </p:txBody>
          </p:sp>
        </p:grpSp>
        <p:grpSp>
          <p:nvGrpSpPr>
            <p:cNvPr id="200" name="Group 199">
              <a:extLst>
                <a:ext uri="{FF2B5EF4-FFF2-40B4-BE49-F238E27FC236}">
                  <a16:creationId xmlns:a16="http://schemas.microsoft.com/office/drawing/2014/main" id="{24D4B417-B957-4420-A70B-EEC71908A69F}"/>
                </a:ext>
              </a:extLst>
            </p:cNvPr>
            <p:cNvGrpSpPr/>
            <p:nvPr/>
          </p:nvGrpSpPr>
          <p:grpSpPr>
            <a:xfrm>
              <a:off x="1373502" y="3342278"/>
              <a:ext cx="845660" cy="845660"/>
              <a:chOff x="8153962" y="7101329"/>
              <a:chExt cx="3081539" cy="3081539"/>
            </a:xfrm>
            <a:solidFill>
              <a:schemeClr val="accent4"/>
            </a:solidFill>
          </p:grpSpPr>
          <p:sp>
            <p:nvSpPr>
              <p:cNvPr id="201" name="Freeform: Shape 200">
                <a:extLst>
                  <a:ext uri="{FF2B5EF4-FFF2-40B4-BE49-F238E27FC236}">
                    <a16:creationId xmlns:a16="http://schemas.microsoft.com/office/drawing/2014/main" id="{1F35EC1C-61AE-4948-9529-79D8D5FC34C8}"/>
                  </a:ext>
                </a:extLst>
              </p:cNvPr>
              <p:cNvSpPr/>
              <p:nvPr/>
            </p:nvSpPr>
            <p:spPr>
              <a:xfrm>
                <a:off x="8153962" y="7101329"/>
                <a:ext cx="613538"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grp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361" tIns="106361" rIns="106361" bIns="106361" numCol="1" spcCol="1270" anchor="ctr" anchorCtr="0">
                <a:noAutofit/>
              </a:bodyPr>
              <a:lstStyle/>
              <a:p>
                <a:pPr marL="0" lvl="0" indent="0" algn="ctr" defTabSz="577850">
                  <a:lnSpc>
                    <a:spcPct val="90000"/>
                  </a:lnSpc>
                  <a:spcBef>
                    <a:spcPct val="0"/>
                  </a:spcBef>
                  <a:spcAft>
                    <a:spcPct val="35000"/>
                  </a:spcAft>
                  <a:buNone/>
                </a:pPr>
                <a:endParaRPr lang="en-GB" sz="1300" kern="1200"/>
              </a:p>
            </p:txBody>
          </p:sp>
          <p:sp>
            <p:nvSpPr>
              <p:cNvPr id="202" name="Freeform: Shape 201">
                <a:extLst>
                  <a:ext uri="{FF2B5EF4-FFF2-40B4-BE49-F238E27FC236}">
                    <a16:creationId xmlns:a16="http://schemas.microsoft.com/office/drawing/2014/main" id="{207C8420-B0AA-4007-A748-3CA4E36E1AEB}"/>
                  </a:ext>
                </a:extLst>
              </p:cNvPr>
              <p:cNvSpPr/>
              <p:nvPr/>
            </p:nvSpPr>
            <p:spPr>
              <a:xfrm>
                <a:off x="8916618" y="7222119"/>
                <a:ext cx="613538"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grp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203" name="Freeform: Shape 202">
                <a:extLst>
                  <a:ext uri="{FF2B5EF4-FFF2-40B4-BE49-F238E27FC236}">
                    <a16:creationId xmlns:a16="http://schemas.microsoft.com/office/drawing/2014/main" id="{8A35345B-7771-45A8-BE06-4AA632C0A810}"/>
                  </a:ext>
                </a:extLst>
              </p:cNvPr>
              <p:cNvSpPr/>
              <p:nvPr/>
            </p:nvSpPr>
            <p:spPr>
              <a:xfrm>
                <a:off x="9604617" y="7572674"/>
                <a:ext cx="613538"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grp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204" name="Freeform: Shape 203">
                <a:extLst>
                  <a:ext uri="{FF2B5EF4-FFF2-40B4-BE49-F238E27FC236}">
                    <a16:creationId xmlns:a16="http://schemas.microsoft.com/office/drawing/2014/main" id="{13D733A6-E353-4725-A781-13ACC911C47F}"/>
                  </a:ext>
                </a:extLst>
              </p:cNvPr>
              <p:cNvSpPr/>
              <p:nvPr/>
            </p:nvSpPr>
            <p:spPr>
              <a:xfrm>
                <a:off x="10150615" y="8118672"/>
                <a:ext cx="613538"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grp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205" name="Freeform: Shape 204">
                <a:extLst>
                  <a:ext uri="{FF2B5EF4-FFF2-40B4-BE49-F238E27FC236}">
                    <a16:creationId xmlns:a16="http://schemas.microsoft.com/office/drawing/2014/main" id="{AFD6A7EE-9111-41C4-A99E-4DD1DB80E7B7}"/>
                  </a:ext>
                </a:extLst>
              </p:cNvPr>
              <p:cNvSpPr/>
              <p:nvPr/>
            </p:nvSpPr>
            <p:spPr>
              <a:xfrm>
                <a:off x="10501170" y="8806676"/>
                <a:ext cx="613538"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grp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206" name="Freeform: Shape 205">
                <a:extLst>
                  <a:ext uri="{FF2B5EF4-FFF2-40B4-BE49-F238E27FC236}">
                    <a16:creationId xmlns:a16="http://schemas.microsoft.com/office/drawing/2014/main" id="{CEAB9914-201B-40C1-B240-BAAC4A5C17D7}"/>
                  </a:ext>
                </a:extLst>
              </p:cNvPr>
              <p:cNvSpPr/>
              <p:nvPr/>
            </p:nvSpPr>
            <p:spPr>
              <a:xfrm>
                <a:off x="10621963" y="9569329"/>
                <a:ext cx="613538"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grp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grpSp>
      </p:grpSp>
      <p:grpSp>
        <p:nvGrpSpPr>
          <p:cNvPr id="223" name="Group 222">
            <a:extLst>
              <a:ext uri="{FF2B5EF4-FFF2-40B4-BE49-F238E27FC236}">
                <a16:creationId xmlns:a16="http://schemas.microsoft.com/office/drawing/2014/main" id="{E5FC3CA7-374C-4EFA-BCD2-FFD91C36EE46}"/>
              </a:ext>
            </a:extLst>
          </p:cNvPr>
          <p:cNvGrpSpPr/>
          <p:nvPr/>
        </p:nvGrpSpPr>
        <p:grpSpPr>
          <a:xfrm>
            <a:off x="1450975" y="1910406"/>
            <a:ext cx="6671859" cy="965186"/>
            <a:chOff x="926067" y="1873138"/>
            <a:chExt cx="6671859" cy="720975"/>
          </a:xfrm>
        </p:grpSpPr>
        <p:sp>
          <p:nvSpPr>
            <p:cNvPr id="224" name="Rectangle 223">
              <a:extLst>
                <a:ext uri="{FF2B5EF4-FFF2-40B4-BE49-F238E27FC236}">
                  <a16:creationId xmlns:a16="http://schemas.microsoft.com/office/drawing/2014/main" id="{DE885582-58EF-4514-8237-5C0E1C1CCF5B}"/>
                </a:ext>
              </a:extLst>
            </p:cNvPr>
            <p:cNvSpPr/>
            <p:nvPr/>
          </p:nvSpPr>
          <p:spPr>
            <a:xfrm>
              <a:off x="3192531" y="1873138"/>
              <a:ext cx="2121094" cy="547169"/>
            </a:xfrm>
            <a:prstGeom prst="rect">
              <a:avLst/>
            </a:prstGeom>
          </p:spPr>
          <p:txBody>
            <a:bodyPr wrap="none">
              <a:spAutoFit/>
            </a:bodyPr>
            <a:lstStyle/>
            <a:p>
              <a:pPr algn="ctr">
                <a:lnSpc>
                  <a:spcPct val="80000"/>
                </a:lnSpc>
              </a:pPr>
              <a:r>
                <a:rPr lang="en-GB" sz="3200" b="1">
                  <a:solidFill>
                    <a:schemeClr val="tx2"/>
                  </a:solidFill>
                  <a:latin typeface="Arial" panose="020B0604020202020204" pitchFamily="34" charset="0"/>
                  <a:ea typeface="+mj-ea"/>
                  <a:cs typeface="+mj-cs"/>
                </a:rPr>
                <a:t>50%</a:t>
              </a:r>
            </a:p>
            <a:p>
              <a:pPr algn="ctr">
                <a:lnSpc>
                  <a:spcPct val="80000"/>
                </a:lnSpc>
              </a:pPr>
              <a:r>
                <a:rPr lang="en-GB" sz="2000">
                  <a:solidFill>
                    <a:schemeClr val="tx2"/>
                  </a:solidFill>
                  <a:latin typeface="Arial" panose="020B0604020202020204" pitchFamily="34" charset="0"/>
                  <a:ea typeface="+mj-ea"/>
                  <a:cs typeface="+mj-cs"/>
                </a:rPr>
                <a:t>Minimum to pass</a:t>
              </a:r>
              <a:endParaRPr lang="en-US" sz="2000">
                <a:solidFill>
                  <a:schemeClr val="tx2"/>
                </a:solidFill>
              </a:endParaRPr>
            </a:p>
          </p:txBody>
        </p:sp>
        <p:grpSp>
          <p:nvGrpSpPr>
            <p:cNvPr id="225" name="Group 224">
              <a:extLst>
                <a:ext uri="{FF2B5EF4-FFF2-40B4-BE49-F238E27FC236}">
                  <a16:creationId xmlns:a16="http://schemas.microsoft.com/office/drawing/2014/main" id="{2776DA1C-E880-429D-A4E8-4A912DF69D0E}"/>
                </a:ext>
              </a:extLst>
            </p:cNvPr>
            <p:cNvGrpSpPr/>
            <p:nvPr/>
          </p:nvGrpSpPr>
          <p:grpSpPr>
            <a:xfrm>
              <a:off x="4783078" y="2065913"/>
              <a:ext cx="2814848" cy="528200"/>
              <a:chOff x="4783078" y="2065913"/>
              <a:chExt cx="2814848" cy="528200"/>
            </a:xfrm>
          </p:grpSpPr>
          <p:sp>
            <p:nvSpPr>
              <p:cNvPr id="230" name="Freeform: Shape 229">
                <a:extLst>
                  <a:ext uri="{FF2B5EF4-FFF2-40B4-BE49-F238E27FC236}">
                    <a16:creationId xmlns:a16="http://schemas.microsoft.com/office/drawing/2014/main" id="{D5986EF9-78A1-405C-8DF3-7B632EB37080}"/>
                  </a:ext>
                </a:extLst>
              </p:cNvPr>
              <p:cNvSpPr/>
              <p:nvPr/>
            </p:nvSpPr>
            <p:spPr>
              <a:xfrm>
                <a:off x="4783078" y="2065913"/>
                <a:ext cx="587228" cy="516835"/>
              </a:xfrm>
              <a:custGeom>
                <a:avLst/>
                <a:gdLst>
                  <a:gd name="connsiteX0" fmla="*/ 0 w 1570382"/>
                  <a:gd name="connsiteY0" fmla="*/ 0 h 516835"/>
                  <a:gd name="connsiteX1" fmla="*/ 1570382 w 1570382"/>
                  <a:gd name="connsiteY1" fmla="*/ 0 h 516835"/>
                  <a:gd name="connsiteX2" fmla="*/ 1570382 w 1570382"/>
                  <a:gd name="connsiteY2" fmla="*/ 516835 h 516835"/>
                </a:gdLst>
                <a:ahLst/>
                <a:cxnLst>
                  <a:cxn ang="0">
                    <a:pos x="connsiteX0" y="connsiteY0"/>
                  </a:cxn>
                  <a:cxn ang="0">
                    <a:pos x="connsiteX1" y="connsiteY1"/>
                  </a:cxn>
                  <a:cxn ang="0">
                    <a:pos x="connsiteX2" y="connsiteY2"/>
                  </a:cxn>
                </a:cxnLst>
                <a:rect l="l" t="t" r="r" b="b"/>
                <a:pathLst>
                  <a:path w="1570382" h="516835">
                    <a:moveTo>
                      <a:pt x="0" y="0"/>
                    </a:moveTo>
                    <a:lnTo>
                      <a:pt x="1570382" y="0"/>
                    </a:lnTo>
                    <a:lnTo>
                      <a:pt x="1570382" y="516835"/>
                    </a:lnTo>
                  </a:path>
                </a:pathLst>
              </a:custGeom>
              <a:noFill/>
              <a:ln cap="rnd">
                <a:solidFill>
                  <a:schemeClr val="accent3"/>
                </a:solidFill>
                <a:prstDash val="dash"/>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Freeform: Shape 230">
                <a:extLst>
                  <a:ext uri="{FF2B5EF4-FFF2-40B4-BE49-F238E27FC236}">
                    <a16:creationId xmlns:a16="http://schemas.microsoft.com/office/drawing/2014/main" id="{3873414F-E23C-4E61-BF40-2EC7B206C42B}"/>
                  </a:ext>
                </a:extLst>
              </p:cNvPr>
              <p:cNvSpPr/>
              <p:nvPr/>
            </p:nvSpPr>
            <p:spPr>
              <a:xfrm>
                <a:off x="5456481" y="2077278"/>
                <a:ext cx="2141445" cy="516835"/>
              </a:xfrm>
              <a:custGeom>
                <a:avLst/>
                <a:gdLst>
                  <a:gd name="connsiteX0" fmla="*/ 0 w 1570382"/>
                  <a:gd name="connsiteY0" fmla="*/ 0 h 516835"/>
                  <a:gd name="connsiteX1" fmla="*/ 1570382 w 1570382"/>
                  <a:gd name="connsiteY1" fmla="*/ 0 h 516835"/>
                  <a:gd name="connsiteX2" fmla="*/ 1570382 w 1570382"/>
                  <a:gd name="connsiteY2" fmla="*/ 516835 h 516835"/>
                </a:gdLst>
                <a:ahLst/>
                <a:cxnLst>
                  <a:cxn ang="0">
                    <a:pos x="connsiteX0" y="connsiteY0"/>
                  </a:cxn>
                  <a:cxn ang="0">
                    <a:pos x="connsiteX1" y="connsiteY1"/>
                  </a:cxn>
                  <a:cxn ang="0">
                    <a:pos x="connsiteX2" y="connsiteY2"/>
                  </a:cxn>
                </a:cxnLst>
                <a:rect l="l" t="t" r="r" b="b"/>
                <a:pathLst>
                  <a:path w="1570382" h="516835">
                    <a:moveTo>
                      <a:pt x="0" y="0"/>
                    </a:moveTo>
                    <a:lnTo>
                      <a:pt x="1570382" y="0"/>
                    </a:lnTo>
                    <a:lnTo>
                      <a:pt x="1570382" y="516835"/>
                    </a:lnTo>
                  </a:path>
                </a:pathLst>
              </a:custGeom>
              <a:noFill/>
              <a:ln cap="rnd">
                <a:solidFill>
                  <a:schemeClr val="accent6"/>
                </a:solidFill>
                <a:prstDash val="dash"/>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a:extLst>
                <a:ext uri="{FF2B5EF4-FFF2-40B4-BE49-F238E27FC236}">
                  <a16:creationId xmlns:a16="http://schemas.microsoft.com/office/drawing/2014/main" id="{EC2A84D9-E344-4C0E-9F85-2B83313DC9BE}"/>
                </a:ext>
              </a:extLst>
            </p:cNvPr>
            <p:cNvGrpSpPr/>
            <p:nvPr/>
          </p:nvGrpSpPr>
          <p:grpSpPr>
            <a:xfrm flipH="1">
              <a:off x="926067" y="2077278"/>
              <a:ext cx="2764132" cy="516835"/>
              <a:chOff x="8384485" y="2077278"/>
              <a:chExt cx="2611437" cy="516835"/>
            </a:xfrm>
          </p:grpSpPr>
          <p:sp>
            <p:nvSpPr>
              <p:cNvPr id="227" name="Freeform: Shape 226">
                <a:extLst>
                  <a:ext uri="{FF2B5EF4-FFF2-40B4-BE49-F238E27FC236}">
                    <a16:creationId xmlns:a16="http://schemas.microsoft.com/office/drawing/2014/main" id="{F09087C6-EF16-4BBB-8B52-1FFA4110B836}"/>
                  </a:ext>
                </a:extLst>
              </p:cNvPr>
              <p:cNvSpPr/>
              <p:nvPr/>
            </p:nvSpPr>
            <p:spPr>
              <a:xfrm>
                <a:off x="8384485" y="2077278"/>
                <a:ext cx="509094" cy="516835"/>
              </a:xfrm>
              <a:custGeom>
                <a:avLst/>
                <a:gdLst>
                  <a:gd name="connsiteX0" fmla="*/ 0 w 1570382"/>
                  <a:gd name="connsiteY0" fmla="*/ 0 h 516835"/>
                  <a:gd name="connsiteX1" fmla="*/ 1570382 w 1570382"/>
                  <a:gd name="connsiteY1" fmla="*/ 0 h 516835"/>
                  <a:gd name="connsiteX2" fmla="*/ 1570382 w 1570382"/>
                  <a:gd name="connsiteY2" fmla="*/ 516835 h 516835"/>
                </a:gdLst>
                <a:ahLst/>
                <a:cxnLst>
                  <a:cxn ang="0">
                    <a:pos x="connsiteX0" y="connsiteY0"/>
                  </a:cxn>
                  <a:cxn ang="0">
                    <a:pos x="connsiteX1" y="connsiteY1"/>
                  </a:cxn>
                  <a:cxn ang="0">
                    <a:pos x="connsiteX2" y="connsiteY2"/>
                  </a:cxn>
                </a:cxnLst>
                <a:rect l="l" t="t" r="r" b="b"/>
                <a:pathLst>
                  <a:path w="1570382" h="516835">
                    <a:moveTo>
                      <a:pt x="0" y="0"/>
                    </a:moveTo>
                    <a:lnTo>
                      <a:pt x="1570382" y="0"/>
                    </a:lnTo>
                    <a:lnTo>
                      <a:pt x="1570382" y="516835"/>
                    </a:lnTo>
                  </a:path>
                </a:pathLst>
              </a:custGeom>
              <a:noFill/>
              <a:ln cap="rnd">
                <a:solidFill>
                  <a:schemeClr val="accent2"/>
                </a:solidFill>
                <a:prstDash val="dash"/>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reeform: Shape 227">
                <a:extLst>
                  <a:ext uri="{FF2B5EF4-FFF2-40B4-BE49-F238E27FC236}">
                    <a16:creationId xmlns:a16="http://schemas.microsoft.com/office/drawing/2014/main" id="{1349FBDE-FBAC-4FC7-9F11-513065064CED}"/>
                  </a:ext>
                </a:extLst>
              </p:cNvPr>
              <p:cNvSpPr/>
              <p:nvPr/>
            </p:nvSpPr>
            <p:spPr>
              <a:xfrm>
                <a:off x="8994925" y="2077278"/>
                <a:ext cx="2000997" cy="516835"/>
              </a:xfrm>
              <a:custGeom>
                <a:avLst/>
                <a:gdLst>
                  <a:gd name="connsiteX0" fmla="*/ 0 w 1570382"/>
                  <a:gd name="connsiteY0" fmla="*/ 0 h 516835"/>
                  <a:gd name="connsiteX1" fmla="*/ 1570382 w 1570382"/>
                  <a:gd name="connsiteY1" fmla="*/ 0 h 516835"/>
                  <a:gd name="connsiteX2" fmla="*/ 1570382 w 1570382"/>
                  <a:gd name="connsiteY2" fmla="*/ 516835 h 516835"/>
                </a:gdLst>
                <a:ahLst/>
                <a:cxnLst>
                  <a:cxn ang="0">
                    <a:pos x="connsiteX0" y="connsiteY0"/>
                  </a:cxn>
                  <a:cxn ang="0">
                    <a:pos x="connsiteX1" y="connsiteY1"/>
                  </a:cxn>
                  <a:cxn ang="0">
                    <a:pos x="connsiteX2" y="connsiteY2"/>
                  </a:cxn>
                </a:cxnLst>
                <a:rect l="l" t="t" r="r" b="b"/>
                <a:pathLst>
                  <a:path w="1570382" h="516835">
                    <a:moveTo>
                      <a:pt x="0" y="0"/>
                    </a:moveTo>
                    <a:lnTo>
                      <a:pt x="1570382" y="0"/>
                    </a:lnTo>
                    <a:lnTo>
                      <a:pt x="1570382" y="516835"/>
                    </a:lnTo>
                  </a:path>
                </a:pathLst>
              </a:custGeom>
              <a:noFill/>
              <a:ln cap="rnd">
                <a:solidFill>
                  <a:schemeClr val="accent4"/>
                </a:solidFill>
                <a:prstDash val="dash"/>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52" name="Straight Connector 251">
            <a:extLst>
              <a:ext uri="{FF2B5EF4-FFF2-40B4-BE49-F238E27FC236}">
                <a16:creationId xmlns:a16="http://schemas.microsoft.com/office/drawing/2014/main" id="{2EBCC0C5-31D0-4696-AEEB-C88A2915A228}"/>
              </a:ext>
            </a:extLst>
          </p:cNvPr>
          <p:cNvCxnSpPr>
            <a:cxnSpLocks/>
            <a:stCxn id="152" idx="6"/>
          </p:cNvCxnSpPr>
          <p:nvPr/>
        </p:nvCxnSpPr>
        <p:spPr>
          <a:xfrm>
            <a:off x="8597994" y="4103929"/>
            <a:ext cx="621153" cy="325"/>
          </a:xfrm>
          <a:prstGeom prst="line">
            <a:avLst/>
          </a:prstGeom>
          <a:noFill/>
          <a:ln w="9525">
            <a:solidFill>
              <a:schemeClr val="tx2"/>
            </a:solidFill>
            <a:prstDash val="dash"/>
            <a:round/>
            <a:headEnd/>
            <a:tailEnd/>
          </a:ln>
        </p:spPr>
      </p:cxnSp>
      <p:grpSp>
        <p:nvGrpSpPr>
          <p:cNvPr id="5" name="Group 4">
            <a:extLst>
              <a:ext uri="{FF2B5EF4-FFF2-40B4-BE49-F238E27FC236}">
                <a16:creationId xmlns:a16="http://schemas.microsoft.com/office/drawing/2014/main" id="{5C1DE0D6-CE34-43E0-BACA-ECFC0BA6C630}"/>
              </a:ext>
            </a:extLst>
          </p:cNvPr>
          <p:cNvGrpSpPr/>
          <p:nvPr/>
        </p:nvGrpSpPr>
        <p:grpSpPr>
          <a:xfrm>
            <a:off x="10131497" y="4078781"/>
            <a:ext cx="1942138" cy="1461360"/>
            <a:chOff x="10131497" y="4078781"/>
            <a:chExt cx="1942138" cy="1461360"/>
          </a:xfrm>
        </p:grpSpPr>
        <p:sp>
          <p:nvSpPr>
            <p:cNvPr id="287" name="TextBox 286">
              <a:extLst>
                <a:ext uri="{FF2B5EF4-FFF2-40B4-BE49-F238E27FC236}">
                  <a16:creationId xmlns:a16="http://schemas.microsoft.com/office/drawing/2014/main" id="{08E12B75-801F-4078-B1B2-2CC8F8AE31F7}"/>
                </a:ext>
              </a:extLst>
            </p:cNvPr>
            <p:cNvSpPr txBox="1"/>
            <p:nvPr/>
          </p:nvSpPr>
          <p:spPr>
            <a:xfrm>
              <a:off x="10131497" y="4216702"/>
              <a:ext cx="1942138" cy="1323439"/>
            </a:xfrm>
            <a:prstGeom prst="rect">
              <a:avLst/>
            </a:prstGeom>
            <a:noFill/>
          </p:spPr>
          <p:txBody>
            <a:bodyPr wrap="square" rtlCol="0">
              <a:spAutoFit/>
            </a:bodyPr>
            <a:lstStyle/>
            <a:p>
              <a:pPr algn="ctr"/>
              <a:r>
                <a:rPr lang="en-GB" sz="2000" b="1">
                  <a:solidFill>
                    <a:schemeClr val="tx2"/>
                  </a:solidFill>
                  <a:latin typeface="+mj-lt"/>
                </a:rPr>
                <a:t>Option to resit assessment component  failed</a:t>
              </a:r>
            </a:p>
          </p:txBody>
        </p:sp>
        <p:cxnSp>
          <p:nvCxnSpPr>
            <p:cNvPr id="288" name="Straight Connector 287">
              <a:extLst>
                <a:ext uri="{FF2B5EF4-FFF2-40B4-BE49-F238E27FC236}">
                  <a16:creationId xmlns:a16="http://schemas.microsoft.com/office/drawing/2014/main" id="{8FA4E2EE-E022-4F85-83B1-49319E90CD3E}"/>
                </a:ext>
              </a:extLst>
            </p:cNvPr>
            <p:cNvCxnSpPr/>
            <p:nvPr/>
          </p:nvCxnSpPr>
          <p:spPr>
            <a:xfrm>
              <a:off x="10243998" y="4078781"/>
              <a:ext cx="174018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13" name="Audio 12">
            <a:hlinkClick r:id="" action="ppaction://media"/>
            <a:extLst>
              <a:ext uri="{FF2B5EF4-FFF2-40B4-BE49-F238E27FC236}">
                <a16:creationId xmlns:a16="http://schemas.microsoft.com/office/drawing/2014/main" id="{764D9606-E60C-4F37-B380-60E2217C29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598473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89143">
        <p159:morph option="byObject"/>
      </p:transition>
    </mc:Choice>
    <mc:Fallback>
      <p:transition spd="slow" advTm="891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42" presetClass="entr" presetSubtype="0" fill="hold" nodeType="withEffect">
                                  <p:stCondLst>
                                    <p:cond delay="0"/>
                                  </p:stCondLst>
                                  <p:childTnLst>
                                    <p:set>
                                      <p:cBhvr>
                                        <p:cTn id="8" dur="1" fill="hold">
                                          <p:stCondLst>
                                            <p:cond delay="0"/>
                                          </p:stCondLst>
                                        </p:cTn>
                                        <p:tgtEl>
                                          <p:spTgt spid="266"/>
                                        </p:tgtEl>
                                        <p:attrNameLst>
                                          <p:attrName>style.visibility</p:attrName>
                                        </p:attrNameLst>
                                      </p:cBhvr>
                                      <p:to>
                                        <p:strVal val="visible"/>
                                      </p:to>
                                    </p:set>
                                    <p:animEffect transition="in" filter="fade">
                                      <p:cBhvr>
                                        <p:cTn id="9" dur="1000"/>
                                        <p:tgtEl>
                                          <p:spTgt spid="266"/>
                                        </p:tgtEl>
                                      </p:cBhvr>
                                    </p:animEffect>
                                    <p:anim calcmode="lin" valueType="num">
                                      <p:cBhvr>
                                        <p:cTn id="10" dur="1000" fill="hold"/>
                                        <p:tgtEl>
                                          <p:spTgt spid="266"/>
                                        </p:tgtEl>
                                        <p:attrNameLst>
                                          <p:attrName>ppt_x</p:attrName>
                                        </p:attrNameLst>
                                      </p:cBhvr>
                                      <p:tavLst>
                                        <p:tav tm="0">
                                          <p:val>
                                            <p:strVal val="#ppt_x"/>
                                          </p:val>
                                        </p:tav>
                                        <p:tav tm="100000">
                                          <p:val>
                                            <p:strVal val="#ppt_x"/>
                                          </p:val>
                                        </p:tav>
                                      </p:tavLst>
                                    </p:anim>
                                    <p:anim calcmode="lin" valueType="num">
                                      <p:cBhvr>
                                        <p:cTn id="11" dur="1000" fill="hold"/>
                                        <p:tgtEl>
                                          <p:spTgt spid="266"/>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750"/>
                                        <p:tgtEl>
                                          <p:spTgt spid="4"/>
                                        </p:tgtEl>
                                      </p:cBhvr>
                                    </p:animEffect>
                                    <p:anim calcmode="lin" valueType="num">
                                      <p:cBhvr>
                                        <p:cTn id="16" dur="750" fill="hold"/>
                                        <p:tgtEl>
                                          <p:spTgt spid="4"/>
                                        </p:tgtEl>
                                        <p:attrNameLst>
                                          <p:attrName>ppt_x</p:attrName>
                                        </p:attrNameLst>
                                      </p:cBhvr>
                                      <p:tavLst>
                                        <p:tav tm="0">
                                          <p:val>
                                            <p:strVal val="#ppt_x"/>
                                          </p:val>
                                        </p:tav>
                                        <p:tav tm="100000">
                                          <p:val>
                                            <p:strVal val="#ppt_x"/>
                                          </p:val>
                                        </p:tav>
                                      </p:tavLst>
                                    </p:anim>
                                    <p:anim calcmode="lin" valueType="num">
                                      <p:cBhvr>
                                        <p:cTn id="17" dur="750" fill="hold"/>
                                        <p:tgtEl>
                                          <p:spTgt spid="4"/>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279"/>
                                        </p:tgtEl>
                                        <p:attrNameLst>
                                          <p:attrName>style.visibility</p:attrName>
                                        </p:attrNameLst>
                                      </p:cBhvr>
                                      <p:to>
                                        <p:strVal val="visible"/>
                                      </p:to>
                                    </p:set>
                                    <p:animEffect transition="in" filter="fade">
                                      <p:cBhvr>
                                        <p:cTn id="20" dur="750"/>
                                        <p:tgtEl>
                                          <p:spTgt spid="279"/>
                                        </p:tgtEl>
                                      </p:cBhvr>
                                    </p:animEffect>
                                  </p:childTnLst>
                                </p:cTn>
                              </p:par>
                            </p:childTnLst>
                          </p:cTn>
                        </p:par>
                        <p:par>
                          <p:cTn id="21" fill="hold">
                            <p:stCondLst>
                              <p:cond delay="1750"/>
                            </p:stCondLst>
                            <p:childTnLst>
                              <p:par>
                                <p:cTn id="22" presetID="42"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750"/>
                                        <p:tgtEl>
                                          <p:spTgt spid="8"/>
                                        </p:tgtEl>
                                      </p:cBhvr>
                                    </p:animEffect>
                                    <p:anim calcmode="lin" valueType="num">
                                      <p:cBhvr>
                                        <p:cTn id="25" dur="750" fill="hold"/>
                                        <p:tgtEl>
                                          <p:spTgt spid="8"/>
                                        </p:tgtEl>
                                        <p:attrNameLst>
                                          <p:attrName>ppt_x</p:attrName>
                                        </p:attrNameLst>
                                      </p:cBhvr>
                                      <p:tavLst>
                                        <p:tav tm="0">
                                          <p:val>
                                            <p:strVal val="#ppt_x"/>
                                          </p:val>
                                        </p:tav>
                                        <p:tav tm="100000">
                                          <p:val>
                                            <p:strVal val="#ppt_x"/>
                                          </p:val>
                                        </p:tav>
                                      </p:tavLst>
                                    </p:anim>
                                    <p:anim calcmode="lin" valueType="num">
                                      <p:cBhvr>
                                        <p:cTn id="26" dur="750" fill="hold"/>
                                        <p:tgtEl>
                                          <p:spTgt spid="8"/>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280"/>
                                        </p:tgtEl>
                                        <p:attrNameLst>
                                          <p:attrName>style.visibility</p:attrName>
                                        </p:attrNameLst>
                                      </p:cBhvr>
                                      <p:to>
                                        <p:strVal val="visible"/>
                                      </p:to>
                                    </p:set>
                                    <p:animEffect transition="in" filter="fade">
                                      <p:cBhvr>
                                        <p:cTn id="29" dur="750"/>
                                        <p:tgtEl>
                                          <p:spTgt spid="280"/>
                                        </p:tgtEl>
                                      </p:cBhvr>
                                    </p:animEffect>
                                  </p:childTnLst>
                                </p:cTn>
                              </p:par>
                              <p:par>
                                <p:cTn id="30" presetID="22" presetClass="entr" presetSubtype="8" fill="hold" nodeType="withEffect">
                                  <p:stCondLst>
                                    <p:cond delay="0"/>
                                  </p:stCondLst>
                                  <p:childTnLst>
                                    <p:set>
                                      <p:cBhvr>
                                        <p:cTn id="31" dur="1" fill="hold">
                                          <p:stCondLst>
                                            <p:cond delay="0"/>
                                          </p:stCondLst>
                                        </p:cTn>
                                        <p:tgtEl>
                                          <p:spTgt spid="219"/>
                                        </p:tgtEl>
                                        <p:attrNameLst>
                                          <p:attrName>style.visibility</p:attrName>
                                        </p:attrNameLst>
                                      </p:cBhvr>
                                      <p:to>
                                        <p:strVal val="visible"/>
                                      </p:to>
                                    </p:set>
                                    <p:animEffect transition="in" filter="wipe(left)">
                                      <p:cBhvr>
                                        <p:cTn id="32" dur="500"/>
                                        <p:tgtEl>
                                          <p:spTgt spid="219"/>
                                        </p:tgtEl>
                                      </p:cBhvr>
                                    </p:animEffect>
                                  </p:childTnLst>
                                </p:cTn>
                              </p:par>
                            </p:childTnLst>
                          </p:cTn>
                        </p:par>
                        <p:par>
                          <p:cTn id="33" fill="hold">
                            <p:stCondLst>
                              <p:cond delay="2500"/>
                            </p:stCondLst>
                            <p:childTnLst>
                              <p:par>
                                <p:cTn id="34" presetID="42"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750"/>
                                        <p:tgtEl>
                                          <p:spTgt spid="9"/>
                                        </p:tgtEl>
                                      </p:cBhvr>
                                    </p:animEffect>
                                    <p:anim calcmode="lin" valueType="num">
                                      <p:cBhvr>
                                        <p:cTn id="37" dur="750" fill="hold"/>
                                        <p:tgtEl>
                                          <p:spTgt spid="9"/>
                                        </p:tgtEl>
                                        <p:attrNameLst>
                                          <p:attrName>ppt_x</p:attrName>
                                        </p:attrNameLst>
                                      </p:cBhvr>
                                      <p:tavLst>
                                        <p:tav tm="0">
                                          <p:val>
                                            <p:strVal val="#ppt_x"/>
                                          </p:val>
                                        </p:tav>
                                        <p:tav tm="100000">
                                          <p:val>
                                            <p:strVal val="#ppt_x"/>
                                          </p:val>
                                        </p:tav>
                                      </p:tavLst>
                                    </p:anim>
                                    <p:anim calcmode="lin" valueType="num">
                                      <p:cBhvr>
                                        <p:cTn id="38" dur="750" fill="hold"/>
                                        <p:tgtEl>
                                          <p:spTgt spid="9"/>
                                        </p:tgtEl>
                                        <p:attrNameLst>
                                          <p:attrName>ppt_y</p:attrName>
                                        </p:attrNameLst>
                                      </p:cBhvr>
                                      <p:tavLst>
                                        <p:tav tm="0">
                                          <p:val>
                                            <p:strVal val="#ppt_y+.1"/>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281"/>
                                        </p:tgtEl>
                                        <p:attrNameLst>
                                          <p:attrName>style.visibility</p:attrName>
                                        </p:attrNameLst>
                                      </p:cBhvr>
                                      <p:to>
                                        <p:strVal val="visible"/>
                                      </p:to>
                                    </p:set>
                                    <p:animEffect transition="in" filter="fade">
                                      <p:cBhvr>
                                        <p:cTn id="41" dur="750"/>
                                        <p:tgtEl>
                                          <p:spTgt spid="281"/>
                                        </p:tgtEl>
                                      </p:cBhvr>
                                    </p:animEffect>
                                  </p:childTnLst>
                                </p:cTn>
                              </p:par>
                              <p:par>
                                <p:cTn id="42" presetID="22" presetClass="entr" presetSubtype="8" fill="hold" nodeType="withEffect">
                                  <p:stCondLst>
                                    <p:cond delay="0"/>
                                  </p:stCondLst>
                                  <p:childTnLst>
                                    <p:set>
                                      <p:cBhvr>
                                        <p:cTn id="43" dur="1" fill="hold">
                                          <p:stCondLst>
                                            <p:cond delay="0"/>
                                          </p:stCondLst>
                                        </p:cTn>
                                        <p:tgtEl>
                                          <p:spTgt spid="220"/>
                                        </p:tgtEl>
                                        <p:attrNameLst>
                                          <p:attrName>style.visibility</p:attrName>
                                        </p:attrNameLst>
                                      </p:cBhvr>
                                      <p:to>
                                        <p:strVal val="visible"/>
                                      </p:to>
                                    </p:set>
                                    <p:animEffect transition="in" filter="wipe(left)">
                                      <p:cBhvr>
                                        <p:cTn id="44" dur="500"/>
                                        <p:tgtEl>
                                          <p:spTgt spid="220"/>
                                        </p:tgtEl>
                                      </p:cBhvr>
                                    </p:animEffect>
                                  </p:childTnLst>
                                </p:cTn>
                              </p:par>
                            </p:childTnLst>
                          </p:cTn>
                        </p:par>
                        <p:par>
                          <p:cTn id="45" fill="hold">
                            <p:stCondLst>
                              <p:cond delay="3250"/>
                            </p:stCondLst>
                            <p:childTnLst>
                              <p:par>
                                <p:cTn id="46" presetID="42"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750"/>
                                        <p:tgtEl>
                                          <p:spTgt spid="10"/>
                                        </p:tgtEl>
                                      </p:cBhvr>
                                    </p:animEffect>
                                    <p:anim calcmode="lin" valueType="num">
                                      <p:cBhvr>
                                        <p:cTn id="49" dur="750" fill="hold"/>
                                        <p:tgtEl>
                                          <p:spTgt spid="10"/>
                                        </p:tgtEl>
                                        <p:attrNameLst>
                                          <p:attrName>ppt_x</p:attrName>
                                        </p:attrNameLst>
                                      </p:cBhvr>
                                      <p:tavLst>
                                        <p:tav tm="0">
                                          <p:val>
                                            <p:strVal val="#ppt_x"/>
                                          </p:val>
                                        </p:tav>
                                        <p:tav tm="100000">
                                          <p:val>
                                            <p:strVal val="#ppt_x"/>
                                          </p:val>
                                        </p:tav>
                                      </p:tavLst>
                                    </p:anim>
                                    <p:anim calcmode="lin" valueType="num">
                                      <p:cBhvr>
                                        <p:cTn id="50" dur="750" fill="hold"/>
                                        <p:tgtEl>
                                          <p:spTgt spid="10"/>
                                        </p:tgtEl>
                                        <p:attrNameLst>
                                          <p:attrName>ppt_y</p:attrName>
                                        </p:attrNameLst>
                                      </p:cBhvr>
                                      <p:tavLst>
                                        <p:tav tm="0">
                                          <p:val>
                                            <p:strVal val="#ppt_y+.1"/>
                                          </p:val>
                                        </p:tav>
                                        <p:tav tm="100000">
                                          <p:val>
                                            <p:strVal val="#ppt_y"/>
                                          </p:val>
                                        </p:tav>
                                      </p:tavLst>
                                    </p:anim>
                                  </p:childTnLst>
                                </p:cTn>
                              </p:par>
                              <p:par>
                                <p:cTn id="51" presetID="10" presetClass="entr" presetSubtype="0" fill="hold" nodeType="withEffect">
                                  <p:stCondLst>
                                    <p:cond delay="0"/>
                                  </p:stCondLst>
                                  <p:childTnLst>
                                    <p:set>
                                      <p:cBhvr>
                                        <p:cTn id="52" dur="1" fill="hold">
                                          <p:stCondLst>
                                            <p:cond delay="0"/>
                                          </p:stCondLst>
                                        </p:cTn>
                                        <p:tgtEl>
                                          <p:spTgt spid="283"/>
                                        </p:tgtEl>
                                        <p:attrNameLst>
                                          <p:attrName>style.visibility</p:attrName>
                                        </p:attrNameLst>
                                      </p:cBhvr>
                                      <p:to>
                                        <p:strVal val="visible"/>
                                      </p:to>
                                    </p:set>
                                    <p:animEffect transition="in" filter="fade">
                                      <p:cBhvr>
                                        <p:cTn id="53" dur="750"/>
                                        <p:tgtEl>
                                          <p:spTgt spid="283"/>
                                        </p:tgtEl>
                                      </p:cBhvr>
                                    </p:animEffect>
                                  </p:childTnLst>
                                </p:cTn>
                              </p:par>
                              <p:par>
                                <p:cTn id="54" presetID="22" presetClass="entr" presetSubtype="8" fill="hold" nodeType="withEffect">
                                  <p:stCondLst>
                                    <p:cond delay="0"/>
                                  </p:stCondLst>
                                  <p:childTnLst>
                                    <p:set>
                                      <p:cBhvr>
                                        <p:cTn id="55" dur="1" fill="hold">
                                          <p:stCondLst>
                                            <p:cond delay="0"/>
                                          </p:stCondLst>
                                        </p:cTn>
                                        <p:tgtEl>
                                          <p:spTgt spid="221"/>
                                        </p:tgtEl>
                                        <p:attrNameLst>
                                          <p:attrName>style.visibility</p:attrName>
                                        </p:attrNameLst>
                                      </p:cBhvr>
                                      <p:to>
                                        <p:strVal val="visible"/>
                                      </p:to>
                                    </p:set>
                                    <p:animEffect transition="in" filter="wipe(left)">
                                      <p:cBhvr>
                                        <p:cTn id="56" dur="500"/>
                                        <p:tgtEl>
                                          <p:spTgt spid="221"/>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nodeType="clickEffect">
                                  <p:stCondLst>
                                    <p:cond delay="0"/>
                                  </p:stCondLst>
                                  <p:childTnLst>
                                    <p:set>
                                      <p:cBhvr>
                                        <p:cTn id="60" dur="1" fill="hold">
                                          <p:stCondLst>
                                            <p:cond delay="0"/>
                                          </p:stCondLst>
                                        </p:cTn>
                                        <p:tgtEl>
                                          <p:spTgt spid="223"/>
                                        </p:tgtEl>
                                        <p:attrNameLst>
                                          <p:attrName>style.visibility</p:attrName>
                                        </p:attrNameLst>
                                      </p:cBhvr>
                                      <p:to>
                                        <p:strVal val="visible"/>
                                      </p:to>
                                    </p:set>
                                    <p:anim calcmode="lin" valueType="num">
                                      <p:cBhvr>
                                        <p:cTn id="61" dur="1000" fill="hold"/>
                                        <p:tgtEl>
                                          <p:spTgt spid="223"/>
                                        </p:tgtEl>
                                        <p:attrNameLst>
                                          <p:attrName>ppt_w</p:attrName>
                                        </p:attrNameLst>
                                      </p:cBhvr>
                                      <p:tavLst>
                                        <p:tav tm="0">
                                          <p:val>
                                            <p:strVal val="#ppt_w*0.70"/>
                                          </p:val>
                                        </p:tav>
                                        <p:tav tm="100000">
                                          <p:val>
                                            <p:strVal val="#ppt_w"/>
                                          </p:val>
                                        </p:tav>
                                      </p:tavLst>
                                    </p:anim>
                                    <p:anim calcmode="lin" valueType="num">
                                      <p:cBhvr>
                                        <p:cTn id="62" dur="1000" fill="hold"/>
                                        <p:tgtEl>
                                          <p:spTgt spid="223"/>
                                        </p:tgtEl>
                                        <p:attrNameLst>
                                          <p:attrName>ppt_h</p:attrName>
                                        </p:attrNameLst>
                                      </p:cBhvr>
                                      <p:tavLst>
                                        <p:tav tm="0">
                                          <p:val>
                                            <p:strVal val="#ppt_h"/>
                                          </p:val>
                                        </p:tav>
                                        <p:tav tm="100000">
                                          <p:val>
                                            <p:strVal val="#ppt_h"/>
                                          </p:val>
                                        </p:tav>
                                      </p:tavLst>
                                    </p:anim>
                                    <p:animEffect transition="in" filter="fade">
                                      <p:cBhvr>
                                        <p:cTn id="63" dur="1000"/>
                                        <p:tgtEl>
                                          <p:spTgt spid="223"/>
                                        </p:tgtEl>
                                      </p:cBhvr>
                                    </p:animEffect>
                                  </p:childTnLst>
                                </p:cTn>
                              </p:par>
                              <p:par>
                                <p:cTn id="64" presetID="22" presetClass="entr" presetSubtype="8" fill="hold" nodeType="withEffect">
                                  <p:stCondLst>
                                    <p:cond delay="0"/>
                                  </p:stCondLst>
                                  <p:childTnLst>
                                    <p:set>
                                      <p:cBhvr>
                                        <p:cTn id="65" dur="1" fill="hold">
                                          <p:stCondLst>
                                            <p:cond delay="0"/>
                                          </p:stCondLst>
                                        </p:cTn>
                                        <p:tgtEl>
                                          <p:spTgt spid="252"/>
                                        </p:tgtEl>
                                        <p:attrNameLst>
                                          <p:attrName>style.visibility</p:attrName>
                                        </p:attrNameLst>
                                      </p:cBhvr>
                                      <p:to>
                                        <p:strVal val="visible"/>
                                      </p:to>
                                    </p:set>
                                    <p:animEffect transition="in" filter="wipe(left)">
                                      <p:cBhvr>
                                        <p:cTn id="66" dur="500"/>
                                        <p:tgtEl>
                                          <p:spTgt spid="252"/>
                                        </p:tgtEl>
                                      </p:cBhvr>
                                    </p:animEffect>
                                  </p:childTnLst>
                                </p:cTn>
                              </p:par>
                              <p:par>
                                <p:cTn id="67" presetID="42" presetClass="entr" presetSubtype="0" fill="hold" nodeType="with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1000"/>
                                        <p:tgtEl>
                                          <p:spTgt spid="5"/>
                                        </p:tgtEl>
                                      </p:cBhvr>
                                    </p:animEffect>
                                    <p:anim calcmode="lin" valueType="num">
                                      <p:cBhvr>
                                        <p:cTn id="70" dur="1000" fill="hold"/>
                                        <p:tgtEl>
                                          <p:spTgt spid="5"/>
                                        </p:tgtEl>
                                        <p:attrNameLst>
                                          <p:attrName>ppt_x</p:attrName>
                                        </p:attrNameLst>
                                      </p:cBhvr>
                                      <p:tavLst>
                                        <p:tav tm="0">
                                          <p:val>
                                            <p:strVal val="#ppt_x"/>
                                          </p:val>
                                        </p:tav>
                                        <p:tav tm="100000">
                                          <p:val>
                                            <p:strVal val="#ppt_x"/>
                                          </p:val>
                                        </p:tav>
                                      </p:tavLst>
                                    </p:anim>
                                    <p:anim calcmode="lin" valueType="num">
                                      <p:cBhvr>
                                        <p:cTn id="71" dur="1000" fill="hold"/>
                                        <p:tgtEl>
                                          <p:spTgt spid="5"/>
                                        </p:tgtEl>
                                        <p:attrNameLst>
                                          <p:attrName>ppt_y</p:attrName>
                                        </p:attrNameLst>
                                      </p:cBhvr>
                                      <p:tavLst>
                                        <p:tav tm="0">
                                          <p:val>
                                            <p:strVal val="#ppt_y+.1"/>
                                          </p:val>
                                        </p:tav>
                                        <p:tav tm="100000">
                                          <p:val>
                                            <p:strVal val="#ppt_y"/>
                                          </p:val>
                                        </p:tav>
                                      </p:tavLst>
                                    </p:anim>
                                  </p:childTnLst>
                                </p:cTn>
                              </p:par>
                              <p:par>
                                <p:cTn id="72" presetID="1" presetClass="entr" presetSubtype="0" fill="hold" nodeType="withEffect">
                                  <p:stCondLst>
                                    <p:cond delay="0"/>
                                  </p:stCondLst>
                                  <p:childTnLst>
                                    <p:set>
                                      <p:cBhvr>
                                        <p:cTn id="73" dur="1" fill="hold">
                                          <p:stCondLst>
                                            <p:cond delay="0"/>
                                          </p:stCondLst>
                                        </p:cTn>
                                        <p:tgtEl>
                                          <p:spTgt spid="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4" fill="hold" display="0">
                  <p:stCondLst>
                    <p:cond delay="indefinite"/>
                  </p:stCondLst>
                  <p:endCondLst>
                    <p:cond evt="onStopAudio" delay="0">
                      <p:tgtEl>
                        <p:sldTgt/>
                      </p:tgtEl>
                    </p:cond>
                  </p:endCondLst>
                </p:cTn>
                <p:tgtEl>
                  <p:spTgt spid="13"/>
                </p:tgtEl>
              </p:cMediaNode>
            </p:audio>
          </p:childTnLst>
        </p:cTn>
      </p:par>
    </p:tnLst>
    <p:bldLst>
      <p:bldP spid="10" grpId="0"/>
      <p:bldP spid="9" grpId="0"/>
      <p:bldP spid="8"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7A4CB-DAFD-4B67-9AE1-0CF0B8354AD5}"/>
              </a:ext>
            </a:extLst>
          </p:cNvPr>
          <p:cNvSpPr>
            <a:spLocks noGrp="1"/>
          </p:cNvSpPr>
          <p:nvPr>
            <p:ph type="title"/>
          </p:nvPr>
        </p:nvSpPr>
        <p:spPr/>
        <p:txBody>
          <a:bodyPr>
            <a:normAutofit fontScale="90000"/>
          </a:bodyPr>
          <a:lstStyle/>
          <a:p>
            <a:r>
              <a:rPr lang="en-GB">
                <a:solidFill>
                  <a:schemeClr val="accent2"/>
                </a:solidFill>
              </a:rPr>
              <a:t>Assessment Components - Weighting </a:t>
            </a:r>
            <a:br>
              <a:rPr lang="en-GB">
                <a:solidFill>
                  <a:schemeClr val="accent2"/>
                </a:solidFill>
              </a:rPr>
            </a:br>
            <a:r>
              <a:rPr lang="en-GB">
                <a:solidFill>
                  <a:schemeClr val="accent2"/>
                </a:solidFill>
              </a:rPr>
              <a:t>Level 5 Operations/Departmental Manager</a:t>
            </a:r>
          </a:p>
        </p:txBody>
      </p:sp>
      <p:sp>
        <p:nvSpPr>
          <p:cNvPr id="3" name="Slide Number Placeholder 2">
            <a:extLst>
              <a:ext uri="{FF2B5EF4-FFF2-40B4-BE49-F238E27FC236}">
                <a16:creationId xmlns:a16="http://schemas.microsoft.com/office/drawing/2014/main" id="{8A554998-8A72-4352-83E6-90C1CE5C8315}"/>
              </a:ext>
            </a:extLst>
          </p:cNvPr>
          <p:cNvSpPr>
            <a:spLocks noGrp="1"/>
          </p:cNvSpPr>
          <p:nvPr>
            <p:ph type="sldNum" sz="quarter" idx="12"/>
          </p:nvPr>
        </p:nvSpPr>
        <p:spPr/>
        <p:txBody>
          <a:bodyPr/>
          <a:lstStyle/>
          <a:p>
            <a:fld id="{D5683BB6-76BB-4AED-AF1E-827BF27ED19F}" type="slidenum">
              <a:rPr lang="en-US" smtClean="0"/>
              <a:t>12</a:t>
            </a:fld>
            <a:endParaRPr lang="en-US"/>
          </a:p>
        </p:txBody>
      </p:sp>
      <p:grpSp>
        <p:nvGrpSpPr>
          <p:cNvPr id="266" name="Group 265">
            <a:extLst>
              <a:ext uri="{FF2B5EF4-FFF2-40B4-BE49-F238E27FC236}">
                <a16:creationId xmlns:a16="http://schemas.microsoft.com/office/drawing/2014/main" id="{647A0B61-1FC2-4256-805B-CE5D31AA0623}"/>
              </a:ext>
            </a:extLst>
          </p:cNvPr>
          <p:cNvGrpSpPr/>
          <p:nvPr/>
        </p:nvGrpSpPr>
        <p:grpSpPr>
          <a:xfrm>
            <a:off x="9133928" y="2887938"/>
            <a:ext cx="858663" cy="2431982"/>
            <a:chOff x="9176569" y="3057660"/>
            <a:chExt cx="744388" cy="2108322"/>
          </a:xfrm>
          <a:solidFill>
            <a:schemeClr val="tx2"/>
          </a:solidFill>
        </p:grpSpPr>
        <p:sp>
          <p:nvSpPr>
            <p:cNvPr id="6" name="Oval 19">
              <a:extLst>
                <a:ext uri="{FF2B5EF4-FFF2-40B4-BE49-F238E27FC236}">
                  <a16:creationId xmlns:a16="http://schemas.microsoft.com/office/drawing/2014/main" id="{37062FAF-D8C1-4566-A685-375576D77D63}"/>
                </a:ext>
              </a:extLst>
            </p:cNvPr>
            <p:cNvSpPr>
              <a:spLocks noChangeArrowheads="1"/>
            </p:cNvSpPr>
            <p:nvPr/>
          </p:nvSpPr>
          <p:spPr bwMode="auto">
            <a:xfrm>
              <a:off x="9370757" y="3057660"/>
              <a:ext cx="356011" cy="35369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20">
              <a:extLst>
                <a:ext uri="{FF2B5EF4-FFF2-40B4-BE49-F238E27FC236}">
                  <a16:creationId xmlns:a16="http://schemas.microsoft.com/office/drawing/2014/main" id="{F9C353BC-1150-427E-906B-BC6FC22DF0CC}"/>
                </a:ext>
              </a:extLst>
            </p:cNvPr>
            <p:cNvSpPr>
              <a:spLocks/>
            </p:cNvSpPr>
            <p:nvPr/>
          </p:nvSpPr>
          <p:spPr bwMode="auto">
            <a:xfrm>
              <a:off x="9176569" y="3432165"/>
              <a:ext cx="744388" cy="1733817"/>
            </a:xfrm>
            <a:custGeom>
              <a:avLst/>
              <a:gdLst>
                <a:gd name="T0" fmla="*/ 106 w 211"/>
                <a:gd name="T1" fmla="*/ 0 h 498"/>
                <a:gd name="T2" fmla="*/ 38 w 211"/>
                <a:gd name="T3" fmla="*/ 3 h 498"/>
                <a:gd name="T4" fmla="*/ 4 w 211"/>
                <a:gd name="T5" fmla="*/ 108 h 498"/>
                <a:gd name="T6" fmla="*/ 38 w 211"/>
                <a:gd name="T7" fmla="*/ 239 h 498"/>
                <a:gd name="T8" fmla="*/ 38 w 211"/>
                <a:gd name="T9" fmla="*/ 464 h 498"/>
                <a:gd name="T10" fmla="*/ 72 w 211"/>
                <a:gd name="T11" fmla="*/ 498 h 498"/>
                <a:gd name="T12" fmla="*/ 106 w 211"/>
                <a:gd name="T13" fmla="*/ 471 h 498"/>
                <a:gd name="T14" fmla="*/ 106 w 211"/>
                <a:gd name="T15" fmla="*/ 471 h 498"/>
                <a:gd name="T16" fmla="*/ 106 w 211"/>
                <a:gd name="T17" fmla="*/ 471 h 498"/>
                <a:gd name="T18" fmla="*/ 106 w 211"/>
                <a:gd name="T19" fmla="*/ 471 h 498"/>
                <a:gd name="T20" fmla="*/ 106 w 211"/>
                <a:gd name="T21" fmla="*/ 471 h 498"/>
                <a:gd name="T22" fmla="*/ 139 w 211"/>
                <a:gd name="T23" fmla="*/ 498 h 498"/>
                <a:gd name="T24" fmla="*/ 173 w 211"/>
                <a:gd name="T25" fmla="*/ 464 h 498"/>
                <a:gd name="T26" fmla="*/ 173 w 211"/>
                <a:gd name="T27" fmla="*/ 239 h 498"/>
                <a:gd name="T28" fmla="*/ 207 w 211"/>
                <a:gd name="T29" fmla="*/ 108 h 498"/>
                <a:gd name="T30" fmla="*/ 173 w 211"/>
                <a:gd name="T31" fmla="*/ 3 h 498"/>
                <a:gd name="T32" fmla="*/ 106 w 211"/>
                <a:gd name="T33" fmla="*/ 0 h 498"/>
                <a:gd name="T34" fmla="*/ 106 w 211"/>
                <a:gd name="T35" fmla="*/ 0 h 498"/>
                <a:gd name="T36" fmla="*/ 106 w 211"/>
                <a:gd name="T37"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1" h="498">
                  <a:moveTo>
                    <a:pt x="106" y="0"/>
                  </a:moveTo>
                  <a:cubicBezTo>
                    <a:pt x="83" y="0"/>
                    <a:pt x="62" y="0"/>
                    <a:pt x="38" y="3"/>
                  </a:cubicBezTo>
                  <a:cubicBezTo>
                    <a:pt x="6" y="8"/>
                    <a:pt x="4" y="49"/>
                    <a:pt x="4" y="108"/>
                  </a:cubicBezTo>
                  <a:cubicBezTo>
                    <a:pt x="8" y="188"/>
                    <a:pt x="0" y="218"/>
                    <a:pt x="38" y="239"/>
                  </a:cubicBezTo>
                  <a:cubicBezTo>
                    <a:pt x="38" y="464"/>
                    <a:pt x="38" y="464"/>
                    <a:pt x="38" y="464"/>
                  </a:cubicBezTo>
                  <a:cubicBezTo>
                    <a:pt x="38" y="483"/>
                    <a:pt x="53" y="498"/>
                    <a:pt x="72" y="498"/>
                  </a:cubicBezTo>
                  <a:cubicBezTo>
                    <a:pt x="89" y="498"/>
                    <a:pt x="103" y="486"/>
                    <a:pt x="106" y="471"/>
                  </a:cubicBezTo>
                  <a:cubicBezTo>
                    <a:pt x="106" y="471"/>
                    <a:pt x="106" y="471"/>
                    <a:pt x="106" y="471"/>
                  </a:cubicBezTo>
                  <a:cubicBezTo>
                    <a:pt x="106" y="471"/>
                    <a:pt x="106" y="471"/>
                    <a:pt x="106" y="471"/>
                  </a:cubicBezTo>
                  <a:cubicBezTo>
                    <a:pt x="106" y="471"/>
                    <a:pt x="106" y="471"/>
                    <a:pt x="106" y="471"/>
                  </a:cubicBezTo>
                  <a:cubicBezTo>
                    <a:pt x="106" y="471"/>
                    <a:pt x="106" y="471"/>
                    <a:pt x="106" y="471"/>
                  </a:cubicBezTo>
                  <a:cubicBezTo>
                    <a:pt x="109" y="486"/>
                    <a:pt x="123" y="498"/>
                    <a:pt x="139" y="498"/>
                  </a:cubicBezTo>
                  <a:cubicBezTo>
                    <a:pt x="158" y="498"/>
                    <a:pt x="173" y="483"/>
                    <a:pt x="173" y="464"/>
                  </a:cubicBezTo>
                  <a:cubicBezTo>
                    <a:pt x="173" y="239"/>
                    <a:pt x="173" y="239"/>
                    <a:pt x="173" y="239"/>
                  </a:cubicBezTo>
                  <a:cubicBezTo>
                    <a:pt x="211" y="218"/>
                    <a:pt x="204" y="188"/>
                    <a:pt x="207" y="108"/>
                  </a:cubicBezTo>
                  <a:cubicBezTo>
                    <a:pt x="208" y="49"/>
                    <a:pt x="205" y="8"/>
                    <a:pt x="173" y="3"/>
                  </a:cubicBezTo>
                  <a:cubicBezTo>
                    <a:pt x="150" y="0"/>
                    <a:pt x="128" y="0"/>
                    <a:pt x="106" y="0"/>
                  </a:cubicBezTo>
                  <a:cubicBezTo>
                    <a:pt x="106" y="0"/>
                    <a:pt x="106" y="0"/>
                    <a:pt x="106" y="0"/>
                  </a:cubicBezTo>
                  <a:cubicBezTo>
                    <a:pt x="106" y="0"/>
                    <a:pt x="106" y="0"/>
                    <a:pt x="10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Rectangle 9">
            <a:extLst>
              <a:ext uri="{FF2B5EF4-FFF2-40B4-BE49-F238E27FC236}">
                <a16:creationId xmlns:a16="http://schemas.microsoft.com/office/drawing/2014/main" id="{0A1880E1-D750-4A26-B017-C56AA3E73726}"/>
              </a:ext>
            </a:extLst>
          </p:cNvPr>
          <p:cNvSpPr/>
          <p:nvPr/>
        </p:nvSpPr>
        <p:spPr>
          <a:xfrm>
            <a:off x="7262236" y="4982425"/>
            <a:ext cx="2031624" cy="1323439"/>
          </a:xfrm>
          <a:prstGeom prst="rect">
            <a:avLst/>
          </a:prstGeom>
        </p:spPr>
        <p:txBody>
          <a:bodyPr wrap="square">
            <a:spAutoFit/>
          </a:bodyPr>
          <a:lstStyle/>
          <a:p>
            <a:pPr algn="ctr"/>
            <a:r>
              <a:rPr lang="en-GB" sz="2000" b="1">
                <a:solidFill>
                  <a:schemeClr val="tx2"/>
                </a:solidFill>
                <a:latin typeface="Arial" panose="020B0604020202020204" pitchFamily="34" charset="0"/>
                <a:ea typeface="+mj-ea"/>
                <a:cs typeface="+mj-cs"/>
              </a:rPr>
              <a:t>Professional</a:t>
            </a:r>
          </a:p>
          <a:p>
            <a:pPr algn="ctr"/>
            <a:r>
              <a:rPr lang="en-GB" sz="2000" b="1">
                <a:solidFill>
                  <a:schemeClr val="tx2"/>
                </a:solidFill>
                <a:latin typeface="Arial" panose="020B0604020202020204" pitchFamily="34" charset="0"/>
                <a:ea typeface="+mj-ea"/>
                <a:cs typeface="+mj-cs"/>
              </a:rPr>
              <a:t>discussion relating to</a:t>
            </a:r>
          </a:p>
          <a:p>
            <a:pPr algn="ctr"/>
            <a:r>
              <a:rPr lang="en-GB" sz="2000" b="1">
                <a:solidFill>
                  <a:schemeClr val="tx2"/>
                </a:solidFill>
                <a:latin typeface="Arial" panose="020B0604020202020204" pitchFamily="34" charset="0"/>
                <a:ea typeface="+mj-ea"/>
                <a:cs typeface="+mj-cs"/>
              </a:rPr>
              <a:t>CPD activity</a:t>
            </a:r>
          </a:p>
        </p:txBody>
      </p:sp>
      <p:sp>
        <p:nvSpPr>
          <p:cNvPr id="9" name="Rectangle 8">
            <a:extLst>
              <a:ext uri="{FF2B5EF4-FFF2-40B4-BE49-F238E27FC236}">
                <a16:creationId xmlns:a16="http://schemas.microsoft.com/office/drawing/2014/main" id="{84C93720-B6EF-44E2-8E3C-F5F8FF40ED60}"/>
              </a:ext>
            </a:extLst>
          </p:cNvPr>
          <p:cNvSpPr/>
          <p:nvPr/>
        </p:nvSpPr>
        <p:spPr>
          <a:xfrm>
            <a:off x="5381148" y="5000666"/>
            <a:ext cx="1910641" cy="1323439"/>
          </a:xfrm>
          <a:prstGeom prst="rect">
            <a:avLst/>
          </a:prstGeom>
          <a:ln>
            <a:noFill/>
          </a:ln>
        </p:spPr>
        <p:txBody>
          <a:bodyPr wrap="square">
            <a:spAutoFit/>
          </a:bodyPr>
          <a:lstStyle/>
          <a:p>
            <a:pPr algn="ctr"/>
            <a:r>
              <a:rPr lang="en-GB" sz="2000" b="1">
                <a:solidFill>
                  <a:schemeClr val="tx2"/>
                </a:solidFill>
                <a:latin typeface="Arial" panose="020B0604020202020204" pitchFamily="34" charset="0"/>
                <a:ea typeface="+mj-ea"/>
                <a:cs typeface="+mj-cs"/>
              </a:rPr>
              <a:t>Presentation on work-based project and Q&amp;A</a:t>
            </a:r>
          </a:p>
        </p:txBody>
      </p:sp>
      <p:sp>
        <p:nvSpPr>
          <p:cNvPr id="8" name="Rectangle 7">
            <a:extLst>
              <a:ext uri="{FF2B5EF4-FFF2-40B4-BE49-F238E27FC236}">
                <a16:creationId xmlns:a16="http://schemas.microsoft.com/office/drawing/2014/main" id="{29F1220F-57A8-49E1-B667-45DC10D9AF4F}"/>
              </a:ext>
            </a:extLst>
          </p:cNvPr>
          <p:cNvSpPr/>
          <p:nvPr/>
        </p:nvSpPr>
        <p:spPr>
          <a:xfrm>
            <a:off x="1776684" y="5009366"/>
            <a:ext cx="1910642" cy="707886"/>
          </a:xfrm>
          <a:prstGeom prst="rect">
            <a:avLst/>
          </a:prstGeom>
        </p:spPr>
        <p:txBody>
          <a:bodyPr wrap="square">
            <a:spAutoFit/>
          </a:bodyPr>
          <a:lstStyle/>
          <a:p>
            <a:pPr algn="ctr"/>
            <a:r>
              <a:rPr lang="en-GB" sz="2000" b="1">
                <a:solidFill>
                  <a:schemeClr val="tx2"/>
                </a:solidFill>
                <a:latin typeface="Arial" panose="020B0604020202020204" pitchFamily="34" charset="0"/>
                <a:ea typeface="+mj-ea"/>
                <a:cs typeface="+mj-cs"/>
              </a:rPr>
              <a:t>Portfolio of Evidence</a:t>
            </a:r>
          </a:p>
        </p:txBody>
      </p:sp>
      <p:sp>
        <p:nvSpPr>
          <p:cNvPr id="4" name="Rectangle 3">
            <a:extLst>
              <a:ext uri="{FF2B5EF4-FFF2-40B4-BE49-F238E27FC236}">
                <a16:creationId xmlns:a16="http://schemas.microsoft.com/office/drawing/2014/main" id="{9DB6E24E-959C-47BD-9CD7-2BDB99A6480A}"/>
              </a:ext>
            </a:extLst>
          </p:cNvPr>
          <p:cNvSpPr/>
          <p:nvPr/>
        </p:nvSpPr>
        <p:spPr>
          <a:xfrm>
            <a:off x="-91130" y="4982425"/>
            <a:ext cx="1910641" cy="707886"/>
          </a:xfrm>
          <a:prstGeom prst="rect">
            <a:avLst/>
          </a:prstGeom>
        </p:spPr>
        <p:txBody>
          <a:bodyPr wrap="square">
            <a:spAutoFit/>
          </a:bodyPr>
          <a:lstStyle/>
          <a:p>
            <a:pPr algn="ctr"/>
            <a:r>
              <a:rPr lang="en-GB" sz="2000" b="1">
                <a:solidFill>
                  <a:schemeClr val="tx2"/>
                </a:solidFill>
                <a:latin typeface="Arial" panose="020B0604020202020204" pitchFamily="34" charset="0"/>
                <a:ea typeface="+mj-ea"/>
                <a:cs typeface="+mj-cs"/>
              </a:rPr>
              <a:t>Knowledge Test</a:t>
            </a:r>
          </a:p>
        </p:txBody>
      </p:sp>
      <p:cxnSp>
        <p:nvCxnSpPr>
          <p:cNvPr id="219" name="Straight Connector 218">
            <a:extLst>
              <a:ext uri="{FF2B5EF4-FFF2-40B4-BE49-F238E27FC236}">
                <a16:creationId xmlns:a16="http://schemas.microsoft.com/office/drawing/2014/main" id="{253F242F-D40B-4E86-ADDA-1A80490595E3}"/>
              </a:ext>
            </a:extLst>
          </p:cNvPr>
          <p:cNvCxnSpPr>
            <a:stCxn id="217" idx="6"/>
            <a:endCxn id="79" idx="2"/>
          </p:cNvCxnSpPr>
          <p:nvPr/>
        </p:nvCxnSpPr>
        <p:spPr>
          <a:xfrm flipV="1">
            <a:off x="1255343" y="4096309"/>
            <a:ext cx="1031999" cy="7620"/>
          </a:xfrm>
          <a:prstGeom prst="line">
            <a:avLst/>
          </a:prstGeom>
          <a:noFill/>
          <a:ln w="9525">
            <a:solidFill>
              <a:schemeClr val="tx2"/>
            </a:solidFill>
            <a:prstDash val="dash"/>
            <a:round/>
            <a:headEnd/>
            <a:tailEnd/>
          </a:ln>
        </p:spPr>
      </p:cxnSp>
      <p:cxnSp>
        <p:nvCxnSpPr>
          <p:cNvPr id="220" name="Straight Connector 219">
            <a:extLst>
              <a:ext uri="{FF2B5EF4-FFF2-40B4-BE49-F238E27FC236}">
                <a16:creationId xmlns:a16="http://schemas.microsoft.com/office/drawing/2014/main" id="{3BC65F7E-8991-4EAE-B3F2-FC36465FAB9E}"/>
              </a:ext>
            </a:extLst>
          </p:cNvPr>
          <p:cNvCxnSpPr>
            <a:cxnSpLocks/>
            <a:endCxn id="175" idx="2"/>
          </p:cNvCxnSpPr>
          <p:nvPr/>
        </p:nvCxnSpPr>
        <p:spPr>
          <a:xfrm>
            <a:off x="4977005" y="4103929"/>
            <a:ext cx="854292" cy="0"/>
          </a:xfrm>
          <a:prstGeom prst="line">
            <a:avLst/>
          </a:prstGeom>
          <a:noFill/>
          <a:ln w="9525">
            <a:solidFill>
              <a:schemeClr val="tx2"/>
            </a:solidFill>
            <a:prstDash val="dash"/>
            <a:round/>
            <a:headEnd/>
            <a:tailEnd/>
          </a:ln>
        </p:spPr>
      </p:cxnSp>
      <p:cxnSp>
        <p:nvCxnSpPr>
          <p:cNvPr id="221" name="Straight Connector 220">
            <a:extLst>
              <a:ext uri="{FF2B5EF4-FFF2-40B4-BE49-F238E27FC236}">
                <a16:creationId xmlns:a16="http://schemas.microsoft.com/office/drawing/2014/main" id="{D26415C9-28F8-4973-9355-5E45C4772875}"/>
              </a:ext>
            </a:extLst>
          </p:cNvPr>
          <p:cNvCxnSpPr>
            <a:cxnSpLocks/>
          </p:cNvCxnSpPr>
          <p:nvPr/>
        </p:nvCxnSpPr>
        <p:spPr>
          <a:xfrm>
            <a:off x="6843864" y="4103929"/>
            <a:ext cx="788944" cy="0"/>
          </a:xfrm>
          <a:prstGeom prst="line">
            <a:avLst/>
          </a:prstGeom>
          <a:noFill/>
          <a:ln w="9525">
            <a:solidFill>
              <a:schemeClr val="tx2"/>
            </a:solidFill>
            <a:prstDash val="dash"/>
            <a:round/>
            <a:headEnd/>
            <a:tailEnd/>
          </a:ln>
        </p:spPr>
      </p:cxnSp>
      <p:grpSp>
        <p:nvGrpSpPr>
          <p:cNvPr id="283" name="Group 282">
            <a:extLst>
              <a:ext uri="{FF2B5EF4-FFF2-40B4-BE49-F238E27FC236}">
                <a16:creationId xmlns:a16="http://schemas.microsoft.com/office/drawing/2014/main" id="{F1B675DE-CF22-4A22-884C-97087F670611}"/>
              </a:ext>
            </a:extLst>
          </p:cNvPr>
          <p:cNvGrpSpPr/>
          <p:nvPr/>
        </p:nvGrpSpPr>
        <p:grpSpPr>
          <a:xfrm>
            <a:off x="7404916" y="3375427"/>
            <a:ext cx="1193078" cy="1211095"/>
            <a:chOff x="7404916" y="3375427"/>
            <a:chExt cx="1193078" cy="1211095"/>
          </a:xfrm>
        </p:grpSpPr>
        <p:grpSp>
          <p:nvGrpSpPr>
            <p:cNvPr id="244" name="Group 243">
              <a:extLst>
                <a:ext uri="{FF2B5EF4-FFF2-40B4-BE49-F238E27FC236}">
                  <a16:creationId xmlns:a16="http://schemas.microsoft.com/office/drawing/2014/main" id="{655D6F63-444D-4C18-9A97-08E3E0027410}"/>
                </a:ext>
              </a:extLst>
            </p:cNvPr>
            <p:cNvGrpSpPr/>
            <p:nvPr/>
          </p:nvGrpSpPr>
          <p:grpSpPr>
            <a:xfrm>
              <a:off x="7632808" y="3621336"/>
              <a:ext cx="965186" cy="965186"/>
              <a:chOff x="7582383" y="3304779"/>
              <a:chExt cx="965186" cy="965186"/>
            </a:xfrm>
          </p:grpSpPr>
          <p:sp>
            <p:nvSpPr>
              <p:cNvPr id="19" name="Oval 18">
                <a:extLst>
                  <a:ext uri="{FF2B5EF4-FFF2-40B4-BE49-F238E27FC236}">
                    <a16:creationId xmlns:a16="http://schemas.microsoft.com/office/drawing/2014/main" id="{B5C2A95E-0DC6-48EF-AB7E-3BA9DF52D868}"/>
                  </a:ext>
                </a:extLst>
              </p:cNvPr>
              <p:cNvSpPr/>
              <p:nvPr/>
            </p:nvSpPr>
            <p:spPr>
              <a:xfrm>
                <a:off x="7653496" y="3375892"/>
                <a:ext cx="822960" cy="822960"/>
              </a:xfrm>
              <a:prstGeom prst="ellipse">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GB" sz="2400" b="1" spc="-150">
                    <a:solidFill>
                      <a:schemeClr val="bg1"/>
                    </a:solidFill>
                    <a:latin typeface="+mj-lt"/>
                  </a:rPr>
                  <a:t>10%</a:t>
                </a:r>
              </a:p>
            </p:txBody>
          </p:sp>
          <p:sp>
            <p:nvSpPr>
              <p:cNvPr id="152" name="Oval 151">
                <a:extLst>
                  <a:ext uri="{FF2B5EF4-FFF2-40B4-BE49-F238E27FC236}">
                    <a16:creationId xmlns:a16="http://schemas.microsoft.com/office/drawing/2014/main" id="{139B707D-3810-4811-AFE5-04A2494D2705}"/>
                  </a:ext>
                </a:extLst>
              </p:cNvPr>
              <p:cNvSpPr/>
              <p:nvPr/>
            </p:nvSpPr>
            <p:spPr>
              <a:xfrm>
                <a:off x="7582383" y="3304779"/>
                <a:ext cx="965186" cy="965186"/>
              </a:xfrm>
              <a:prstGeom prst="ellipse">
                <a:avLst/>
              </a:prstGeom>
              <a:noFill/>
              <a:ln w="9525">
                <a:solidFill>
                  <a:schemeClr val="tx2"/>
                </a:solidFill>
                <a:prstDash val="dash"/>
                <a:round/>
                <a:headEnd/>
                <a:tailEnd/>
              </a:ln>
            </p:spPr>
            <p:txBody>
              <a:bodyPr vert="horz" wrap="square" lIns="91440" tIns="45720" rIns="91440" bIns="45720" numCol="1" anchor="t" anchorCtr="0" compatLnSpc="1">
                <a:prstTxWarp prst="textNoShape">
                  <a:avLst/>
                </a:prstTxWarp>
              </a:bodyPr>
              <a:lstStyle/>
              <a:p>
                <a:endParaRPr lang="en-GB" baseline="-25000">
                  <a:solidFill>
                    <a:schemeClr val="bg1"/>
                  </a:solidFill>
                </a:endParaRPr>
              </a:p>
            </p:txBody>
          </p:sp>
        </p:grpSp>
        <p:grpSp>
          <p:nvGrpSpPr>
            <p:cNvPr id="131" name="Group 130">
              <a:extLst>
                <a:ext uri="{FF2B5EF4-FFF2-40B4-BE49-F238E27FC236}">
                  <a16:creationId xmlns:a16="http://schemas.microsoft.com/office/drawing/2014/main" id="{97A73BFB-0DFD-451B-AE64-50CD8938C402}"/>
                </a:ext>
              </a:extLst>
            </p:cNvPr>
            <p:cNvGrpSpPr/>
            <p:nvPr/>
          </p:nvGrpSpPr>
          <p:grpSpPr>
            <a:xfrm>
              <a:off x="7404916" y="3375427"/>
              <a:ext cx="603218" cy="603218"/>
              <a:chOff x="5806755" y="7222120"/>
              <a:chExt cx="2198093" cy="2198093"/>
            </a:xfrm>
            <a:solidFill>
              <a:schemeClr val="accent6"/>
            </a:solidFill>
          </p:grpSpPr>
          <p:sp>
            <p:nvSpPr>
              <p:cNvPr id="148" name="Freeform: Shape 147">
                <a:extLst>
                  <a:ext uri="{FF2B5EF4-FFF2-40B4-BE49-F238E27FC236}">
                    <a16:creationId xmlns:a16="http://schemas.microsoft.com/office/drawing/2014/main" id="{9DB54AAA-C655-4E55-A3D5-2AE2A90D3D2D}"/>
                  </a:ext>
                </a:extLst>
              </p:cNvPr>
              <p:cNvSpPr/>
              <p:nvPr/>
            </p:nvSpPr>
            <p:spPr>
              <a:xfrm>
                <a:off x="5806755" y="8806675"/>
                <a:ext cx="613538" cy="613538"/>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grp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149" name="Freeform: Shape 148">
                <a:extLst>
                  <a:ext uri="{FF2B5EF4-FFF2-40B4-BE49-F238E27FC236}">
                    <a16:creationId xmlns:a16="http://schemas.microsoft.com/office/drawing/2014/main" id="{3A2E2761-2E17-46F6-9C63-121B2745A6E5}"/>
                  </a:ext>
                </a:extLst>
              </p:cNvPr>
              <p:cNvSpPr/>
              <p:nvPr/>
            </p:nvSpPr>
            <p:spPr>
              <a:xfrm>
                <a:off x="6157310" y="8118669"/>
                <a:ext cx="613538" cy="613538"/>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grp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361" tIns="106361" rIns="106361" bIns="106361" numCol="1" spcCol="1270" anchor="ctr" anchorCtr="0">
                <a:noAutofit/>
              </a:bodyPr>
              <a:lstStyle/>
              <a:p>
                <a:pPr marL="0" lvl="0" indent="0" algn="ctr" defTabSz="577850">
                  <a:lnSpc>
                    <a:spcPct val="90000"/>
                  </a:lnSpc>
                  <a:spcBef>
                    <a:spcPct val="0"/>
                  </a:spcBef>
                  <a:spcAft>
                    <a:spcPct val="35000"/>
                  </a:spcAft>
                  <a:buNone/>
                </a:pPr>
                <a:endParaRPr lang="en-GB" sz="1300" kern="1200"/>
              </a:p>
            </p:txBody>
          </p:sp>
          <p:sp>
            <p:nvSpPr>
              <p:cNvPr id="150" name="Freeform: Shape 149">
                <a:extLst>
                  <a:ext uri="{FF2B5EF4-FFF2-40B4-BE49-F238E27FC236}">
                    <a16:creationId xmlns:a16="http://schemas.microsoft.com/office/drawing/2014/main" id="{7F6075E9-CD24-4876-BDE0-4A0ED603419A}"/>
                  </a:ext>
                </a:extLst>
              </p:cNvPr>
              <p:cNvSpPr/>
              <p:nvPr/>
            </p:nvSpPr>
            <p:spPr>
              <a:xfrm>
                <a:off x="6703304" y="7572671"/>
                <a:ext cx="613538" cy="613538"/>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grp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361" tIns="106361" rIns="106361" bIns="106361" numCol="1" spcCol="1270" anchor="ctr" anchorCtr="0">
                <a:noAutofit/>
              </a:bodyPr>
              <a:lstStyle/>
              <a:p>
                <a:pPr marL="0" lvl="0" indent="0" algn="ctr" defTabSz="577850">
                  <a:lnSpc>
                    <a:spcPct val="90000"/>
                  </a:lnSpc>
                  <a:spcBef>
                    <a:spcPct val="0"/>
                  </a:spcBef>
                  <a:spcAft>
                    <a:spcPct val="35000"/>
                  </a:spcAft>
                  <a:buNone/>
                </a:pPr>
                <a:endParaRPr lang="en-GB" sz="1300" kern="1200"/>
              </a:p>
            </p:txBody>
          </p:sp>
          <p:sp>
            <p:nvSpPr>
              <p:cNvPr id="151" name="Freeform: Shape 150">
                <a:extLst>
                  <a:ext uri="{FF2B5EF4-FFF2-40B4-BE49-F238E27FC236}">
                    <a16:creationId xmlns:a16="http://schemas.microsoft.com/office/drawing/2014/main" id="{BBD21DE5-9A77-451A-9F27-829A3C239087}"/>
                  </a:ext>
                </a:extLst>
              </p:cNvPr>
              <p:cNvSpPr/>
              <p:nvPr/>
            </p:nvSpPr>
            <p:spPr>
              <a:xfrm>
                <a:off x="7391310" y="7222120"/>
                <a:ext cx="613538" cy="613538"/>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grp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361" tIns="106361" rIns="106361" bIns="106361" numCol="1" spcCol="1270" anchor="ctr" anchorCtr="0">
                <a:noAutofit/>
              </a:bodyPr>
              <a:lstStyle/>
              <a:p>
                <a:pPr marL="0" lvl="0" indent="0" algn="ctr" defTabSz="577850">
                  <a:lnSpc>
                    <a:spcPct val="90000"/>
                  </a:lnSpc>
                  <a:spcBef>
                    <a:spcPct val="0"/>
                  </a:spcBef>
                  <a:spcAft>
                    <a:spcPct val="35000"/>
                  </a:spcAft>
                  <a:buNone/>
                </a:pPr>
                <a:endParaRPr lang="en-GB" sz="1300" kern="1200"/>
              </a:p>
            </p:txBody>
          </p:sp>
        </p:grpSp>
      </p:grpSp>
      <p:grpSp>
        <p:nvGrpSpPr>
          <p:cNvPr id="281" name="Group 280">
            <a:extLst>
              <a:ext uri="{FF2B5EF4-FFF2-40B4-BE49-F238E27FC236}">
                <a16:creationId xmlns:a16="http://schemas.microsoft.com/office/drawing/2014/main" id="{2DFF5730-D660-4BD3-889F-B16CE1F8A513}"/>
              </a:ext>
            </a:extLst>
          </p:cNvPr>
          <p:cNvGrpSpPr/>
          <p:nvPr/>
        </p:nvGrpSpPr>
        <p:grpSpPr>
          <a:xfrm>
            <a:off x="5557054" y="3621336"/>
            <a:ext cx="1239429" cy="1114535"/>
            <a:chOff x="5139614" y="3621336"/>
            <a:chExt cx="1239429" cy="1114535"/>
          </a:xfrm>
        </p:grpSpPr>
        <p:grpSp>
          <p:nvGrpSpPr>
            <p:cNvPr id="245" name="Group 244">
              <a:extLst>
                <a:ext uri="{FF2B5EF4-FFF2-40B4-BE49-F238E27FC236}">
                  <a16:creationId xmlns:a16="http://schemas.microsoft.com/office/drawing/2014/main" id="{C90DBFDB-0AAD-49EB-A324-502511515D98}"/>
                </a:ext>
              </a:extLst>
            </p:cNvPr>
            <p:cNvGrpSpPr/>
            <p:nvPr/>
          </p:nvGrpSpPr>
          <p:grpSpPr>
            <a:xfrm>
              <a:off x="5413857" y="3621336"/>
              <a:ext cx="965186" cy="965186"/>
              <a:chOff x="5345620" y="3304779"/>
              <a:chExt cx="965186" cy="965186"/>
            </a:xfrm>
          </p:grpSpPr>
          <p:sp>
            <p:nvSpPr>
              <p:cNvPr id="153" name="Oval 152">
                <a:extLst>
                  <a:ext uri="{FF2B5EF4-FFF2-40B4-BE49-F238E27FC236}">
                    <a16:creationId xmlns:a16="http://schemas.microsoft.com/office/drawing/2014/main" id="{F9363B13-183F-43F9-8FA6-0F3FF5BA9323}"/>
                  </a:ext>
                </a:extLst>
              </p:cNvPr>
              <p:cNvSpPr/>
              <p:nvPr/>
            </p:nvSpPr>
            <p:spPr>
              <a:xfrm>
                <a:off x="5416733" y="3375892"/>
                <a:ext cx="822960" cy="822960"/>
              </a:xfrm>
              <a:prstGeom prst="ellipse">
                <a:avLst/>
              </a:prstGeom>
              <a:solidFill>
                <a:schemeClr val="accent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GB" sz="2400" b="1" spc="-150">
                    <a:solidFill>
                      <a:schemeClr val="bg1"/>
                    </a:solidFill>
                    <a:latin typeface="+mj-lt"/>
                  </a:rPr>
                  <a:t>20%</a:t>
                </a:r>
              </a:p>
            </p:txBody>
          </p:sp>
          <p:sp>
            <p:nvSpPr>
              <p:cNvPr id="175" name="Oval 174">
                <a:extLst>
                  <a:ext uri="{FF2B5EF4-FFF2-40B4-BE49-F238E27FC236}">
                    <a16:creationId xmlns:a16="http://schemas.microsoft.com/office/drawing/2014/main" id="{2062F0E7-9F8B-4B01-8395-A2C1B1A6AC01}"/>
                  </a:ext>
                </a:extLst>
              </p:cNvPr>
              <p:cNvSpPr/>
              <p:nvPr/>
            </p:nvSpPr>
            <p:spPr>
              <a:xfrm>
                <a:off x="5345620" y="3304779"/>
                <a:ext cx="965186" cy="965186"/>
              </a:xfrm>
              <a:prstGeom prst="ellipse">
                <a:avLst/>
              </a:prstGeom>
              <a:noFill/>
              <a:ln w="9525">
                <a:solidFill>
                  <a:schemeClr val="tx2"/>
                </a:solidFill>
                <a:prstDash val="dash"/>
                <a:round/>
                <a:headEnd/>
                <a:tailEnd/>
              </a:ln>
            </p:spPr>
            <p:txBody>
              <a:bodyPr vert="horz" wrap="square" lIns="91440" tIns="45720" rIns="91440" bIns="45720" numCol="1" anchor="t" anchorCtr="0" compatLnSpc="1">
                <a:prstTxWarp prst="textNoShape">
                  <a:avLst/>
                </a:prstTxWarp>
              </a:bodyPr>
              <a:lstStyle/>
              <a:p>
                <a:endParaRPr lang="en-GB" baseline="-25000">
                  <a:solidFill>
                    <a:schemeClr val="bg1"/>
                  </a:solidFill>
                </a:endParaRPr>
              </a:p>
            </p:txBody>
          </p:sp>
        </p:grpSp>
        <p:grpSp>
          <p:nvGrpSpPr>
            <p:cNvPr id="154" name="Group 153">
              <a:extLst>
                <a:ext uri="{FF2B5EF4-FFF2-40B4-BE49-F238E27FC236}">
                  <a16:creationId xmlns:a16="http://schemas.microsoft.com/office/drawing/2014/main" id="{AA0C0BDF-3893-4C4F-93EE-F91EC096B844}"/>
                </a:ext>
              </a:extLst>
            </p:cNvPr>
            <p:cNvGrpSpPr/>
            <p:nvPr/>
          </p:nvGrpSpPr>
          <p:grpSpPr>
            <a:xfrm>
              <a:off x="5139614" y="4019562"/>
              <a:ext cx="447560" cy="716309"/>
              <a:chOff x="5685962" y="9569328"/>
              <a:chExt cx="1630885" cy="2610194"/>
            </a:xfrm>
          </p:grpSpPr>
          <p:sp>
            <p:nvSpPr>
              <p:cNvPr id="167" name="Freeform: Shape 166">
                <a:extLst>
                  <a:ext uri="{FF2B5EF4-FFF2-40B4-BE49-F238E27FC236}">
                    <a16:creationId xmlns:a16="http://schemas.microsoft.com/office/drawing/2014/main" id="{A0F62E76-A23C-4624-AA4C-239DE1C6A7F9}"/>
                  </a:ext>
                </a:extLst>
              </p:cNvPr>
              <p:cNvSpPr/>
              <p:nvPr/>
            </p:nvSpPr>
            <p:spPr>
              <a:xfrm>
                <a:off x="6703308" y="11565983"/>
                <a:ext cx="613539"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solidFill>
                <a:schemeClr val="accent3"/>
              </a:solid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168" name="Freeform: Shape 167">
                <a:extLst>
                  <a:ext uri="{FF2B5EF4-FFF2-40B4-BE49-F238E27FC236}">
                    <a16:creationId xmlns:a16="http://schemas.microsoft.com/office/drawing/2014/main" id="{CD04B4E6-2649-4F9D-8C1C-A0B8DCEB7740}"/>
                  </a:ext>
                </a:extLst>
              </p:cNvPr>
              <p:cNvSpPr/>
              <p:nvPr/>
            </p:nvSpPr>
            <p:spPr>
              <a:xfrm>
                <a:off x="6157308" y="11019983"/>
                <a:ext cx="613539"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solidFill>
                <a:schemeClr val="accent3"/>
              </a:solid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169" name="Freeform: Shape 168">
                <a:extLst>
                  <a:ext uri="{FF2B5EF4-FFF2-40B4-BE49-F238E27FC236}">
                    <a16:creationId xmlns:a16="http://schemas.microsoft.com/office/drawing/2014/main" id="{C357BF9A-1019-4769-B7D0-51DF48834F46}"/>
                  </a:ext>
                </a:extLst>
              </p:cNvPr>
              <p:cNvSpPr/>
              <p:nvPr/>
            </p:nvSpPr>
            <p:spPr>
              <a:xfrm>
                <a:off x="5806755" y="10331982"/>
                <a:ext cx="613539"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solidFill>
                <a:schemeClr val="accent3"/>
              </a:solid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170" name="Freeform: Shape 169">
                <a:extLst>
                  <a:ext uri="{FF2B5EF4-FFF2-40B4-BE49-F238E27FC236}">
                    <a16:creationId xmlns:a16="http://schemas.microsoft.com/office/drawing/2014/main" id="{DEEDAF9E-1D3A-4790-AA8D-7817ABE518E1}"/>
                  </a:ext>
                </a:extLst>
              </p:cNvPr>
              <p:cNvSpPr/>
              <p:nvPr/>
            </p:nvSpPr>
            <p:spPr>
              <a:xfrm>
                <a:off x="5685962" y="9569328"/>
                <a:ext cx="613539"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solidFill>
                <a:schemeClr val="accent3"/>
              </a:solid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grpSp>
      </p:grpSp>
      <p:grpSp>
        <p:nvGrpSpPr>
          <p:cNvPr id="280" name="Group 279">
            <a:extLst>
              <a:ext uri="{FF2B5EF4-FFF2-40B4-BE49-F238E27FC236}">
                <a16:creationId xmlns:a16="http://schemas.microsoft.com/office/drawing/2014/main" id="{134DA7D3-351F-493B-A827-51845CEEC162}"/>
              </a:ext>
            </a:extLst>
          </p:cNvPr>
          <p:cNvGrpSpPr/>
          <p:nvPr/>
        </p:nvGrpSpPr>
        <p:grpSpPr>
          <a:xfrm>
            <a:off x="3948290" y="3621336"/>
            <a:ext cx="1227498" cy="1244249"/>
            <a:chOff x="3194907" y="3621336"/>
            <a:chExt cx="1227498" cy="1244249"/>
          </a:xfrm>
        </p:grpSpPr>
        <p:grpSp>
          <p:nvGrpSpPr>
            <p:cNvPr id="246" name="Group 245">
              <a:extLst>
                <a:ext uri="{FF2B5EF4-FFF2-40B4-BE49-F238E27FC236}">
                  <a16:creationId xmlns:a16="http://schemas.microsoft.com/office/drawing/2014/main" id="{A52DD596-7B94-43EA-94D5-5DDCB2F7B334}"/>
                </a:ext>
              </a:extLst>
            </p:cNvPr>
            <p:cNvGrpSpPr/>
            <p:nvPr/>
          </p:nvGrpSpPr>
          <p:grpSpPr>
            <a:xfrm>
              <a:off x="3194907" y="3621336"/>
              <a:ext cx="965186" cy="965186"/>
              <a:chOff x="3346809" y="3304779"/>
              <a:chExt cx="965186" cy="965186"/>
            </a:xfrm>
          </p:grpSpPr>
          <p:sp>
            <p:nvSpPr>
              <p:cNvPr id="176" name="Oval 175">
                <a:extLst>
                  <a:ext uri="{FF2B5EF4-FFF2-40B4-BE49-F238E27FC236}">
                    <a16:creationId xmlns:a16="http://schemas.microsoft.com/office/drawing/2014/main" id="{EE8935EF-8972-485E-9198-421067974EA7}"/>
                  </a:ext>
                </a:extLst>
              </p:cNvPr>
              <p:cNvSpPr/>
              <p:nvPr/>
            </p:nvSpPr>
            <p:spPr>
              <a:xfrm>
                <a:off x="3417922" y="3375892"/>
                <a:ext cx="822960" cy="822960"/>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GB" sz="2400" b="1" spc="-150">
                    <a:solidFill>
                      <a:schemeClr val="bg1"/>
                    </a:solidFill>
                    <a:latin typeface="+mj-lt"/>
                  </a:rPr>
                  <a:t>20%</a:t>
                </a:r>
              </a:p>
            </p:txBody>
          </p:sp>
          <p:sp>
            <p:nvSpPr>
              <p:cNvPr id="198" name="Oval 197">
                <a:extLst>
                  <a:ext uri="{FF2B5EF4-FFF2-40B4-BE49-F238E27FC236}">
                    <a16:creationId xmlns:a16="http://schemas.microsoft.com/office/drawing/2014/main" id="{D6633D6D-2CD4-4A9C-9CED-B1EA90296BFE}"/>
                  </a:ext>
                </a:extLst>
              </p:cNvPr>
              <p:cNvSpPr/>
              <p:nvPr/>
            </p:nvSpPr>
            <p:spPr>
              <a:xfrm>
                <a:off x="3346809" y="3304779"/>
                <a:ext cx="965186" cy="965186"/>
              </a:xfrm>
              <a:prstGeom prst="ellipse">
                <a:avLst/>
              </a:prstGeom>
              <a:noFill/>
              <a:ln w="9525">
                <a:solidFill>
                  <a:schemeClr val="tx2"/>
                </a:solidFill>
                <a:prstDash val="dash"/>
                <a:round/>
                <a:headEnd/>
                <a:tailEnd/>
              </a:ln>
            </p:spPr>
            <p:txBody>
              <a:bodyPr vert="horz" wrap="square" lIns="91440" tIns="45720" rIns="91440" bIns="45720" numCol="1" anchor="t" anchorCtr="0" compatLnSpc="1">
                <a:prstTxWarp prst="textNoShape">
                  <a:avLst/>
                </a:prstTxWarp>
              </a:bodyPr>
              <a:lstStyle/>
              <a:p>
                <a:endParaRPr lang="en-GB" baseline="-25000">
                  <a:solidFill>
                    <a:schemeClr val="bg1"/>
                  </a:solidFill>
                </a:endParaRPr>
              </a:p>
            </p:txBody>
          </p:sp>
        </p:grpSp>
        <p:grpSp>
          <p:nvGrpSpPr>
            <p:cNvPr id="177" name="Group 176">
              <a:extLst>
                <a:ext uri="{FF2B5EF4-FFF2-40B4-BE49-F238E27FC236}">
                  <a16:creationId xmlns:a16="http://schemas.microsoft.com/office/drawing/2014/main" id="{B626342F-044B-4C6A-865E-FC6061464362}"/>
                </a:ext>
              </a:extLst>
            </p:cNvPr>
            <p:cNvGrpSpPr/>
            <p:nvPr/>
          </p:nvGrpSpPr>
          <p:grpSpPr>
            <a:xfrm>
              <a:off x="3400602" y="4229219"/>
              <a:ext cx="1021803" cy="636366"/>
              <a:chOff x="7391310" y="10333305"/>
              <a:chExt cx="3723398" cy="2318886"/>
            </a:xfrm>
          </p:grpSpPr>
          <p:sp>
            <p:nvSpPr>
              <p:cNvPr id="184" name="Freeform: Shape 183">
                <a:extLst>
                  <a:ext uri="{FF2B5EF4-FFF2-40B4-BE49-F238E27FC236}">
                    <a16:creationId xmlns:a16="http://schemas.microsoft.com/office/drawing/2014/main" id="{B235EA39-EC33-4AB0-B771-FADE26900339}"/>
                  </a:ext>
                </a:extLst>
              </p:cNvPr>
              <p:cNvSpPr/>
              <p:nvPr/>
            </p:nvSpPr>
            <p:spPr>
              <a:xfrm>
                <a:off x="10501170" y="10333305"/>
                <a:ext cx="613538"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solidFill>
                <a:schemeClr val="accent2"/>
              </a:solid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185" name="Freeform: Shape 184">
                <a:extLst>
                  <a:ext uri="{FF2B5EF4-FFF2-40B4-BE49-F238E27FC236}">
                    <a16:creationId xmlns:a16="http://schemas.microsoft.com/office/drawing/2014/main" id="{C3153B8A-EE06-4D77-99A2-123E8274E52B}"/>
                  </a:ext>
                </a:extLst>
              </p:cNvPr>
              <p:cNvSpPr/>
              <p:nvPr/>
            </p:nvSpPr>
            <p:spPr>
              <a:xfrm>
                <a:off x="10150618" y="11021305"/>
                <a:ext cx="613538"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solidFill>
                <a:schemeClr val="accent2"/>
              </a:solid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186" name="Freeform: Shape 185">
                <a:extLst>
                  <a:ext uri="{FF2B5EF4-FFF2-40B4-BE49-F238E27FC236}">
                    <a16:creationId xmlns:a16="http://schemas.microsoft.com/office/drawing/2014/main" id="{EF7117B4-06AB-4485-9153-BB846952699D}"/>
                  </a:ext>
                </a:extLst>
              </p:cNvPr>
              <p:cNvSpPr/>
              <p:nvPr/>
            </p:nvSpPr>
            <p:spPr>
              <a:xfrm>
                <a:off x="9604617" y="11567307"/>
                <a:ext cx="613538"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solidFill>
                <a:schemeClr val="accent2"/>
              </a:solid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187" name="Freeform: Shape 186">
                <a:extLst>
                  <a:ext uri="{FF2B5EF4-FFF2-40B4-BE49-F238E27FC236}">
                    <a16:creationId xmlns:a16="http://schemas.microsoft.com/office/drawing/2014/main" id="{0DD6CE3C-FB73-4BAA-95D4-8C9263370CE4}"/>
                  </a:ext>
                </a:extLst>
              </p:cNvPr>
              <p:cNvSpPr/>
              <p:nvPr/>
            </p:nvSpPr>
            <p:spPr>
              <a:xfrm>
                <a:off x="8916618" y="11917858"/>
                <a:ext cx="613538"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solidFill>
                <a:schemeClr val="accent2"/>
              </a:solid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188" name="Freeform: Shape 187">
                <a:extLst>
                  <a:ext uri="{FF2B5EF4-FFF2-40B4-BE49-F238E27FC236}">
                    <a16:creationId xmlns:a16="http://schemas.microsoft.com/office/drawing/2014/main" id="{69C4DDD3-C609-4C92-8645-EF858BBDC1F8}"/>
                  </a:ext>
                </a:extLst>
              </p:cNvPr>
              <p:cNvSpPr/>
              <p:nvPr/>
            </p:nvSpPr>
            <p:spPr>
              <a:xfrm>
                <a:off x="8153962" y="12038652"/>
                <a:ext cx="613538"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solidFill>
                <a:schemeClr val="accent2"/>
              </a:solid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189" name="Freeform: Shape 188">
                <a:extLst>
                  <a:ext uri="{FF2B5EF4-FFF2-40B4-BE49-F238E27FC236}">
                    <a16:creationId xmlns:a16="http://schemas.microsoft.com/office/drawing/2014/main" id="{F1D0C086-F125-4F0E-BDD5-A7D98DE111CD}"/>
                  </a:ext>
                </a:extLst>
              </p:cNvPr>
              <p:cNvSpPr/>
              <p:nvPr/>
            </p:nvSpPr>
            <p:spPr>
              <a:xfrm>
                <a:off x="7391310" y="11917859"/>
                <a:ext cx="613538"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solidFill>
                <a:schemeClr val="accent2"/>
              </a:solid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grpSp>
      </p:grpSp>
      <p:grpSp>
        <p:nvGrpSpPr>
          <p:cNvPr id="279" name="Group 278">
            <a:extLst>
              <a:ext uri="{FF2B5EF4-FFF2-40B4-BE49-F238E27FC236}">
                <a16:creationId xmlns:a16="http://schemas.microsoft.com/office/drawing/2014/main" id="{635887EA-1CA8-4FA1-8705-4F267DB781C1}"/>
              </a:ext>
            </a:extLst>
          </p:cNvPr>
          <p:cNvGrpSpPr/>
          <p:nvPr/>
        </p:nvGrpSpPr>
        <p:grpSpPr>
          <a:xfrm>
            <a:off x="290157" y="3342278"/>
            <a:ext cx="1243205" cy="1244244"/>
            <a:chOff x="975957" y="3342278"/>
            <a:chExt cx="1243205" cy="1244244"/>
          </a:xfrm>
        </p:grpSpPr>
        <p:grpSp>
          <p:nvGrpSpPr>
            <p:cNvPr id="247" name="Group 246">
              <a:extLst>
                <a:ext uri="{FF2B5EF4-FFF2-40B4-BE49-F238E27FC236}">
                  <a16:creationId xmlns:a16="http://schemas.microsoft.com/office/drawing/2014/main" id="{ADB25534-3D5E-4C6A-89F8-4F823950C4CF}"/>
                </a:ext>
              </a:extLst>
            </p:cNvPr>
            <p:cNvGrpSpPr/>
            <p:nvPr/>
          </p:nvGrpSpPr>
          <p:grpSpPr>
            <a:xfrm>
              <a:off x="975957" y="3621336"/>
              <a:ext cx="965186" cy="965186"/>
              <a:chOff x="1085746" y="3304779"/>
              <a:chExt cx="965186" cy="965186"/>
            </a:xfrm>
          </p:grpSpPr>
          <p:sp>
            <p:nvSpPr>
              <p:cNvPr id="199" name="Oval 198">
                <a:extLst>
                  <a:ext uri="{FF2B5EF4-FFF2-40B4-BE49-F238E27FC236}">
                    <a16:creationId xmlns:a16="http://schemas.microsoft.com/office/drawing/2014/main" id="{5FAF1739-85C3-451E-BE40-D36047BD3841}"/>
                  </a:ext>
                </a:extLst>
              </p:cNvPr>
              <p:cNvSpPr/>
              <p:nvPr/>
            </p:nvSpPr>
            <p:spPr>
              <a:xfrm>
                <a:off x="1156859" y="3375892"/>
                <a:ext cx="822960" cy="822960"/>
              </a:xfrm>
              <a:prstGeom prst="ellipse">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GB" sz="2400" b="1" spc="-150">
                    <a:solidFill>
                      <a:schemeClr val="bg1"/>
                    </a:solidFill>
                    <a:latin typeface="+mj-lt"/>
                  </a:rPr>
                  <a:t>30%</a:t>
                </a:r>
              </a:p>
            </p:txBody>
          </p:sp>
          <p:sp>
            <p:nvSpPr>
              <p:cNvPr id="217" name="Oval 216">
                <a:extLst>
                  <a:ext uri="{FF2B5EF4-FFF2-40B4-BE49-F238E27FC236}">
                    <a16:creationId xmlns:a16="http://schemas.microsoft.com/office/drawing/2014/main" id="{178A8387-954F-4DBC-A696-96C7F6CB559A}"/>
                  </a:ext>
                </a:extLst>
              </p:cNvPr>
              <p:cNvSpPr/>
              <p:nvPr/>
            </p:nvSpPr>
            <p:spPr>
              <a:xfrm>
                <a:off x="1085746" y="3304779"/>
                <a:ext cx="965186" cy="965186"/>
              </a:xfrm>
              <a:prstGeom prst="ellipse">
                <a:avLst/>
              </a:prstGeom>
              <a:noFill/>
              <a:ln w="9525">
                <a:solidFill>
                  <a:schemeClr val="tx2"/>
                </a:solidFill>
                <a:prstDash val="dash"/>
                <a:round/>
                <a:headEnd/>
                <a:tailEnd/>
              </a:ln>
            </p:spPr>
            <p:txBody>
              <a:bodyPr vert="horz" wrap="square" lIns="91440" tIns="45720" rIns="91440" bIns="45720" numCol="1" anchor="t" anchorCtr="0" compatLnSpc="1">
                <a:prstTxWarp prst="textNoShape">
                  <a:avLst/>
                </a:prstTxWarp>
              </a:bodyPr>
              <a:lstStyle/>
              <a:p>
                <a:endParaRPr lang="en-GB" baseline="-25000">
                  <a:solidFill>
                    <a:schemeClr val="bg1"/>
                  </a:solidFill>
                </a:endParaRPr>
              </a:p>
            </p:txBody>
          </p:sp>
        </p:grpSp>
        <p:grpSp>
          <p:nvGrpSpPr>
            <p:cNvPr id="200" name="Group 199">
              <a:extLst>
                <a:ext uri="{FF2B5EF4-FFF2-40B4-BE49-F238E27FC236}">
                  <a16:creationId xmlns:a16="http://schemas.microsoft.com/office/drawing/2014/main" id="{24D4B417-B957-4420-A70B-EEC71908A69F}"/>
                </a:ext>
              </a:extLst>
            </p:cNvPr>
            <p:cNvGrpSpPr/>
            <p:nvPr/>
          </p:nvGrpSpPr>
          <p:grpSpPr>
            <a:xfrm>
              <a:off x="1373502" y="3342278"/>
              <a:ext cx="845660" cy="845660"/>
              <a:chOff x="8153962" y="7101329"/>
              <a:chExt cx="3081539" cy="3081539"/>
            </a:xfrm>
            <a:solidFill>
              <a:schemeClr val="accent4"/>
            </a:solidFill>
          </p:grpSpPr>
          <p:sp>
            <p:nvSpPr>
              <p:cNvPr id="201" name="Freeform: Shape 200">
                <a:extLst>
                  <a:ext uri="{FF2B5EF4-FFF2-40B4-BE49-F238E27FC236}">
                    <a16:creationId xmlns:a16="http://schemas.microsoft.com/office/drawing/2014/main" id="{1F35EC1C-61AE-4948-9529-79D8D5FC34C8}"/>
                  </a:ext>
                </a:extLst>
              </p:cNvPr>
              <p:cNvSpPr/>
              <p:nvPr/>
            </p:nvSpPr>
            <p:spPr>
              <a:xfrm>
                <a:off x="8153962" y="7101329"/>
                <a:ext cx="613538"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grp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361" tIns="106361" rIns="106361" bIns="106361" numCol="1" spcCol="1270" anchor="ctr" anchorCtr="0">
                <a:noAutofit/>
              </a:bodyPr>
              <a:lstStyle/>
              <a:p>
                <a:pPr marL="0" lvl="0" indent="0" algn="ctr" defTabSz="577850">
                  <a:lnSpc>
                    <a:spcPct val="90000"/>
                  </a:lnSpc>
                  <a:spcBef>
                    <a:spcPct val="0"/>
                  </a:spcBef>
                  <a:spcAft>
                    <a:spcPct val="35000"/>
                  </a:spcAft>
                  <a:buNone/>
                </a:pPr>
                <a:endParaRPr lang="en-GB" sz="1300" kern="1200"/>
              </a:p>
            </p:txBody>
          </p:sp>
          <p:sp>
            <p:nvSpPr>
              <p:cNvPr id="202" name="Freeform: Shape 201">
                <a:extLst>
                  <a:ext uri="{FF2B5EF4-FFF2-40B4-BE49-F238E27FC236}">
                    <a16:creationId xmlns:a16="http://schemas.microsoft.com/office/drawing/2014/main" id="{207C8420-B0AA-4007-A748-3CA4E36E1AEB}"/>
                  </a:ext>
                </a:extLst>
              </p:cNvPr>
              <p:cNvSpPr/>
              <p:nvPr/>
            </p:nvSpPr>
            <p:spPr>
              <a:xfrm>
                <a:off x="8916618" y="7222119"/>
                <a:ext cx="613538"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grp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203" name="Freeform: Shape 202">
                <a:extLst>
                  <a:ext uri="{FF2B5EF4-FFF2-40B4-BE49-F238E27FC236}">
                    <a16:creationId xmlns:a16="http://schemas.microsoft.com/office/drawing/2014/main" id="{8A35345B-7771-45A8-BE06-4AA632C0A810}"/>
                  </a:ext>
                </a:extLst>
              </p:cNvPr>
              <p:cNvSpPr/>
              <p:nvPr/>
            </p:nvSpPr>
            <p:spPr>
              <a:xfrm>
                <a:off x="9604617" y="7572674"/>
                <a:ext cx="613538"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grp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204" name="Freeform: Shape 203">
                <a:extLst>
                  <a:ext uri="{FF2B5EF4-FFF2-40B4-BE49-F238E27FC236}">
                    <a16:creationId xmlns:a16="http://schemas.microsoft.com/office/drawing/2014/main" id="{13D733A6-E353-4725-A781-13ACC911C47F}"/>
                  </a:ext>
                </a:extLst>
              </p:cNvPr>
              <p:cNvSpPr/>
              <p:nvPr/>
            </p:nvSpPr>
            <p:spPr>
              <a:xfrm>
                <a:off x="10150615" y="8118672"/>
                <a:ext cx="613538"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grp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205" name="Freeform: Shape 204">
                <a:extLst>
                  <a:ext uri="{FF2B5EF4-FFF2-40B4-BE49-F238E27FC236}">
                    <a16:creationId xmlns:a16="http://schemas.microsoft.com/office/drawing/2014/main" id="{AFD6A7EE-9111-41C4-A99E-4DD1DB80E7B7}"/>
                  </a:ext>
                </a:extLst>
              </p:cNvPr>
              <p:cNvSpPr/>
              <p:nvPr/>
            </p:nvSpPr>
            <p:spPr>
              <a:xfrm>
                <a:off x="10501170" y="8806676"/>
                <a:ext cx="613538"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grp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206" name="Freeform: Shape 205">
                <a:extLst>
                  <a:ext uri="{FF2B5EF4-FFF2-40B4-BE49-F238E27FC236}">
                    <a16:creationId xmlns:a16="http://schemas.microsoft.com/office/drawing/2014/main" id="{CEAB9914-201B-40C1-B240-BAAC4A5C17D7}"/>
                  </a:ext>
                </a:extLst>
              </p:cNvPr>
              <p:cNvSpPr/>
              <p:nvPr/>
            </p:nvSpPr>
            <p:spPr>
              <a:xfrm>
                <a:off x="10621963" y="9569329"/>
                <a:ext cx="613538"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grp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grpSp>
      </p:grpSp>
      <p:grpSp>
        <p:nvGrpSpPr>
          <p:cNvPr id="223" name="Group 222">
            <a:extLst>
              <a:ext uri="{FF2B5EF4-FFF2-40B4-BE49-F238E27FC236}">
                <a16:creationId xmlns:a16="http://schemas.microsoft.com/office/drawing/2014/main" id="{E5FC3CA7-374C-4EFA-BCD2-FFD91C36EE46}"/>
              </a:ext>
            </a:extLst>
          </p:cNvPr>
          <p:cNvGrpSpPr/>
          <p:nvPr/>
        </p:nvGrpSpPr>
        <p:grpSpPr>
          <a:xfrm>
            <a:off x="687703" y="1910406"/>
            <a:ext cx="7435131" cy="965186"/>
            <a:chOff x="162795" y="1873138"/>
            <a:chExt cx="7435131" cy="720975"/>
          </a:xfrm>
        </p:grpSpPr>
        <p:sp>
          <p:nvSpPr>
            <p:cNvPr id="224" name="Rectangle 223">
              <a:extLst>
                <a:ext uri="{FF2B5EF4-FFF2-40B4-BE49-F238E27FC236}">
                  <a16:creationId xmlns:a16="http://schemas.microsoft.com/office/drawing/2014/main" id="{DE885582-58EF-4514-8237-5C0E1C1CCF5B}"/>
                </a:ext>
              </a:extLst>
            </p:cNvPr>
            <p:cNvSpPr/>
            <p:nvPr/>
          </p:nvSpPr>
          <p:spPr>
            <a:xfrm>
              <a:off x="3192531" y="1873138"/>
              <a:ext cx="2121094" cy="547169"/>
            </a:xfrm>
            <a:prstGeom prst="rect">
              <a:avLst/>
            </a:prstGeom>
          </p:spPr>
          <p:txBody>
            <a:bodyPr wrap="none">
              <a:spAutoFit/>
            </a:bodyPr>
            <a:lstStyle/>
            <a:p>
              <a:pPr algn="ctr">
                <a:lnSpc>
                  <a:spcPct val="80000"/>
                </a:lnSpc>
              </a:pPr>
              <a:r>
                <a:rPr lang="en-GB" sz="3200" b="1">
                  <a:solidFill>
                    <a:schemeClr val="tx2"/>
                  </a:solidFill>
                  <a:latin typeface="Arial" panose="020B0604020202020204" pitchFamily="34" charset="0"/>
                  <a:ea typeface="+mj-ea"/>
                  <a:cs typeface="+mj-cs"/>
                </a:rPr>
                <a:t>50%</a:t>
              </a:r>
            </a:p>
            <a:p>
              <a:pPr algn="ctr">
                <a:lnSpc>
                  <a:spcPct val="80000"/>
                </a:lnSpc>
              </a:pPr>
              <a:r>
                <a:rPr lang="en-GB" sz="2000">
                  <a:solidFill>
                    <a:schemeClr val="tx2"/>
                  </a:solidFill>
                  <a:latin typeface="Arial" panose="020B0604020202020204" pitchFamily="34" charset="0"/>
                  <a:ea typeface="+mj-ea"/>
                  <a:cs typeface="+mj-cs"/>
                </a:rPr>
                <a:t>Minimum to pass</a:t>
              </a:r>
              <a:endParaRPr lang="en-US" sz="2000">
                <a:solidFill>
                  <a:schemeClr val="tx2"/>
                </a:solidFill>
              </a:endParaRPr>
            </a:p>
          </p:txBody>
        </p:sp>
        <p:grpSp>
          <p:nvGrpSpPr>
            <p:cNvPr id="225" name="Group 224">
              <a:extLst>
                <a:ext uri="{FF2B5EF4-FFF2-40B4-BE49-F238E27FC236}">
                  <a16:creationId xmlns:a16="http://schemas.microsoft.com/office/drawing/2014/main" id="{2776DA1C-E880-429D-A4E8-4A912DF69D0E}"/>
                </a:ext>
              </a:extLst>
            </p:cNvPr>
            <p:cNvGrpSpPr/>
            <p:nvPr/>
          </p:nvGrpSpPr>
          <p:grpSpPr>
            <a:xfrm>
              <a:off x="4783078" y="2065913"/>
              <a:ext cx="2814848" cy="528200"/>
              <a:chOff x="4783078" y="2065913"/>
              <a:chExt cx="2814848" cy="528200"/>
            </a:xfrm>
          </p:grpSpPr>
          <p:sp>
            <p:nvSpPr>
              <p:cNvPr id="230" name="Freeform: Shape 229">
                <a:extLst>
                  <a:ext uri="{FF2B5EF4-FFF2-40B4-BE49-F238E27FC236}">
                    <a16:creationId xmlns:a16="http://schemas.microsoft.com/office/drawing/2014/main" id="{D5986EF9-78A1-405C-8DF3-7B632EB37080}"/>
                  </a:ext>
                </a:extLst>
              </p:cNvPr>
              <p:cNvSpPr/>
              <p:nvPr/>
            </p:nvSpPr>
            <p:spPr>
              <a:xfrm>
                <a:off x="4783078" y="2065913"/>
                <a:ext cx="587228" cy="516835"/>
              </a:xfrm>
              <a:custGeom>
                <a:avLst/>
                <a:gdLst>
                  <a:gd name="connsiteX0" fmla="*/ 0 w 1570382"/>
                  <a:gd name="connsiteY0" fmla="*/ 0 h 516835"/>
                  <a:gd name="connsiteX1" fmla="*/ 1570382 w 1570382"/>
                  <a:gd name="connsiteY1" fmla="*/ 0 h 516835"/>
                  <a:gd name="connsiteX2" fmla="*/ 1570382 w 1570382"/>
                  <a:gd name="connsiteY2" fmla="*/ 516835 h 516835"/>
                </a:gdLst>
                <a:ahLst/>
                <a:cxnLst>
                  <a:cxn ang="0">
                    <a:pos x="connsiteX0" y="connsiteY0"/>
                  </a:cxn>
                  <a:cxn ang="0">
                    <a:pos x="connsiteX1" y="connsiteY1"/>
                  </a:cxn>
                  <a:cxn ang="0">
                    <a:pos x="connsiteX2" y="connsiteY2"/>
                  </a:cxn>
                </a:cxnLst>
                <a:rect l="l" t="t" r="r" b="b"/>
                <a:pathLst>
                  <a:path w="1570382" h="516835">
                    <a:moveTo>
                      <a:pt x="0" y="0"/>
                    </a:moveTo>
                    <a:lnTo>
                      <a:pt x="1570382" y="0"/>
                    </a:lnTo>
                    <a:lnTo>
                      <a:pt x="1570382" y="516835"/>
                    </a:lnTo>
                  </a:path>
                </a:pathLst>
              </a:custGeom>
              <a:noFill/>
              <a:ln cap="rnd">
                <a:solidFill>
                  <a:schemeClr val="accent3"/>
                </a:solidFill>
                <a:prstDash val="dash"/>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Freeform: Shape 230">
                <a:extLst>
                  <a:ext uri="{FF2B5EF4-FFF2-40B4-BE49-F238E27FC236}">
                    <a16:creationId xmlns:a16="http://schemas.microsoft.com/office/drawing/2014/main" id="{3873414F-E23C-4E61-BF40-2EC7B206C42B}"/>
                  </a:ext>
                </a:extLst>
              </p:cNvPr>
              <p:cNvSpPr/>
              <p:nvPr/>
            </p:nvSpPr>
            <p:spPr>
              <a:xfrm>
                <a:off x="5456481" y="2077278"/>
                <a:ext cx="2141445" cy="516835"/>
              </a:xfrm>
              <a:custGeom>
                <a:avLst/>
                <a:gdLst>
                  <a:gd name="connsiteX0" fmla="*/ 0 w 1570382"/>
                  <a:gd name="connsiteY0" fmla="*/ 0 h 516835"/>
                  <a:gd name="connsiteX1" fmla="*/ 1570382 w 1570382"/>
                  <a:gd name="connsiteY1" fmla="*/ 0 h 516835"/>
                  <a:gd name="connsiteX2" fmla="*/ 1570382 w 1570382"/>
                  <a:gd name="connsiteY2" fmla="*/ 516835 h 516835"/>
                </a:gdLst>
                <a:ahLst/>
                <a:cxnLst>
                  <a:cxn ang="0">
                    <a:pos x="connsiteX0" y="connsiteY0"/>
                  </a:cxn>
                  <a:cxn ang="0">
                    <a:pos x="connsiteX1" y="connsiteY1"/>
                  </a:cxn>
                  <a:cxn ang="0">
                    <a:pos x="connsiteX2" y="connsiteY2"/>
                  </a:cxn>
                </a:cxnLst>
                <a:rect l="l" t="t" r="r" b="b"/>
                <a:pathLst>
                  <a:path w="1570382" h="516835">
                    <a:moveTo>
                      <a:pt x="0" y="0"/>
                    </a:moveTo>
                    <a:lnTo>
                      <a:pt x="1570382" y="0"/>
                    </a:lnTo>
                    <a:lnTo>
                      <a:pt x="1570382" y="516835"/>
                    </a:lnTo>
                  </a:path>
                </a:pathLst>
              </a:custGeom>
              <a:noFill/>
              <a:ln cap="rnd">
                <a:solidFill>
                  <a:schemeClr val="accent6"/>
                </a:solidFill>
                <a:prstDash val="dash"/>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a:extLst>
                <a:ext uri="{FF2B5EF4-FFF2-40B4-BE49-F238E27FC236}">
                  <a16:creationId xmlns:a16="http://schemas.microsoft.com/office/drawing/2014/main" id="{EC2A84D9-E344-4C0E-9F85-2B83313DC9BE}"/>
                </a:ext>
              </a:extLst>
            </p:cNvPr>
            <p:cNvGrpSpPr/>
            <p:nvPr/>
          </p:nvGrpSpPr>
          <p:grpSpPr>
            <a:xfrm flipH="1">
              <a:off x="162795" y="2077278"/>
              <a:ext cx="3527405" cy="516835"/>
              <a:chOff x="8384485" y="2077278"/>
              <a:chExt cx="3332546" cy="516835"/>
            </a:xfrm>
          </p:grpSpPr>
          <p:sp>
            <p:nvSpPr>
              <p:cNvPr id="227" name="Freeform: Shape 226">
                <a:extLst>
                  <a:ext uri="{FF2B5EF4-FFF2-40B4-BE49-F238E27FC236}">
                    <a16:creationId xmlns:a16="http://schemas.microsoft.com/office/drawing/2014/main" id="{F09087C6-EF16-4BBB-8B52-1FFA4110B836}"/>
                  </a:ext>
                </a:extLst>
              </p:cNvPr>
              <p:cNvSpPr/>
              <p:nvPr/>
            </p:nvSpPr>
            <p:spPr>
              <a:xfrm>
                <a:off x="8384485" y="2077278"/>
                <a:ext cx="509094" cy="516835"/>
              </a:xfrm>
              <a:custGeom>
                <a:avLst/>
                <a:gdLst>
                  <a:gd name="connsiteX0" fmla="*/ 0 w 1570382"/>
                  <a:gd name="connsiteY0" fmla="*/ 0 h 516835"/>
                  <a:gd name="connsiteX1" fmla="*/ 1570382 w 1570382"/>
                  <a:gd name="connsiteY1" fmla="*/ 0 h 516835"/>
                  <a:gd name="connsiteX2" fmla="*/ 1570382 w 1570382"/>
                  <a:gd name="connsiteY2" fmla="*/ 516835 h 516835"/>
                </a:gdLst>
                <a:ahLst/>
                <a:cxnLst>
                  <a:cxn ang="0">
                    <a:pos x="connsiteX0" y="connsiteY0"/>
                  </a:cxn>
                  <a:cxn ang="0">
                    <a:pos x="connsiteX1" y="connsiteY1"/>
                  </a:cxn>
                  <a:cxn ang="0">
                    <a:pos x="connsiteX2" y="connsiteY2"/>
                  </a:cxn>
                </a:cxnLst>
                <a:rect l="l" t="t" r="r" b="b"/>
                <a:pathLst>
                  <a:path w="1570382" h="516835">
                    <a:moveTo>
                      <a:pt x="0" y="0"/>
                    </a:moveTo>
                    <a:lnTo>
                      <a:pt x="1570382" y="0"/>
                    </a:lnTo>
                    <a:lnTo>
                      <a:pt x="1570382" y="516835"/>
                    </a:lnTo>
                  </a:path>
                </a:pathLst>
              </a:custGeom>
              <a:noFill/>
              <a:ln cap="rnd">
                <a:solidFill>
                  <a:schemeClr val="accent2"/>
                </a:solidFill>
                <a:prstDash val="dash"/>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reeform: Shape 227">
                <a:extLst>
                  <a:ext uri="{FF2B5EF4-FFF2-40B4-BE49-F238E27FC236}">
                    <a16:creationId xmlns:a16="http://schemas.microsoft.com/office/drawing/2014/main" id="{1349FBDE-FBAC-4FC7-9F11-513065064CED}"/>
                  </a:ext>
                </a:extLst>
              </p:cNvPr>
              <p:cNvSpPr/>
              <p:nvPr/>
            </p:nvSpPr>
            <p:spPr>
              <a:xfrm>
                <a:off x="8994925" y="2077278"/>
                <a:ext cx="2722106" cy="516835"/>
              </a:xfrm>
              <a:custGeom>
                <a:avLst/>
                <a:gdLst>
                  <a:gd name="connsiteX0" fmla="*/ 0 w 1570382"/>
                  <a:gd name="connsiteY0" fmla="*/ 0 h 516835"/>
                  <a:gd name="connsiteX1" fmla="*/ 1570382 w 1570382"/>
                  <a:gd name="connsiteY1" fmla="*/ 0 h 516835"/>
                  <a:gd name="connsiteX2" fmla="*/ 1570382 w 1570382"/>
                  <a:gd name="connsiteY2" fmla="*/ 516835 h 516835"/>
                </a:gdLst>
                <a:ahLst/>
                <a:cxnLst>
                  <a:cxn ang="0">
                    <a:pos x="connsiteX0" y="connsiteY0"/>
                  </a:cxn>
                  <a:cxn ang="0">
                    <a:pos x="connsiteX1" y="connsiteY1"/>
                  </a:cxn>
                  <a:cxn ang="0">
                    <a:pos x="connsiteX2" y="connsiteY2"/>
                  </a:cxn>
                </a:cxnLst>
                <a:rect l="l" t="t" r="r" b="b"/>
                <a:pathLst>
                  <a:path w="1570382" h="516835">
                    <a:moveTo>
                      <a:pt x="0" y="0"/>
                    </a:moveTo>
                    <a:lnTo>
                      <a:pt x="1570382" y="0"/>
                    </a:lnTo>
                    <a:lnTo>
                      <a:pt x="1570382" y="516835"/>
                    </a:lnTo>
                  </a:path>
                </a:pathLst>
              </a:custGeom>
              <a:noFill/>
              <a:ln cap="rnd">
                <a:solidFill>
                  <a:schemeClr val="accent4"/>
                </a:solidFill>
                <a:prstDash val="dash"/>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52" name="Straight Connector 251">
            <a:extLst>
              <a:ext uri="{FF2B5EF4-FFF2-40B4-BE49-F238E27FC236}">
                <a16:creationId xmlns:a16="http://schemas.microsoft.com/office/drawing/2014/main" id="{2EBCC0C5-31D0-4696-AEEB-C88A2915A228}"/>
              </a:ext>
            </a:extLst>
          </p:cNvPr>
          <p:cNvCxnSpPr>
            <a:cxnSpLocks/>
            <a:stCxn id="152" idx="6"/>
          </p:cNvCxnSpPr>
          <p:nvPr/>
        </p:nvCxnSpPr>
        <p:spPr>
          <a:xfrm>
            <a:off x="8597994" y="4103929"/>
            <a:ext cx="621153" cy="325"/>
          </a:xfrm>
          <a:prstGeom prst="line">
            <a:avLst/>
          </a:prstGeom>
          <a:noFill/>
          <a:ln w="9525">
            <a:solidFill>
              <a:schemeClr val="tx2"/>
            </a:solidFill>
            <a:prstDash val="dash"/>
            <a:round/>
            <a:headEnd/>
            <a:tailEnd/>
          </a:ln>
        </p:spPr>
      </p:cxnSp>
      <p:grpSp>
        <p:nvGrpSpPr>
          <p:cNvPr id="5" name="Group 4">
            <a:extLst>
              <a:ext uri="{FF2B5EF4-FFF2-40B4-BE49-F238E27FC236}">
                <a16:creationId xmlns:a16="http://schemas.microsoft.com/office/drawing/2014/main" id="{5C1DE0D6-CE34-43E0-BACA-ECFC0BA6C630}"/>
              </a:ext>
            </a:extLst>
          </p:cNvPr>
          <p:cNvGrpSpPr/>
          <p:nvPr/>
        </p:nvGrpSpPr>
        <p:grpSpPr>
          <a:xfrm>
            <a:off x="10131497" y="4078781"/>
            <a:ext cx="1942138" cy="1461360"/>
            <a:chOff x="10131497" y="4078781"/>
            <a:chExt cx="1942138" cy="1461360"/>
          </a:xfrm>
        </p:grpSpPr>
        <p:sp>
          <p:nvSpPr>
            <p:cNvPr id="287" name="TextBox 286">
              <a:extLst>
                <a:ext uri="{FF2B5EF4-FFF2-40B4-BE49-F238E27FC236}">
                  <a16:creationId xmlns:a16="http://schemas.microsoft.com/office/drawing/2014/main" id="{08E12B75-801F-4078-B1B2-2CC8F8AE31F7}"/>
                </a:ext>
              </a:extLst>
            </p:cNvPr>
            <p:cNvSpPr txBox="1"/>
            <p:nvPr/>
          </p:nvSpPr>
          <p:spPr>
            <a:xfrm>
              <a:off x="10131497" y="4216702"/>
              <a:ext cx="1942138" cy="1323439"/>
            </a:xfrm>
            <a:prstGeom prst="rect">
              <a:avLst/>
            </a:prstGeom>
            <a:noFill/>
          </p:spPr>
          <p:txBody>
            <a:bodyPr wrap="square" rtlCol="0">
              <a:spAutoFit/>
            </a:bodyPr>
            <a:lstStyle/>
            <a:p>
              <a:pPr algn="ctr"/>
              <a:r>
                <a:rPr lang="en-GB" sz="2000" b="1">
                  <a:solidFill>
                    <a:schemeClr val="tx2"/>
                  </a:solidFill>
                  <a:latin typeface="+mj-lt"/>
                </a:rPr>
                <a:t>Option to resit assessment component failed</a:t>
              </a:r>
            </a:p>
          </p:txBody>
        </p:sp>
        <p:cxnSp>
          <p:nvCxnSpPr>
            <p:cNvPr id="288" name="Straight Connector 287">
              <a:extLst>
                <a:ext uri="{FF2B5EF4-FFF2-40B4-BE49-F238E27FC236}">
                  <a16:creationId xmlns:a16="http://schemas.microsoft.com/office/drawing/2014/main" id="{8FA4E2EE-E022-4F85-83B1-49319E90CD3E}"/>
                </a:ext>
              </a:extLst>
            </p:cNvPr>
            <p:cNvCxnSpPr/>
            <p:nvPr/>
          </p:nvCxnSpPr>
          <p:spPr>
            <a:xfrm>
              <a:off x="10243998" y="4078781"/>
              <a:ext cx="174018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253F242F-D40B-4E86-ADDA-1A80490595E3}"/>
              </a:ext>
            </a:extLst>
          </p:cNvPr>
          <p:cNvCxnSpPr/>
          <p:nvPr/>
        </p:nvCxnSpPr>
        <p:spPr>
          <a:xfrm>
            <a:off x="3208380" y="4096309"/>
            <a:ext cx="731475" cy="22860"/>
          </a:xfrm>
          <a:prstGeom prst="line">
            <a:avLst/>
          </a:prstGeom>
          <a:noFill/>
          <a:ln w="9525">
            <a:solidFill>
              <a:schemeClr val="tx2"/>
            </a:solidFill>
            <a:prstDash val="dash"/>
            <a:round/>
            <a:headEnd/>
            <a:tailEnd/>
          </a:ln>
        </p:spPr>
      </p:cxnSp>
      <p:sp>
        <p:nvSpPr>
          <p:cNvPr id="69" name="Rectangle 68">
            <a:extLst>
              <a:ext uri="{FF2B5EF4-FFF2-40B4-BE49-F238E27FC236}">
                <a16:creationId xmlns:a16="http://schemas.microsoft.com/office/drawing/2014/main" id="{29F1220F-57A8-49E1-B667-45DC10D9AF4F}"/>
              </a:ext>
            </a:extLst>
          </p:cNvPr>
          <p:cNvSpPr/>
          <p:nvPr/>
        </p:nvSpPr>
        <p:spPr>
          <a:xfrm>
            <a:off x="3489652" y="4985451"/>
            <a:ext cx="1910642" cy="1015663"/>
          </a:xfrm>
          <a:prstGeom prst="rect">
            <a:avLst/>
          </a:prstGeom>
        </p:spPr>
        <p:txBody>
          <a:bodyPr wrap="square">
            <a:spAutoFit/>
          </a:bodyPr>
          <a:lstStyle/>
          <a:p>
            <a:pPr algn="ctr"/>
            <a:r>
              <a:rPr lang="en-GB" sz="2000" b="1">
                <a:solidFill>
                  <a:schemeClr val="tx2"/>
                </a:solidFill>
                <a:latin typeface="Arial" panose="020B0604020202020204" pitchFamily="34" charset="0"/>
                <a:ea typeface="+mj-ea"/>
                <a:cs typeface="+mj-cs"/>
              </a:rPr>
              <a:t>Competency </a:t>
            </a:r>
            <a:br>
              <a:rPr lang="en-GB" sz="2000" b="1">
                <a:solidFill>
                  <a:schemeClr val="tx2"/>
                </a:solidFill>
                <a:latin typeface="Arial" panose="020B0604020202020204" pitchFamily="34" charset="0"/>
                <a:ea typeface="+mj-ea"/>
                <a:cs typeface="+mj-cs"/>
              </a:rPr>
            </a:br>
            <a:r>
              <a:rPr lang="en-GB" sz="2000" b="1">
                <a:solidFill>
                  <a:schemeClr val="tx2"/>
                </a:solidFill>
                <a:latin typeface="Arial" panose="020B0604020202020204" pitchFamily="34" charset="0"/>
                <a:ea typeface="+mj-ea"/>
                <a:cs typeface="+mj-cs"/>
              </a:rPr>
              <a:t>based interview</a:t>
            </a:r>
          </a:p>
        </p:txBody>
      </p:sp>
      <p:grpSp>
        <p:nvGrpSpPr>
          <p:cNvPr id="70" name="Group 69">
            <a:extLst>
              <a:ext uri="{FF2B5EF4-FFF2-40B4-BE49-F238E27FC236}">
                <a16:creationId xmlns:a16="http://schemas.microsoft.com/office/drawing/2014/main" id="{134DA7D3-351F-493B-A827-51845CEEC162}"/>
              </a:ext>
            </a:extLst>
          </p:cNvPr>
          <p:cNvGrpSpPr/>
          <p:nvPr/>
        </p:nvGrpSpPr>
        <p:grpSpPr>
          <a:xfrm>
            <a:off x="2216229" y="3613716"/>
            <a:ext cx="1227498" cy="1244249"/>
            <a:chOff x="3194907" y="3621336"/>
            <a:chExt cx="1227498" cy="1244249"/>
          </a:xfrm>
        </p:grpSpPr>
        <p:grpSp>
          <p:nvGrpSpPr>
            <p:cNvPr id="71" name="Group 70">
              <a:extLst>
                <a:ext uri="{FF2B5EF4-FFF2-40B4-BE49-F238E27FC236}">
                  <a16:creationId xmlns:a16="http://schemas.microsoft.com/office/drawing/2014/main" id="{A52DD596-7B94-43EA-94D5-5DDCB2F7B334}"/>
                </a:ext>
              </a:extLst>
            </p:cNvPr>
            <p:cNvGrpSpPr/>
            <p:nvPr/>
          </p:nvGrpSpPr>
          <p:grpSpPr>
            <a:xfrm>
              <a:off x="3194907" y="3621336"/>
              <a:ext cx="965186" cy="965186"/>
              <a:chOff x="3346809" y="3304779"/>
              <a:chExt cx="965186" cy="965186"/>
            </a:xfrm>
          </p:grpSpPr>
          <p:sp>
            <p:nvSpPr>
              <p:cNvPr id="79" name="Oval 78">
                <a:extLst>
                  <a:ext uri="{FF2B5EF4-FFF2-40B4-BE49-F238E27FC236}">
                    <a16:creationId xmlns:a16="http://schemas.microsoft.com/office/drawing/2014/main" id="{EE8935EF-8972-485E-9198-421067974EA7}"/>
                  </a:ext>
                </a:extLst>
              </p:cNvPr>
              <p:cNvSpPr/>
              <p:nvPr/>
            </p:nvSpPr>
            <p:spPr>
              <a:xfrm>
                <a:off x="3417922" y="3375892"/>
                <a:ext cx="822960" cy="822960"/>
              </a:xfrm>
              <a:prstGeom prst="ellipse">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GB" sz="2400" b="1" spc="-150">
                    <a:solidFill>
                      <a:schemeClr val="bg1"/>
                    </a:solidFill>
                    <a:latin typeface="+mj-lt"/>
                  </a:rPr>
                  <a:t>20%</a:t>
                </a:r>
              </a:p>
            </p:txBody>
          </p:sp>
          <p:sp>
            <p:nvSpPr>
              <p:cNvPr id="80" name="Oval 79">
                <a:extLst>
                  <a:ext uri="{FF2B5EF4-FFF2-40B4-BE49-F238E27FC236}">
                    <a16:creationId xmlns:a16="http://schemas.microsoft.com/office/drawing/2014/main" id="{D6633D6D-2CD4-4A9C-9CED-B1EA90296BFE}"/>
                  </a:ext>
                </a:extLst>
              </p:cNvPr>
              <p:cNvSpPr/>
              <p:nvPr/>
            </p:nvSpPr>
            <p:spPr>
              <a:xfrm>
                <a:off x="3346809" y="3304779"/>
                <a:ext cx="965186" cy="965186"/>
              </a:xfrm>
              <a:prstGeom prst="ellipse">
                <a:avLst/>
              </a:prstGeom>
              <a:noFill/>
              <a:ln w="9525">
                <a:solidFill>
                  <a:schemeClr val="tx2"/>
                </a:solidFill>
                <a:prstDash val="dash"/>
                <a:round/>
                <a:headEnd/>
                <a:tailEnd/>
              </a:ln>
            </p:spPr>
            <p:txBody>
              <a:bodyPr vert="horz" wrap="square" lIns="91440" tIns="45720" rIns="91440" bIns="45720" numCol="1" anchor="t" anchorCtr="0" compatLnSpc="1">
                <a:prstTxWarp prst="textNoShape">
                  <a:avLst/>
                </a:prstTxWarp>
              </a:bodyPr>
              <a:lstStyle/>
              <a:p>
                <a:endParaRPr lang="en-GB" baseline="-25000">
                  <a:solidFill>
                    <a:schemeClr val="bg1"/>
                  </a:solidFill>
                </a:endParaRPr>
              </a:p>
            </p:txBody>
          </p:sp>
        </p:grpSp>
        <p:grpSp>
          <p:nvGrpSpPr>
            <p:cNvPr id="72" name="Group 71">
              <a:extLst>
                <a:ext uri="{FF2B5EF4-FFF2-40B4-BE49-F238E27FC236}">
                  <a16:creationId xmlns:a16="http://schemas.microsoft.com/office/drawing/2014/main" id="{B626342F-044B-4C6A-865E-FC6061464362}"/>
                </a:ext>
              </a:extLst>
            </p:cNvPr>
            <p:cNvGrpSpPr/>
            <p:nvPr/>
          </p:nvGrpSpPr>
          <p:grpSpPr>
            <a:xfrm>
              <a:off x="3400602" y="4229219"/>
              <a:ext cx="1021803" cy="636366"/>
              <a:chOff x="7391310" y="10333305"/>
              <a:chExt cx="3723398" cy="2318886"/>
            </a:xfrm>
          </p:grpSpPr>
          <p:sp>
            <p:nvSpPr>
              <p:cNvPr id="73" name="Freeform: Shape 183">
                <a:extLst>
                  <a:ext uri="{FF2B5EF4-FFF2-40B4-BE49-F238E27FC236}">
                    <a16:creationId xmlns:a16="http://schemas.microsoft.com/office/drawing/2014/main" id="{B235EA39-EC33-4AB0-B771-FADE26900339}"/>
                  </a:ext>
                </a:extLst>
              </p:cNvPr>
              <p:cNvSpPr/>
              <p:nvPr/>
            </p:nvSpPr>
            <p:spPr>
              <a:xfrm>
                <a:off x="10501170" y="10333305"/>
                <a:ext cx="613538"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solidFill>
                <a:srgbClr val="92D050"/>
              </a:solid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74" name="Freeform: Shape 184">
                <a:extLst>
                  <a:ext uri="{FF2B5EF4-FFF2-40B4-BE49-F238E27FC236}">
                    <a16:creationId xmlns:a16="http://schemas.microsoft.com/office/drawing/2014/main" id="{C3153B8A-EE06-4D77-99A2-123E8274E52B}"/>
                  </a:ext>
                </a:extLst>
              </p:cNvPr>
              <p:cNvSpPr/>
              <p:nvPr/>
            </p:nvSpPr>
            <p:spPr>
              <a:xfrm>
                <a:off x="10150618" y="11021305"/>
                <a:ext cx="613538"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solidFill>
                <a:srgbClr val="92D050"/>
              </a:solid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75" name="Freeform: Shape 185">
                <a:extLst>
                  <a:ext uri="{FF2B5EF4-FFF2-40B4-BE49-F238E27FC236}">
                    <a16:creationId xmlns:a16="http://schemas.microsoft.com/office/drawing/2014/main" id="{EF7117B4-06AB-4485-9153-BB846952699D}"/>
                  </a:ext>
                </a:extLst>
              </p:cNvPr>
              <p:cNvSpPr/>
              <p:nvPr/>
            </p:nvSpPr>
            <p:spPr>
              <a:xfrm>
                <a:off x="9604615" y="11593747"/>
                <a:ext cx="295109" cy="58709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solidFill>
                <a:srgbClr val="92D050"/>
              </a:solid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76" name="Freeform: Shape 186">
                <a:extLst>
                  <a:ext uri="{FF2B5EF4-FFF2-40B4-BE49-F238E27FC236}">
                    <a16:creationId xmlns:a16="http://schemas.microsoft.com/office/drawing/2014/main" id="{0DD6CE3C-FB73-4BAA-95D4-8C9263370CE4}"/>
                  </a:ext>
                </a:extLst>
              </p:cNvPr>
              <p:cNvSpPr/>
              <p:nvPr/>
            </p:nvSpPr>
            <p:spPr>
              <a:xfrm>
                <a:off x="8916618" y="11917858"/>
                <a:ext cx="613538"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solidFill>
                <a:srgbClr val="92D050"/>
              </a:solid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77" name="Freeform: Shape 187">
                <a:extLst>
                  <a:ext uri="{FF2B5EF4-FFF2-40B4-BE49-F238E27FC236}">
                    <a16:creationId xmlns:a16="http://schemas.microsoft.com/office/drawing/2014/main" id="{69C4DDD3-C609-4C92-8645-EF858BBDC1F8}"/>
                  </a:ext>
                </a:extLst>
              </p:cNvPr>
              <p:cNvSpPr/>
              <p:nvPr/>
            </p:nvSpPr>
            <p:spPr>
              <a:xfrm>
                <a:off x="8153962" y="12038652"/>
                <a:ext cx="613538"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solidFill>
                <a:srgbClr val="92D050"/>
              </a:solid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sp>
            <p:nvSpPr>
              <p:cNvPr id="78" name="Freeform: Shape 188">
                <a:extLst>
                  <a:ext uri="{FF2B5EF4-FFF2-40B4-BE49-F238E27FC236}">
                    <a16:creationId xmlns:a16="http://schemas.microsoft.com/office/drawing/2014/main" id="{F1D0C086-F125-4F0E-BDD5-A7D98DE111CD}"/>
                  </a:ext>
                </a:extLst>
              </p:cNvPr>
              <p:cNvSpPr/>
              <p:nvPr/>
            </p:nvSpPr>
            <p:spPr>
              <a:xfrm>
                <a:off x="7391310" y="11917859"/>
                <a:ext cx="613538" cy="613539"/>
              </a:xfrm>
              <a:custGeom>
                <a:avLst/>
                <a:gdLst>
                  <a:gd name="connsiteX0" fmla="*/ 0 w 613539"/>
                  <a:gd name="connsiteY0" fmla="*/ 306770 h 613539"/>
                  <a:gd name="connsiteX1" fmla="*/ 306770 w 613539"/>
                  <a:gd name="connsiteY1" fmla="*/ 0 h 613539"/>
                  <a:gd name="connsiteX2" fmla="*/ 613540 w 613539"/>
                  <a:gd name="connsiteY2" fmla="*/ 306770 h 613539"/>
                  <a:gd name="connsiteX3" fmla="*/ 306770 w 613539"/>
                  <a:gd name="connsiteY3" fmla="*/ 613540 h 613539"/>
                  <a:gd name="connsiteX4" fmla="*/ 0 w 613539"/>
                  <a:gd name="connsiteY4" fmla="*/ 306770 h 61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9" h="613539">
                    <a:moveTo>
                      <a:pt x="0" y="306770"/>
                    </a:moveTo>
                    <a:cubicBezTo>
                      <a:pt x="0" y="137346"/>
                      <a:pt x="137346" y="0"/>
                      <a:pt x="306770" y="0"/>
                    </a:cubicBezTo>
                    <a:cubicBezTo>
                      <a:pt x="476194" y="0"/>
                      <a:pt x="613540" y="137346"/>
                      <a:pt x="613540" y="306770"/>
                    </a:cubicBezTo>
                    <a:cubicBezTo>
                      <a:pt x="613540" y="476194"/>
                      <a:pt x="476194" y="613540"/>
                      <a:pt x="306770" y="613540"/>
                    </a:cubicBezTo>
                    <a:cubicBezTo>
                      <a:pt x="137346" y="613540"/>
                      <a:pt x="0" y="476194"/>
                      <a:pt x="0" y="306770"/>
                    </a:cubicBezTo>
                    <a:close/>
                  </a:path>
                </a:pathLst>
              </a:custGeom>
              <a:solidFill>
                <a:srgbClr val="92D050"/>
              </a:solidFill>
              <a:ln>
                <a:solidFill>
                  <a:schemeClr val="tx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141" tIns="124141" rIns="124141" bIns="124141" numCol="1" spcCol="1270" anchor="ctr" anchorCtr="0">
                <a:noAutofit/>
              </a:bodyPr>
              <a:lstStyle/>
              <a:p>
                <a:pPr marL="0" lvl="0" indent="0" algn="ctr" defTabSz="1200150">
                  <a:lnSpc>
                    <a:spcPct val="90000"/>
                  </a:lnSpc>
                  <a:spcBef>
                    <a:spcPct val="0"/>
                  </a:spcBef>
                  <a:spcAft>
                    <a:spcPct val="35000"/>
                  </a:spcAft>
                  <a:buNone/>
                </a:pPr>
                <a:endParaRPr lang="en-GB" sz="2700" kern="1200"/>
              </a:p>
            </p:txBody>
          </p:sp>
        </p:grpSp>
      </p:grpSp>
      <p:sp>
        <p:nvSpPr>
          <p:cNvPr id="88" name="Freeform: Shape 227">
            <a:extLst>
              <a:ext uri="{FF2B5EF4-FFF2-40B4-BE49-F238E27FC236}">
                <a16:creationId xmlns:a16="http://schemas.microsoft.com/office/drawing/2014/main" id="{1349FBDE-FBAC-4FC7-9F11-513065064CED}"/>
              </a:ext>
            </a:extLst>
          </p:cNvPr>
          <p:cNvSpPr/>
          <p:nvPr/>
        </p:nvSpPr>
        <p:spPr>
          <a:xfrm flipH="1">
            <a:off x="2583369" y="2168479"/>
            <a:ext cx="1138006" cy="719459"/>
          </a:xfrm>
          <a:custGeom>
            <a:avLst/>
            <a:gdLst>
              <a:gd name="connsiteX0" fmla="*/ 0 w 1570382"/>
              <a:gd name="connsiteY0" fmla="*/ 0 h 516835"/>
              <a:gd name="connsiteX1" fmla="*/ 1570382 w 1570382"/>
              <a:gd name="connsiteY1" fmla="*/ 0 h 516835"/>
              <a:gd name="connsiteX2" fmla="*/ 1570382 w 1570382"/>
              <a:gd name="connsiteY2" fmla="*/ 516835 h 516835"/>
            </a:gdLst>
            <a:ahLst/>
            <a:cxnLst>
              <a:cxn ang="0">
                <a:pos x="connsiteX0" y="connsiteY0"/>
              </a:cxn>
              <a:cxn ang="0">
                <a:pos x="connsiteX1" y="connsiteY1"/>
              </a:cxn>
              <a:cxn ang="0">
                <a:pos x="connsiteX2" y="connsiteY2"/>
              </a:cxn>
            </a:cxnLst>
            <a:rect l="l" t="t" r="r" b="b"/>
            <a:pathLst>
              <a:path w="1570382" h="516835">
                <a:moveTo>
                  <a:pt x="0" y="0"/>
                </a:moveTo>
                <a:lnTo>
                  <a:pt x="1570382" y="0"/>
                </a:lnTo>
                <a:lnTo>
                  <a:pt x="1570382" y="516835"/>
                </a:lnTo>
              </a:path>
            </a:pathLst>
          </a:custGeom>
          <a:noFill/>
          <a:ln cap="rnd">
            <a:solidFill>
              <a:srgbClr val="92D050"/>
            </a:solidFill>
            <a:prstDash val="dash"/>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udio 12">
            <a:hlinkClick r:id="" action="ppaction://media"/>
            <a:extLst>
              <a:ext uri="{FF2B5EF4-FFF2-40B4-BE49-F238E27FC236}">
                <a16:creationId xmlns:a16="http://schemas.microsoft.com/office/drawing/2014/main" id="{8F2389E3-34E6-4D88-B6DA-B2DD818A543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9141682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67598">
        <p159:morph option="byObject"/>
      </p:transition>
    </mc:Choice>
    <mc:Fallback>
      <p:transition spd="slow" advTm="675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42" presetClass="entr" presetSubtype="0" fill="hold" nodeType="withEffect">
                                  <p:stCondLst>
                                    <p:cond delay="0"/>
                                  </p:stCondLst>
                                  <p:childTnLst>
                                    <p:set>
                                      <p:cBhvr>
                                        <p:cTn id="8" dur="1" fill="hold">
                                          <p:stCondLst>
                                            <p:cond delay="0"/>
                                          </p:stCondLst>
                                        </p:cTn>
                                        <p:tgtEl>
                                          <p:spTgt spid="266"/>
                                        </p:tgtEl>
                                        <p:attrNameLst>
                                          <p:attrName>style.visibility</p:attrName>
                                        </p:attrNameLst>
                                      </p:cBhvr>
                                      <p:to>
                                        <p:strVal val="visible"/>
                                      </p:to>
                                    </p:set>
                                    <p:animEffect transition="in" filter="fade">
                                      <p:cBhvr>
                                        <p:cTn id="9" dur="1000"/>
                                        <p:tgtEl>
                                          <p:spTgt spid="266"/>
                                        </p:tgtEl>
                                      </p:cBhvr>
                                    </p:animEffect>
                                    <p:anim calcmode="lin" valueType="num">
                                      <p:cBhvr>
                                        <p:cTn id="10" dur="1000" fill="hold"/>
                                        <p:tgtEl>
                                          <p:spTgt spid="266"/>
                                        </p:tgtEl>
                                        <p:attrNameLst>
                                          <p:attrName>ppt_x</p:attrName>
                                        </p:attrNameLst>
                                      </p:cBhvr>
                                      <p:tavLst>
                                        <p:tav tm="0">
                                          <p:val>
                                            <p:strVal val="#ppt_x"/>
                                          </p:val>
                                        </p:tav>
                                        <p:tav tm="100000">
                                          <p:val>
                                            <p:strVal val="#ppt_x"/>
                                          </p:val>
                                        </p:tav>
                                      </p:tavLst>
                                    </p:anim>
                                    <p:anim calcmode="lin" valueType="num">
                                      <p:cBhvr>
                                        <p:cTn id="11" dur="1000" fill="hold"/>
                                        <p:tgtEl>
                                          <p:spTgt spid="266"/>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50"/>
                                        <p:tgtEl>
                                          <p:spTgt spid="8"/>
                                        </p:tgtEl>
                                      </p:cBhvr>
                                    </p:animEffect>
                                    <p:anim calcmode="lin" valueType="num">
                                      <p:cBhvr>
                                        <p:cTn id="16" dur="750" fill="hold"/>
                                        <p:tgtEl>
                                          <p:spTgt spid="8"/>
                                        </p:tgtEl>
                                        <p:attrNameLst>
                                          <p:attrName>ppt_x</p:attrName>
                                        </p:attrNameLst>
                                      </p:cBhvr>
                                      <p:tavLst>
                                        <p:tav tm="0">
                                          <p:val>
                                            <p:strVal val="#ppt_x"/>
                                          </p:val>
                                        </p:tav>
                                        <p:tav tm="100000">
                                          <p:val>
                                            <p:strVal val="#ppt_x"/>
                                          </p:val>
                                        </p:tav>
                                      </p:tavLst>
                                    </p:anim>
                                    <p:anim calcmode="lin" valueType="num">
                                      <p:cBhvr>
                                        <p:cTn id="17" dur="75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750"/>
                            </p:stCondLst>
                            <p:childTnLst>
                              <p:par>
                                <p:cTn id="19" presetID="42"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750"/>
                                        <p:tgtEl>
                                          <p:spTgt spid="4"/>
                                        </p:tgtEl>
                                      </p:cBhvr>
                                    </p:animEffect>
                                    <p:anim calcmode="lin" valueType="num">
                                      <p:cBhvr>
                                        <p:cTn id="22" dur="750" fill="hold"/>
                                        <p:tgtEl>
                                          <p:spTgt spid="4"/>
                                        </p:tgtEl>
                                        <p:attrNameLst>
                                          <p:attrName>ppt_x</p:attrName>
                                        </p:attrNameLst>
                                      </p:cBhvr>
                                      <p:tavLst>
                                        <p:tav tm="0">
                                          <p:val>
                                            <p:strVal val="#ppt_x"/>
                                          </p:val>
                                        </p:tav>
                                        <p:tav tm="100000">
                                          <p:val>
                                            <p:strVal val="#ppt_x"/>
                                          </p:val>
                                        </p:tav>
                                      </p:tavLst>
                                    </p:anim>
                                    <p:anim calcmode="lin" valueType="num">
                                      <p:cBhvr>
                                        <p:cTn id="23" dur="750" fill="hold"/>
                                        <p:tgtEl>
                                          <p:spTgt spid="4"/>
                                        </p:tgtEl>
                                        <p:attrNameLst>
                                          <p:attrName>ppt_y</p:attrName>
                                        </p:attrNameLst>
                                      </p:cBhvr>
                                      <p:tavLst>
                                        <p:tav tm="0">
                                          <p:val>
                                            <p:strVal val="#ppt_y+.1"/>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279"/>
                                        </p:tgtEl>
                                        <p:attrNameLst>
                                          <p:attrName>style.visibility</p:attrName>
                                        </p:attrNameLst>
                                      </p:cBhvr>
                                      <p:to>
                                        <p:strVal val="visible"/>
                                      </p:to>
                                    </p:set>
                                    <p:animEffect transition="in" filter="fade">
                                      <p:cBhvr>
                                        <p:cTn id="26" dur="750"/>
                                        <p:tgtEl>
                                          <p:spTgt spid="279"/>
                                        </p:tgtEl>
                                      </p:cBhvr>
                                    </p:animEffect>
                                  </p:childTnLst>
                                </p:cTn>
                              </p:par>
                              <p:par>
                                <p:cTn id="27" presetID="10" presetClass="entr" presetSubtype="0" fill="hold" nodeType="withEffect">
                                  <p:stCondLst>
                                    <p:cond delay="0"/>
                                  </p:stCondLst>
                                  <p:childTnLst>
                                    <p:set>
                                      <p:cBhvr>
                                        <p:cTn id="28" dur="1" fill="hold">
                                          <p:stCondLst>
                                            <p:cond delay="0"/>
                                          </p:stCondLst>
                                        </p:cTn>
                                        <p:tgtEl>
                                          <p:spTgt spid="280"/>
                                        </p:tgtEl>
                                        <p:attrNameLst>
                                          <p:attrName>style.visibility</p:attrName>
                                        </p:attrNameLst>
                                      </p:cBhvr>
                                      <p:to>
                                        <p:strVal val="visible"/>
                                      </p:to>
                                    </p:set>
                                    <p:animEffect transition="in" filter="fade">
                                      <p:cBhvr>
                                        <p:cTn id="29" dur="750"/>
                                        <p:tgtEl>
                                          <p:spTgt spid="280"/>
                                        </p:tgtEl>
                                      </p:cBhvr>
                                    </p:animEffect>
                                  </p:childTnLst>
                                </p:cTn>
                              </p:par>
                              <p:par>
                                <p:cTn id="30" presetID="22" presetClass="entr" presetSubtype="8" fill="hold" nodeType="withEffect">
                                  <p:stCondLst>
                                    <p:cond delay="0"/>
                                  </p:stCondLst>
                                  <p:childTnLst>
                                    <p:set>
                                      <p:cBhvr>
                                        <p:cTn id="31" dur="1" fill="hold">
                                          <p:stCondLst>
                                            <p:cond delay="0"/>
                                          </p:stCondLst>
                                        </p:cTn>
                                        <p:tgtEl>
                                          <p:spTgt spid="219"/>
                                        </p:tgtEl>
                                        <p:attrNameLst>
                                          <p:attrName>style.visibility</p:attrName>
                                        </p:attrNameLst>
                                      </p:cBhvr>
                                      <p:to>
                                        <p:strVal val="visible"/>
                                      </p:to>
                                    </p:set>
                                    <p:animEffect transition="in" filter="wipe(left)">
                                      <p:cBhvr>
                                        <p:cTn id="32" dur="500"/>
                                        <p:tgtEl>
                                          <p:spTgt spid="219"/>
                                        </p:tgtEl>
                                      </p:cBhvr>
                                    </p:animEffect>
                                  </p:childTnLst>
                                </p:cTn>
                              </p:par>
                            </p:childTnLst>
                          </p:cTn>
                        </p:par>
                        <p:par>
                          <p:cTn id="33" fill="hold">
                            <p:stCondLst>
                              <p:cond delay="2500"/>
                            </p:stCondLst>
                            <p:childTnLst>
                              <p:par>
                                <p:cTn id="34" presetID="42"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750"/>
                                        <p:tgtEl>
                                          <p:spTgt spid="9"/>
                                        </p:tgtEl>
                                      </p:cBhvr>
                                    </p:animEffect>
                                    <p:anim calcmode="lin" valueType="num">
                                      <p:cBhvr>
                                        <p:cTn id="37" dur="750" fill="hold"/>
                                        <p:tgtEl>
                                          <p:spTgt spid="9"/>
                                        </p:tgtEl>
                                        <p:attrNameLst>
                                          <p:attrName>ppt_x</p:attrName>
                                        </p:attrNameLst>
                                      </p:cBhvr>
                                      <p:tavLst>
                                        <p:tav tm="0">
                                          <p:val>
                                            <p:strVal val="#ppt_x"/>
                                          </p:val>
                                        </p:tav>
                                        <p:tav tm="100000">
                                          <p:val>
                                            <p:strVal val="#ppt_x"/>
                                          </p:val>
                                        </p:tav>
                                      </p:tavLst>
                                    </p:anim>
                                    <p:anim calcmode="lin" valueType="num">
                                      <p:cBhvr>
                                        <p:cTn id="38" dur="750" fill="hold"/>
                                        <p:tgtEl>
                                          <p:spTgt spid="9"/>
                                        </p:tgtEl>
                                        <p:attrNameLst>
                                          <p:attrName>ppt_y</p:attrName>
                                        </p:attrNameLst>
                                      </p:cBhvr>
                                      <p:tavLst>
                                        <p:tav tm="0">
                                          <p:val>
                                            <p:strVal val="#ppt_y+.1"/>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281"/>
                                        </p:tgtEl>
                                        <p:attrNameLst>
                                          <p:attrName>style.visibility</p:attrName>
                                        </p:attrNameLst>
                                      </p:cBhvr>
                                      <p:to>
                                        <p:strVal val="visible"/>
                                      </p:to>
                                    </p:set>
                                    <p:animEffect transition="in" filter="fade">
                                      <p:cBhvr>
                                        <p:cTn id="41" dur="750"/>
                                        <p:tgtEl>
                                          <p:spTgt spid="281"/>
                                        </p:tgtEl>
                                      </p:cBhvr>
                                    </p:animEffect>
                                  </p:childTnLst>
                                </p:cTn>
                              </p:par>
                              <p:par>
                                <p:cTn id="42" presetID="22" presetClass="entr" presetSubtype="8" fill="hold" nodeType="withEffect">
                                  <p:stCondLst>
                                    <p:cond delay="0"/>
                                  </p:stCondLst>
                                  <p:childTnLst>
                                    <p:set>
                                      <p:cBhvr>
                                        <p:cTn id="43" dur="1" fill="hold">
                                          <p:stCondLst>
                                            <p:cond delay="0"/>
                                          </p:stCondLst>
                                        </p:cTn>
                                        <p:tgtEl>
                                          <p:spTgt spid="220"/>
                                        </p:tgtEl>
                                        <p:attrNameLst>
                                          <p:attrName>style.visibility</p:attrName>
                                        </p:attrNameLst>
                                      </p:cBhvr>
                                      <p:to>
                                        <p:strVal val="visible"/>
                                      </p:to>
                                    </p:set>
                                    <p:animEffect transition="in" filter="wipe(left)">
                                      <p:cBhvr>
                                        <p:cTn id="44" dur="500"/>
                                        <p:tgtEl>
                                          <p:spTgt spid="220"/>
                                        </p:tgtEl>
                                      </p:cBhvr>
                                    </p:animEffect>
                                  </p:childTnLst>
                                </p:cTn>
                              </p:par>
                            </p:childTnLst>
                          </p:cTn>
                        </p:par>
                        <p:par>
                          <p:cTn id="45" fill="hold">
                            <p:stCondLst>
                              <p:cond delay="3250"/>
                            </p:stCondLst>
                            <p:childTnLst>
                              <p:par>
                                <p:cTn id="46" presetID="42"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750"/>
                                        <p:tgtEl>
                                          <p:spTgt spid="10"/>
                                        </p:tgtEl>
                                      </p:cBhvr>
                                    </p:animEffect>
                                    <p:anim calcmode="lin" valueType="num">
                                      <p:cBhvr>
                                        <p:cTn id="49" dur="750" fill="hold"/>
                                        <p:tgtEl>
                                          <p:spTgt spid="10"/>
                                        </p:tgtEl>
                                        <p:attrNameLst>
                                          <p:attrName>ppt_x</p:attrName>
                                        </p:attrNameLst>
                                      </p:cBhvr>
                                      <p:tavLst>
                                        <p:tav tm="0">
                                          <p:val>
                                            <p:strVal val="#ppt_x"/>
                                          </p:val>
                                        </p:tav>
                                        <p:tav tm="100000">
                                          <p:val>
                                            <p:strVal val="#ppt_x"/>
                                          </p:val>
                                        </p:tav>
                                      </p:tavLst>
                                    </p:anim>
                                    <p:anim calcmode="lin" valueType="num">
                                      <p:cBhvr>
                                        <p:cTn id="50" dur="750" fill="hold"/>
                                        <p:tgtEl>
                                          <p:spTgt spid="10"/>
                                        </p:tgtEl>
                                        <p:attrNameLst>
                                          <p:attrName>ppt_y</p:attrName>
                                        </p:attrNameLst>
                                      </p:cBhvr>
                                      <p:tavLst>
                                        <p:tav tm="0">
                                          <p:val>
                                            <p:strVal val="#ppt_y+.1"/>
                                          </p:val>
                                        </p:tav>
                                        <p:tav tm="100000">
                                          <p:val>
                                            <p:strVal val="#ppt_y"/>
                                          </p:val>
                                        </p:tav>
                                      </p:tavLst>
                                    </p:anim>
                                  </p:childTnLst>
                                </p:cTn>
                              </p:par>
                              <p:par>
                                <p:cTn id="51" presetID="10" presetClass="entr" presetSubtype="0" fill="hold" nodeType="withEffect">
                                  <p:stCondLst>
                                    <p:cond delay="0"/>
                                  </p:stCondLst>
                                  <p:childTnLst>
                                    <p:set>
                                      <p:cBhvr>
                                        <p:cTn id="52" dur="1" fill="hold">
                                          <p:stCondLst>
                                            <p:cond delay="0"/>
                                          </p:stCondLst>
                                        </p:cTn>
                                        <p:tgtEl>
                                          <p:spTgt spid="283"/>
                                        </p:tgtEl>
                                        <p:attrNameLst>
                                          <p:attrName>style.visibility</p:attrName>
                                        </p:attrNameLst>
                                      </p:cBhvr>
                                      <p:to>
                                        <p:strVal val="visible"/>
                                      </p:to>
                                    </p:set>
                                    <p:animEffect transition="in" filter="fade">
                                      <p:cBhvr>
                                        <p:cTn id="53" dur="750"/>
                                        <p:tgtEl>
                                          <p:spTgt spid="283"/>
                                        </p:tgtEl>
                                      </p:cBhvr>
                                    </p:animEffect>
                                  </p:childTnLst>
                                </p:cTn>
                              </p:par>
                              <p:par>
                                <p:cTn id="54" presetID="22" presetClass="entr" presetSubtype="8" fill="hold" nodeType="withEffect">
                                  <p:stCondLst>
                                    <p:cond delay="0"/>
                                  </p:stCondLst>
                                  <p:childTnLst>
                                    <p:set>
                                      <p:cBhvr>
                                        <p:cTn id="55" dur="1" fill="hold">
                                          <p:stCondLst>
                                            <p:cond delay="0"/>
                                          </p:stCondLst>
                                        </p:cTn>
                                        <p:tgtEl>
                                          <p:spTgt spid="221"/>
                                        </p:tgtEl>
                                        <p:attrNameLst>
                                          <p:attrName>style.visibility</p:attrName>
                                        </p:attrNameLst>
                                      </p:cBhvr>
                                      <p:to>
                                        <p:strVal val="visible"/>
                                      </p:to>
                                    </p:set>
                                    <p:animEffect transition="in" filter="wipe(left)">
                                      <p:cBhvr>
                                        <p:cTn id="56" dur="500"/>
                                        <p:tgtEl>
                                          <p:spTgt spid="221"/>
                                        </p:tgtEl>
                                      </p:cBhvr>
                                    </p:animEffect>
                                  </p:childTnLst>
                                </p:cTn>
                              </p:par>
                              <p:par>
                                <p:cTn id="57" presetID="10" presetClass="entr" presetSubtype="0" fill="hold" nodeType="with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fade">
                                      <p:cBhvr>
                                        <p:cTn id="59" dur="750"/>
                                        <p:tgtEl>
                                          <p:spTgt spid="70"/>
                                        </p:tgtEl>
                                      </p:cBhvr>
                                    </p:animEffect>
                                  </p:childTnLst>
                                </p:cTn>
                              </p:par>
                              <p:par>
                                <p:cTn id="60" presetID="22" presetClass="entr" presetSubtype="8" fill="hold" nodeType="withEffect">
                                  <p:stCondLst>
                                    <p:cond delay="0"/>
                                  </p:stCondLst>
                                  <p:childTnLst>
                                    <p:set>
                                      <p:cBhvr>
                                        <p:cTn id="61" dur="1" fill="hold">
                                          <p:stCondLst>
                                            <p:cond delay="0"/>
                                          </p:stCondLst>
                                        </p:cTn>
                                        <p:tgtEl>
                                          <p:spTgt spid="67"/>
                                        </p:tgtEl>
                                        <p:attrNameLst>
                                          <p:attrName>style.visibility</p:attrName>
                                        </p:attrNameLst>
                                      </p:cBhvr>
                                      <p:to>
                                        <p:strVal val="visible"/>
                                      </p:to>
                                    </p:set>
                                    <p:animEffect transition="in" filter="wipe(left)">
                                      <p:cBhvr>
                                        <p:cTn id="62" dur="500"/>
                                        <p:tgtEl>
                                          <p:spTgt spid="67"/>
                                        </p:tgtEl>
                                      </p:cBhvr>
                                    </p:animEffect>
                                  </p:childTnLst>
                                </p:cTn>
                              </p:par>
                              <p:par>
                                <p:cTn id="63" presetID="22" presetClass="entr" presetSubtype="8" fill="hold" nodeType="withEffect">
                                  <p:stCondLst>
                                    <p:cond delay="0"/>
                                  </p:stCondLst>
                                  <p:childTnLst>
                                    <p:set>
                                      <p:cBhvr>
                                        <p:cTn id="64" dur="1" fill="hold">
                                          <p:stCondLst>
                                            <p:cond delay="0"/>
                                          </p:stCondLst>
                                        </p:cTn>
                                        <p:tgtEl>
                                          <p:spTgt spid="252"/>
                                        </p:tgtEl>
                                        <p:attrNameLst>
                                          <p:attrName>style.visibility</p:attrName>
                                        </p:attrNameLst>
                                      </p:cBhvr>
                                      <p:to>
                                        <p:strVal val="visible"/>
                                      </p:to>
                                    </p:set>
                                    <p:animEffect transition="in" filter="wipe(left)">
                                      <p:cBhvr>
                                        <p:cTn id="65" dur="500"/>
                                        <p:tgtEl>
                                          <p:spTgt spid="252"/>
                                        </p:tgtEl>
                                      </p:cBhvr>
                                    </p:animEffect>
                                  </p:childTnLst>
                                </p:cTn>
                              </p:par>
                            </p:childTnLst>
                          </p:cTn>
                        </p:par>
                        <p:par>
                          <p:cTn id="66" fill="hold">
                            <p:stCondLst>
                              <p:cond delay="4000"/>
                            </p:stCondLst>
                            <p:childTnLst>
                              <p:par>
                                <p:cTn id="67" presetID="42" presetClass="entr" presetSubtype="0" fill="hold" grpId="0" nodeType="afterEffect">
                                  <p:stCondLst>
                                    <p:cond delay="0"/>
                                  </p:stCondLst>
                                  <p:childTnLst>
                                    <p:set>
                                      <p:cBhvr>
                                        <p:cTn id="68" dur="1" fill="hold">
                                          <p:stCondLst>
                                            <p:cond delay="0"/>
                                          </p:stCondLst>
                                        </p:cTn>
                                        <p:tgtEl>
                                          <p:spTgt spid="69"/>
                                        </p:tgtEl>
                                        <p:attrNameLst>
                                          <p:attrName>style.visibility</p:attrName>
                                        </p:attrNameLst>
                                      </p:cBhvr>
                                      <p:to>
                                        <p:strVal val="visible"/>
                                      </p:to>
                                    </p:set>
                                    <p:animEffect transition="in" filter="fade">
                                      <p:cBhvr>
                                        <p:cTn id="69" dur="750"/>
                                        <p:tgtEl>
                                          <p:spTgt spid="69"/>
                                        </p:tgtEl>
                                      </p:cBhvr>
                                    </p:animEffect>
                                    <p:anim calcmode="lin" valueType="num">
                                      <p:cBhvr>
                                        <p:cTn id="70" dur="750" fill="hold"/>
                                        <p:tgtEl>
                                          <p:spTgt spid="69"/>
                                        </p:tgtEl>
                                        <p:attrNameLst>
                                          <p:attrName>ppt_x</p:attrName>
                                        </p:attrNameLst>
                                      </p:cBhvr>
                                      <p:tavLst>
                                        <p:tav tm="0">
                                          <p:val>
                                            <p:strVal val="#ppt_x"/>
                                          </p:val>
                                        </p:tav>
                                        <p:tav tm="100000">
                                          <p:val>
                                            <p:strVal val="#ppt_x"/>
                                          </p:val>
                                        </p:tav>
                                      </p:tavLst>
                                    </p:anim>
                                    <p:anim calcmode="lin" valueType="num">
                                      <p:cBhvr>
                                        <p:cTn id="71" dur="75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5" presetClass="entr" presetSubtype="0" fill="hold" nodeType="clickEffect">
                                  <p:stCondLst>
                                    <p:cond delay="0"/>
                                  </p:stCondLst>
                                  <p:childTnLst>
                                    <p:set>
                                      <p:cBhvr>
                                        <p:cTn id="75" dur="1" fill="hold">
                                          <p:stCondLst>
                                            <p:cond delay="0"/>
                                          </p:stCondLst>
                                        </p:cTn>
                                        <p:tgtEl>
                                          <p:spTgt spid="223"/>
                                        </p:tgtEl>
                                        <p:attrNameLst>
                                          <p:attrName>style.visibility</p:attrName>
                                        </p:attrNameLst>
                                      </p:cBhvr>
                                      <p:to>
                                        <p:strVal val="visible"/>
                                      </p:to>
                                    </p:set>
                                    <p:anim calcmode="lin" valueType="num">
                                      <p:cBhvr>
                                        <p:cTn id="76" dur="1000" fill="hold"/>
                                        <p:tgtEl>
                                          <p:spTgt spid="223"/>
                                        </p:tgtEl>
                                        <p:attrNameLst>
                                          <p:attrName>ppt_w</p:attrName>
                                        </p:attrNameLst>
                                      </p:cBhvr>
                                      <p:tavLst>
                                        <p:tav tm="0">
                                          <p:val>
                                            <p:strVal val="#ppt_w*0.70"/>
                                          </p:val>
                                        </p:tav>
                                        <p:tav tm="100000">
                                          <p:val>
                                            <p:strVal val="#ppt_w"/>
                                          </p:val>
                                        </p:tav>
                                      </p:tavLst>
                                    </p:anim>
                                    <p:anim calcmode="lin" valueType="num">
                                      <p:cBhvr>
                                        <p:cTn id="77" dur="1000" fill="hold"/>
                                        <p:tgtEl>
                                          <p:spTgt spid="223"/>
                                        </p:tgtEl>
                                        <p:attrNameLst>
                                          <p:attrName>ppt_h</p:attrName>
                                        </p:attrNameLst>
                                      </p:cBhvr>
                                      <p:tavLst>
                                        <p:tav tm="0">
                                          <p:val>
                                            <p:strVal val="#ppt_h"/>
                                          </p:val>
                                        </p:tav>
                                        <p:tav tm="100000">
                                          <p:val>
                                            <p:strVal val="#ppt_h"/>
                                          </p:val>
                                        </p:tav>
                                      </p:tavLst>
                                    </p:anim>
                                    <p:animEffect transition="in" filter="fade">
                                      <p:cBhvr>
                                        <p:cTn id="78" dur="1000"/>
                                        <p:tgtEl>
                                          <p:spTgt spid="223"/>
                                        </p:tgtEl>
                                      </p:cBhvr>
                                    </p:animEffect>
                                  </p:childTnLst>
                                </p:cTn>
                              </p:par>
                              <p:par>
                                <p:cTn id="79" presetID="42" presetClass="entr" presetSubtype="0" fill="hold" nodeType="with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1000"/>
                                        <p:tgtEl>
                                          <p:spTgt spid="5"/>
                                        </p:tgtEl>
                                      </p:cBhvr>
                                    </p:animEffect>
                                    <p:anim calcmode="lin" valueType="num">
                                      <p:cBhvr>
                                        <p:cTn id="82" dur="1000" fill="hold"/>
                                        <p:tgtEl>
                                          <p:spTgt spid="5"/>
                                        </p:tgtEl>
                                        <p:attrNameLst>
                                          <p:attrName>ppt_x</p:attrName>
                                        </p:attrNameLst>
                                      </p:cBhvr>
                                      <p:tavLst>
                                        <p:tav tm="0">
                                          <p:val>
                                            <p:strVal val="#ppt_x"/>
                                          </p:val>
                                        </p:tav>
                                        <p:tav tm="100000">
                                          <p:val>
                                            <p:strVal val="#ppt_x"/>
                                          </p:val>
                                        </p:tav>
                                      </p:tavLst>
                                    </p:anim>
                                    <p:anim calcmode="lin" valueType="num">
                                      <p:cBhvr>
                                        <p:cTn id="83" dur="1000" fill="hold"/>
                                        <p:tgtEl>
                                          <p:spTgt spid="5"/>
                                        </p:tgtEl>
                                        <p:attrNameLst>
                                          <p:attrName>ppt_y</p:attrName>
                                        </p:attrNameLst>
                                      </p:cBhvr>
                                      <p:tavLst>
                                        <p:tav tm="0">
                                          <p:val>
                                            <p:strVal val="#ppt_y+.1"/>
                                          </p:val>
                                        </p:tav>
                                        <p:tav tm="100000">
                                          <p:val>
                                            <p:strVal val="#ppt_y"/>
                                          </p:val>
                                        </p:tav>
                                      </p:tavLst>
                                    </p:anim>
                                  </p:childTnLst>
                                </p:cTn>
                              </p:par>
                              <p:par>
                                <p:cTn id="84" presetID="1" presetClass="entr" presetSubtype="0" fill="hold" nodeType="withEffect">
                                  <p:stCondLst>
                                    <p:cond delay="0"/>
                                  </p:stCondLst>
                                  <p:childTnLst>
                                    <p:set>
                                      <p:cBhvr>
                                        <p:cTn id="85" dur="1" fill="hold">
                                          <p:stCondLst>
                                            <p:cond delay="0"/>
                                          </p:stCondLst>
                                        </p:cTn>
                                        <p:tgtEl>
                                          <p:spTgt spid="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6" fill="hold" display="0">
                  <p:stCondLst>
                    <p:cond delay="indefinite"/>
                  </p:stCondLst>
                  <p:endCondLst>
                    <p:cond evt="onStopAudio" delay="0">
                      <p:tgtEl>
                        <p:sldTgt/>
                      </p:tgtEl>
                    </p:cond>
                  </p:endCondLst>
                </p:cTn>
                <p:tgtEl>
                  <p:spTgt spid="13"/>
                </p:tgtEl>
              </p:cMediaNode>
            </p:audio>
          </p:childTnLst>
        </p:cTn>
      </p:par>
    </p:tnLst>
    <p:bldLst>
      <p:bldP spid="10" grpId="0"/>
      <p:bldP spid="9" grpId="0"/>
      <p:bldP spid="8" grpId="0"/>
      <p:bldP spid="4" grpId="0"/>
      <p:bldP spid="6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2E2DE-D682-40F2-9F0B-3651D80835DA}"/>
              </a:ext>
            </a:extLst>
          </p:cNvPr>
          <p:cNvSpPr>
            <a:spLocks noGrp="1"/>
          </p:cNvSpPr>
          <p:nvPr>
            <p:ph type="title"/>
          </p:nvPr>
        </p:nvSpPr>
        <p:spPr/>
        <p:txBody>
          <a:bodyPr/>
          <a:lstStyle/>
          <a:p>
            <a:r>
              <a:rPr lang="en-GB">
                <a:solidFill>
                  <a:schemeClr val="accent2"/>
                </a:solidFill>
              </a:rPr>
              <a:t>Grading</a:t>
            </a:r>
          </a:p>
        </p:txBody>
      </p:sp>
      <p:sp>
        <p:nvSpPr>
          <p:cNvPr id="3" name="Slide Number Placeholder 2">
            <a:extLst>
              <a:ext uri="{FF2B5EF4-FFF2-40B4-BE49-F238E27FC236}">
                <a16:creationId xmlns:a16="http://schemas.microsoft.com/office/drawing/2014/main" id="{E858B00A-B262-42E1-A5A3-D4AD52926D3B}"/>
              </a:ext>
            </a:extLst>
          </p:cNvPr>
          <p:cNvSpPr>
            <a:spLocks noGrp="1"/>
          </p:cNvSpPr>
          <p:nvPr>
            <p:ph type="sldNum" sz="quarter" idx="12"/>
          </p:nvPr>
        </p:nvSpPr>
        <p:spPr/>
        <p:txBody>
          <a:bodyPr/>
          <a:lstStyle/>
          <a:p>
            <a:fld id="{D5683BB6-76BB-4AED-AF1E-827BF27ED19F}" type="slidenum">
              <a:rPr lang="en-US" smtClean="0"/>
              <a:t>13</a:t>
            </a:fld>
            <a:endParaRPr lang="en-US"/>
          </a:p>
        </p:txBody>
      </p:sp>
      <p:grpSp>
        <p:nvGrpSpPr>
          <p:cNvPr id="4" name="Group 3">
            <a:extLst>
              <a:ext uri="{FF2B5EF4-FFF2-40B4-BE49-F238E27FC236}">
                <a16:creationId xmlns:a16="http://schemas.microsoft.com/office/drawing/2014/main" id="{BEE11C1D-42B5-47B7-91F0-DB2DCB5A6298}"/>
              </a:ext>
            </a:extLst>
          </p:cNvPr>
          <p:cNvGrpSpPr/>
          <p:nvPr/>
        </p:nvGrpSpPr>
        <p:grpSpPr>
          <a:xfrm>
            <a:off x="10216729" y="2133212"/>
            <a:ext cx="1244924" cy="3525980"/>
            <a:chOff x="9176569" y="3057660"/>
            <a:chExt cx="744388" cy="2108322"/>
          </a:xfrm>
          <a:solidFill>
            <a:schemeClr val="tx1"/>
          </a:solidFill>
        </p:grpSpPr>
        <p:sp>
          <p:nvSpPr>
            <p:cNvPr id="5" name="Oval 19">
              <a:extLst>
                <a:ext uri="{FF2B5EF4-FFF2-40B4-BE49-F238E27FC236}">
                  <a16:creationId xmlns:a16="http://schemas.microsoft.com/office/drawing/2014/main" id="{B9B6067E-8A0D-43D4-A3B9-82D4F6F7DB9B}"/>
                </a:ext>
              </a:extLst>
            </p:cNvPr>
            <p:cNvSpPr>
              <a:spLocks noChangeArrowheads="1"/>
            </p:cNvSpPr>
            <p:nvPr/>
          </p:nvSpPr>
          <p:spPr bwMode="auto">
            <a:xfrm>
              <a:off x="9370757" y="3057660"/>
              <a:ext cx="356011" cy="353699"/>
            </a:xfrm>
            <a:prstGeom prst="ellipse">
              <a:avLst/>
            </a:pr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20">
              <a:extLst>
                <a:ext uri="{FF2B5EF4-FFF2-40B4-BE49-F238E27FC236}">
                  <a16:creationId xmlns:a16="http://schemas.microsoft.com/office/drawing/2014/main" id="{BB1D59AB-DAA4-4D26-888C-A527152BEF4C}"/>
                </a:ext>
              </a:extLst>
            </p:cNvPr>
            <p:cNvSpPr>
              <a:spLocks/>
            </p:cNvSpPr>
            <p:nvPr/>
          </p:nvSpPr>
          <p:spPr bwMode="auto">
            <a:xfrm>
              <a:off x="9176569" y="3432165"/>
              <a:ext cx="744388" cy="1733817"/>
            </a:xfrm>
            <a:custGeom>
              <a:avLst/>
              <a:gdLst>
                <a:gd name="T0" fmla="*/ 106 w 211"/>
                <a:gd name="T1" fmla="*/ 0 h 498"/>
                <a:gd name="T2" fmla="*/ 38 w 211"/>
                <a:gd name="T3" fmla="*/ 3 h 498"/>
                <a:gd name="T4" fmla="*/ 4 w 211"/>
                <a:gd name="T5" fmla="*/ 108 h 498"/>
                <a:gd name="T6" fmla="*/ 38 w 211"/>
                <a:gd name="T7" fmla="*/ 239 h 498"/>
                <a:gd name="T8" fmla="*/ 38 w 211"/>
                <a:gd name="T9" fmla="*/ 464 h 498"/>
                <a:gd name="T10" fmla="*/ 72 w 211"/>
                <a:gd name="T11" fmla="*/ 498 h 498"/>
                <a:gd name="T12" fmla="*/ 106 w 211"/>
                <a:gd name="T13" fmla="*/ 471 h 498"/>
                <a:gd name="T14" fmla="*/ 106 w 211"/>
                <a:gd name="T15" fmla="*/ 471 h 498"/>
                <a:gd name="T16" fmla="*/ 106 w 211"/>
                <a:gd name="T17" fmla="*/ 471 h 498"/>
                <a:gd name="T18" fmla="*/ 106 w 211"/>
                <a:gd name="T19" fmla="*/ 471 h 498"/>
                <a:gd name="T20" fmla="*/ 106 w 211"/>
                <a:gd name="T21" fmla="*/ 471 h 498"/>
                <a:gd name="T22" fmla="*/ 139 w 211"/>
                <a:gd name="T23" fmla="*/ 498 h 498"/>
                <a:gd name="T24" fmla="*/ 173 w 211"/>
                <a:gd name="T25" fmla="*/ 464 h 498"/>
                <a:gd name="T26" fmla="*/ 173 w 211"/>
                <a:gd name="T27" fmla="*/ 239 h 498"/>
                <a:gd name="T28" fmla="*/ 207 w 211"/>
                <a:gd name="T29" fmla="*/ 108 h 498"/>
                <a:gd name="T30" fmla="*/ 173 w 211"/>
                <a:gd name="T31" fmla="*/ 3 h 498"/>
                <a:gd name="T32" fmla="*/ 106 w 211"/>
                <a:gd name="T33" fmla="*/ 0 h 498"/>
                <a:gd name="T34" fmla="*/ 106 w 211"/>
                <a:gd name="T35" fmla="*/ 0 h 498"/>
                <a:gd name="T36" fmla="*/ 106 w 211"/>
                <a:gd name="T37"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1" h="498">
                  <a:moveTo>
                    <a:pt x="106" y="0"/>
                  </a:moveTo>
                  <a:cubicBezTo>
                    <a:pt x="83" y="0"/>
                    <a:pt x="62" y="0"/>
                    <a:pt x="38" y="3"/>
                  </a:cubicBezTo>
                  <a:cubicBezTo>
                    <a:pt x="6" y="8"/>
                    <a:pt x="4" y="49"/>
                    <a:pt x="4" y="108"/>
                  </a:cubicBezTo>
                  <a:cubicBezTo>
                    <a:pt x="8" y="188"/>
                    <a:pt x="0" y="218"/>
                    <a:pt x="38" y="239"/>
                  </a:cubicBezTo>
                  <a:cubicBezTo>
                    <a:pt x="38" y="464"/>
                    <a:pt x="38" y="464"/>
                    <a:pt x="38" y="464"/>
                  </a:cubicBezTo>
                  <a:cubicBezTo>
                    <a:pt x="38" y="483"/>
                    <a:pt x="53" y="498"/>
                    <a:pt x="72" y="498"/>
                  </a:cubicBezTo>
                  <a:cubicBezTo>
                    <a:pt x="89" y="498"/>
                    <a:pt x="103" y="486"/>
                    <a:pt x="106" y="471"/>
                  </a:cubicBezTo>
                  <a:cubicBezTo>
                    <a:pt x="106" y="471"/>
                    <a:pt x="106" y="471"/>
                    <a:pt x="106" y="471"/>
                  </a:cubicBezTo>
                  <a:cubicBezTo>
                    <a:pt x="106" y="471"/>
                    <a:pt x="106" y="471"/>
                    <a:pt x="106" y="471"/>
                  </a:cubicBezTo>
                  <a:cubicBezTo>
                    <a:pt x="106" y="471"/>
                    <a:pt x="106" y="471"/>
                    <a:pt x="106" y="471"/>
                  </a:cubicBezTo>
                  <a:cubicBezTo>
                    <a:pt x="106" y="471"/>
                    <a:pt x="106" y="471"/>
                    <a:pt x="106" y="471"/>
                  </a:cubicBezTo>
                  <a:cubicBezTo>
                    <a:pt x="109" y="486"/>
                    <a:pt x="123" y="498"/>
                    <a:pt x="139" y="498"/>
                  </a:cubicBezTo>
                  <a:cubicBezTo>
                    <a:pt x="158" y="498"/>
                    <a:pt x="173" y="483"/>
                    <a:pt x="173" y="464"/>
                  </a:cubicBezTo>
                  <a:cubicBezTo>
                    <a:pt x="173" y="239"/>
                    <a:pt x="173" y="239"/>
                    <a:pt x="173" y="239"/>
                  </a:cubicBezTo>
                  <a:cubicBezTo>
                    <a:pt x="211" y="218"/>
                    <a:pt x="204" y="188"/>
                    <a:pt x="207" y="108"/>
                  </a:cubicBezTo>
                  <a:cubicBezTo>
                    <a:pt x="208" y="49"/>
                    <a:pt x="205" y="8"/>
                    <a:pt x="173" y="3"/>
                  </a:cubicBezTo>
                  <a:cubicBezTo>
                    <a:pt x="150" y="0"/>
                    <a:pt x="128" y="0"/>
                    <a:pt x="106" y="0"/>
                  </a:cubicBezTo>
                  <a:cubicBezTo>
                    <a:pt x="106" y="0"/>
                    <a:pt x="106" y="0"/>
                    <a:pt x="106" y="0"/>
                  </a:cubicBezTo>
                  <a:cubicBezTo>
                    <a:pt x="106" y="0"/>
                    <a:pt x="106" y="0"/>
                    <a:pt x="106" y="0"/>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 name="Oval 6">
            <a:extLst>
              <a:ext uri="{FF2B5EF4-FFF2-40B4-BE49-F238E27FC236}">
                <a16:creationId xmlns:a16="http://schemas.microsoft.com/office/drawing/2014/main" id="{7B96E9EE-DCC7-4028-B335-FD7A06547875}"/>
              </a:ext>
            </a:extLst>
          </p:cNvPr>
          <p:cNvSpPr/>
          <p:nvPr/>
        </p:nvSpPr>
        <p:spPr>
          <a:xfrm>
            <a:off x="3175743" y="2892638"/>
            <a:ext cx="1512698" cy="15117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GB" b="1">
                <a:solidFill>
                  <a:srgbClr val="3B3C42"/>
                </a:solidFill>
                <a:latin typeface="+mj-lt"/>
              </a:rPr>
              <a:t>Pass</a:t>
            </a:r>
          </a:p>
        </p:txBody>
      </p:sp>
      <p:sp>
        <p:nvSpPr>
          <p:cNvPr id="8" name="Oval 7">
            <a:extLst>
              <a:ext uri="{FF2B5EF4-FFF2-40B4-BE49-F238E27FC236}">
                <a16:creationId xmlns:a16="http://schemas.microsoft.com/office/drawing/2014/main" id="{7B8802FA-BF57-4462-80CE-1F7F3481BF26}"/>
              </a:ext>
            </a:extLst>
          </p:cNvPr>
          <p:cNvSpPr/>
          <p:nvPr/>
        </p:nvSpPr>
        <p:spPr>
          <a:xfrm>
            <a:off x="5571703" y="2892638"/>
            <a:ext cx="1512698" cy="15117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GB" b="1">
                <a:solidFill>
                  <a:srgbClr val="3B3C42"/>
                </a:solidFill>
                <a:latin typeface="+mj-lt"/>
              </a:rPr>
              <a:t>Merit</a:t>
            </a:r>
          </a:p>
        </p:txBody>
      </p:sp>
      <p:sp>
        <p:nvSpPr>
          <p:cNvPr id="9" name="Oval 8">
            <a:extLst>
              <a:ext uri="{FF2B5EF4-FFF2-40B4-BE49-F238E27FC236}">
                <a16:creationId xmlns:a16="http://schemas.microsoft.com/office/drawing/2014/main" id="{6D2B40DA-BFDE-43B3-B3F0-9281F71FD6BC}"/>
              </a:ext>
            </a:extLst>
          </p:cNvPr>
          <p:cNvSpPr/>
          <p:nvPr/>
        </p:nvSpPr>
        <p:spPr>
          <a:xfrm>
            <a:off x="7967663" y="2892638"/>
            <a:ext cx="1512698" cy="15117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GB" b="1">
                <a:solidFill>
                  <a:srgbClr val="3B3C42"/>
                </a:solidFill>
                <a:latin typeface="+mj-lt"/>
              </a:rPr>
              <a:t>Distinction</a:t>
            </a:r>
          </a:p>
        </p:txBody>
      </p:sp>
      <p:sp>
        <p:nvSpPr>
          <p:cNvPr id="10" name="Oval 9">
            <a:extLst>
              <a:ext uri="{FF2B5EF4-FFF2-40B4-BE49-F238E27FC236}">
                <a16:creationId xmlns:a16="http://schemas.microsoft.com/office/drawing/2014/main" id="{3E9928E5-BE0D-48B4-B612-A2ADCC0CEC93}"/>
              </a:ext>
            </a:extLst>
          </p:cNvPr>
          <p:cNvSpPr/>
          <p:nvPr/>
        </p:nvSpPr>
        <p:spPr>
          <a:xfrm>
            <a:off x="796040" y="2892638"/>
            <a:ext cx="1512698" cy="15117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GB" b="1">
                <a:solidFill>
                  <a:schemeClr val="bg1"/>
                </a:solidFill>
                <a:latin typeface="+mj-lt"/>
              </a:rPr>
              <a:t>Fail</a:t>
            </a:r>
          </a:p>
        </p:txBody>
      </p:sp>
      <p:sp>
        <p:nvSpPr>
          <p:cNvPr id="11" name="Oval 10">
            <a:extLst>
              <a:ext uri="{FF2B5EF4-FFF2-40B4-BE49-F238E27FC236}">
                <a16:creationId xmlns:a16="http://schemas.microsoft.com/office/drawing/2014/main" id="{E5A8FDED-DE5A-4257-B1E7-D6E370A54A5E}"/>
              </a:ext>
            </a:extLst>
          </p:cNvPr>
          <p:cNvSpPr/>
          <p:nvPr/>
        </p:nvSpPr>
        <p:spPr>
          <a:xfrm>
            <a:off x="669019" y="2775607"/>
            <a:ext cx="1745802" cy="1745800"/>
          </a:xfrm>
          <a:prstGeom prst="ellipse">
            <a:avLst/>
          </a:prstGeom>
          <a:noFill/>
          <a:ln w="9525">
            <a:solidFill>
              <a:schemeClr val="tx2"/>
            </a:solidFill>
            <a:prstDash val="dash"/>
            <a:round/>
            <a:headEnd/>
            <a:tailEnd/>
          </a:ln>
        </p:spPr>
        <p:txBody>
          <a:bodyPr vert="horz" wrap="square" lIns="91440" tIns="45720" rIns="91440" bIns="45720" numCol="1" anchor="t" anchorCtr="0" compatLnSpc="1">
            <a:prstTxWarp prst="textNoShape">
              <a:avLst/>
            </a:prstTxWarp>
          </a:bodyPr>
          <a:lstStyle/>
          <a:p>
            <a:endParaRPr lang="en-GB" baseline="-25000">
              <a:solidFill>
                <a:schemeClr val="tx1"/>
              </a:solidFill>
            </a:endParaRPr>
          </a:p>
        </p:txBody>
      </p:sp>
      <p:cxnSp>
        <p:nvCxnSpPr>
          <p:cNvPr id="12" name="Straight Arrow Connector 11">
            <a:extLst>
              <a:ext uri="{FF2B5EF4-FFF2-40B4-BE49-F238E27FC236}">
                <a16:creationId xmlns:a16="http://schemas.microsoft.com/office/drawing/2014/main" id="{E0EFEAE1-3409-40CF-99B2-36D7268602B9}"/>
              </a:ext>
            </a:extLst>
          </p:cNvPr>
          <p:cNvCxnSpPr>
            <a:cxnSpLocks/>
            <a:stCxn id="11" idx="6"/>
          </p:cNvCxnSpPr>
          <p:nvPr/>
        </p:nvCxnSpPr>
        <p:spPr>
          <a:xfrm>
            <a:off x="2414821" y="3648507"/>
            <a:ext cx="587157" cy="0"/>
          </a:xfrm>
          <a:prstGeom prst="straightConnector1">
            <a:avLst/>
          </a:prstGeom>
          <a:noFill/>
          <a:ln w="9525">
            <a:solidFill>
              <a:schemeClr val="tx2"/>
            </a:solidFill>
            <a:prstDash val="dash"/>
            <a:round/>
            <a:headEnd/>
            <a:tailEnd type="arrow" w="lg" len="sm"/>
          </a:ln>
        </p:spPr>
      </p:cxnSp>
      <p:sp>
        <p:nvSpPr>
          <p:cNvPr id="14" name="Oval 13">
            <a:extLst>
              <a:ext uri="{FF2B5EF4-FFF2-40B4-BE49-F238E27FC236}">
                <a16:creationId xmlns:a16="http://schemas.microsoft.com/office/drawing/2014/main" id="{A1100A59-CED8-49AF-8680-012B5685D936}"/>
              </a:ext>
            </a:extLst>
          </p:cNvPr>
          <p:cNvSpPr/>
          <p:nvPr/>
        </p:nvSpPr>
        <p:spPr>
          <a:xfrm>
            <a:off x="3063050" y="2775607"/>
            <a:ext cx="1745802" cy="1745800"/>
          </a:xfrm>
          <a:prstGeom prst="ellipse">
            <a:avLst/>
          </a:prstGeom>
          <a:noFill/>
          <a:ln w="9525">
            <a:solidFill>
              <a:schemeClr val="tx2"/>
            </a:solidFill>
            <a:prstDash val="dash"/>
            <a:round/>
            <a:headEnd/>
            <a:tailEnd/>
          </a:ln>
        </p:spPr>
        <p:txBody>
          <a:bodyPr vert="horz" wrap="square" lIns="91440" tIns="45720" rIns="91440" bIns="45720" numCol="1" anchor="t" anchorCtr="0" compatLnSpc="1">
            <a:prstTxWarp prst="textNoShape">
              <a:avLst/>
            </a:prstTxWarp>
          </a:bodyPr>
          <a:lstStyle/>
          <a:p>
            <a:endParaRPr lang="en-GB" baseline="-25000">
              <a:solidFill>
                <a:schemeClr val="tx1"/>
              </a:solidFill>
            </a:endParaRPr>
          </a:p>
        </p:txBody>
      </p:sp>
      <p:sp>
        <p:nvSpPr>
          <p:cNvPr id="15" name="Oval 14">
            <a:extLst>
              <a:ext uri="{FF2B5EF4-FFF2-40B4-BE49-F238E27FC236}">
                <a16:creationId xmlns:a16="http://schemas.microsoft.com/office/drawing/2014/main" id="{50EFE7BA-BF0E-410D-8BE5-CE268628FD1C}"/>
              </a:ext>
            </a:extLst>
          </p:cNvPr>
          <p:cNvSpPr/>
          <p:nvPr/>
        </p:nvSpPr>
        <p:spPr>
          <a:xfrm>
            <a:off x="5457081" y="2775607"/>
            <a:ext cx="1745802" cy="1745800"/>
          </a:xfrm>
          <a:prstGeom prst="ellipse">
            <a:avLst/>
          </a:prstGeom>
          <a:noFill/>
          <a:ln w="9525">
            <a:solidFill>
              <a:schemeClr val="tx2"/>
            </a:solidFill>
            <a:prstDash val="dash"/>
            <a:round/>
            <a:headEnd/>
            <a:tailEnd/>
          </a:ln>
        </p:spPr>
        <p:txBody>
          <a:bodyPr vert="horz" wrap="square" lIns="91440" tIns="45720" rIns="91440" bIns="45720" numCol="1" anchor="t" anchorCtr="0" compatLnSpc="1">
            <a:prstTxWarp prst="textNoShape">
              <a:avLst/>
            </a:prstTxWarp>
          </a:bodyPr>
          <a:lstStyle/>
          <a:p>
            <a:endParaRPr lang="en-GB" baseline="-25000">
              <a:solidFill>
                <a:schemeClr val="tx1"/>
              </a:solidFill>
            </a:endParaRPr>
          </a:p>
        </p:txBody>
      </p:sp>
      <p:sp>
        <p:nvSpPr>
          <p:cNvPr id="16" name="Oval 15">
            <a:extLst>
              <a:ext uri="{FF2B5EF4-FFF2-40B4-BE49-F238E27FC236}">
                <a16:creationId xmlns:a16="http://schemas.microsoft.com/office/drawing/2014/main" id="{C92C459E-E750-4605-82D2-CB35E12C5962}"/>
              </a:ext>
            </a:extLst>
          </p:cNvPr>
          <p:cNvSpPr/>
          <p:nvPr/>
        </p:nvSpPr>
        <p:spPr>
          <a:xfrm>
            <a:off x="7851111" y="2775607"/>
            <a:ext cx="1745802" cy="1745800"/>
          </a:xfrm>
          <a:prstGeom prst="ellipse">
            <a:avLst/>
          </a:prstGeom>
          <a:noFill/>
          <a:ln w="9525">
            <a:solidFill>
              <a:schemeClr val="tx2"/>
            </a:solidFill>
            <a:prstDash val="dash"/>
            <a:round/>
            <a:headEnd/>
            <a:tailEnd/>
          </a:ln>
        </p:spPr>
        <p:txBody>
          <a:bodyPr vert="horz" wrap="square" lIns="91440" tIns="45720" rIns="91440" bIns="45720" numCol="1" anchor="t" anchorCtr="0" compatLnSpc="1">
            <a:prstTxWarp prst="textNoShape">
              <a:avLst/>
            </a:prstTxWarp>
          </a:bodyPr>
          <a:lstStyle/>
          <a:p>
            <a:endParaRPr lang="en-GB" baseline="-25000">
              <a:solidFill>
                <a:schemeClr val="tx1"/>
              </a:solidFill>
            </a:endParaRPr>
          </a:p>
        </p:txBody>
      </p:sp>
      <p:cxnSp>
        <p:nvCxnSpPr>
          <p:cNvPr id="18" name="Straight Arrow Connector 17">
            <a:extLst>
              <a:ext uri="{FF2B5EF4-FFF2-40B4-BE49-F238E27FC236}">
                <a16:creationId xmlns:a16="http://schemas.microsoft.com/office/drawing/2014/main" id="{262C8CBB-6592-4FC2-92AC-6CACE308F58D}"/>
              </a:ext>
            </a:extLst>
          </p:cNvPr>
          <p:cNvCxnSpPr>
            <a:cxnSpLocks/>
          </p:cNvCxnSpPr>
          <p:nvPr/>
        </p:nvCxnSpPr>
        <p:spPr>
          <a:xfrm>
            <a:off x="4804993" y="3648507"/>
            <a:ext cx="587157" cy="0"/>
          </a:xfrm>
          <a:prstGeom prst="straightConnector1">
            <a:avLst/>
          </a:prstGeom>
          <a:noFill/>
          <a:ln w="9525">
            <a:solidFill>
              <a:schemeClr val="tx2"/>
            </a:solidFill>
            <a:prstDash val="dash"/>
            <a:round/>
            <a:headEnd/>
            <a:tailEnd type="arrow" w="lg" len="sm"/>
          </a:ln>
        </p:spPr>
      </p:cxnSp>
      <p:cxnSp>
        <p:nvCxnSpPr>
          <p:cNvPr id="19" name="Straight Arrow Connector 18">
            <a:extLst>
              <a:ext uri="{FF2B5EF4-FFF2-40B4-BE49-F238E27FC236}">
                <a16:creationId xmlns:a16="http://schemas.microsoft.com/office/drawing/2014/main" id="{3D30DA85-F9DD-4650-B67E-68535C9FA636}"/>
              </a:ext>
            </a:extLst>
          </p:cNvPr>
          <p:cNvCxnSpPr>
            <a:cxnSpLocks/>
          </p:cNvCxnSpPr>
          <p:nvPr/>
        </p:nvCxnSpPr>
        <p:spPr>
          <a:xfrm>
            <a:off x="7241464" y="3648507"/>
            <a:ext cx="587157" cy="0"/>
          </a:xfrm>
          <a:prstGeom prst="straightConnector1">
            <a:avLst/>
          </a:prstGeom>
          <a:noFill/>
          <a:ln w="9525">
            <a:solidFill>
              <a:schemeClr val="tx2"/>
            </a:solidFill>
            <a:prstDash val="dash"/>
            <a:round/>
            <a:headEnd/>
            <a:tailEnd type="arrow" w="lg" len="sm"/>
          </a:ln>
        </p:spPr>
      </p:cxnSp>
      <p:sp>
        <p:nvSpPr>
          <p:cNvPr id="20" name="Oval 19">
            <a:extLst>
              <a:ext uri="{FF2B5EF4-FFF2-40B4-BE49-F238E27FC236}">
                <a16:creationId xmlns:a16="http://schemas.microsoft.com/office/drawing/2014/main" id="{9AF14A1B-532F-4DFA-B1AD-EE50AE8F07D0}"/>
              </a:ext>
            </a:extLst>
          </p:cNvPr>
          <p:cNvSpPr/>
          <p:nvPr/>
        </p:nvSpPr>
        <p:spPr>
          <a:xfrm>
            <a:off x="3175743" y="4201988"/>
            <a:ext cx="1512698" cy="151173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GB" sz="2000" b="1">
                <a:solidFill>
                  <a:schemeClr val="accent1"/>
                </a:solidFill>
                <a:latin typeface="+mj-lt"/>
              </a:rPr>
              <a:t>50 marks </a:t>
            </a:r>
          </a:p>
          <a:p>
            <a:pPr algn="ctr"/>
            <a:r>
              <a:rPr lang="en-GB" sz="2000" b="1">
                <a:solidFill>
                  <a:schemeClr val="accent1"/>
                </a:solidFill>
                <a:latin typeface="+mj-lt"/>
              </a:rPr>
              <a:t>&amp; above</a:t>
            </a:r>
          </a:p>
        </p:txBody>
      </p:sp>
      <p:sp>
        <p:nvSpPr>
          <p:cNvPr id="21" name="Oval 20">
            <a:extLst>
              <a:ext uri="{FF2B5EF4-FFF2-40B4-BE49-F238E27FC236}">
                <a16:creationId xmlns:a16="http://schemas.microsoft.com/office/drawing/2014/main" id="{F9DBF56E-EB74-4FB3-92C7-6BC53774A4DB}"/>
              </a:ext>
            </a:extLst>
          </p:cNvPr>
          <p:cNvSpPr/>
          <p:nvPr/>
        </p:nvSpPr>
        <p:spPr>
          <a:xfrm>
            <a:off x="5571703" y="4201988"/>
            <a:ext cx="1512698" cy="151173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GB" sz="2000" b="1">
                <a:solidFill>
                  <a:schemeClr val="accent1"/>
                </a:solidFill>
                <a:latin typeface="+mj-lt"/>
              </a:rPr>
              <a:t>60 marks</a:t>
            </a:r>
          </a:p>
          <a:p>
            <a:pPr algn="ctr"/>
            <a:r>
              <a:rPr lang="en-GB" sz="2000" b="1">
                <a:solidFill>
                  <a:schemeClr val="accent1"/>
                </a:solidFill>
                <a:latin typeface="+mj-lt"/>
              </a:rPr>
              <a:t>&amp; above</a:t>
            </a:r>
          </a:p>
        </p:txBody>
      </p:sp>
      <p:sp>
        <p:nvSpPr>
          <p:cNvPr id="22" name="Oval 21">
            <a:extLst>
              <a:ext uri="{FF2B5EF4-FFF2-40B4-BE49-F238E27FC236}">
                <a16:creationId xmlns:a16="http://schemas.microsoft.com/office/drawing/2014/main" id="{24750841-C505-46A4-9F73-E3EE8CFD5B7B}"/>
              </a:ext>
            </a:extLst>
          </p:cNvPr>
          <p:cNvSpPr/>
          <p:nvPr/>
        </p:nvSpPr>
        <p:spPr>
          <a:xfrm>
            <a:off x="7967663" y="4201988"/>
            <a:ext cx="1512698" cy="151173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GB" sz="2000" b="1">
                <a:solidFill>
                  <a:schemeClr val="accent1"/>
                </a:solidFill>
                <a:latin typeface="+mj-lt"/>
              </a:rPr>
              <a:t>70 marks</a:t>
            </a:r>
          </a:p>
          <a:p>
            <a:pPr algn="ctr"/>
            <a:r>
              <a:rPr lang="en-GB" sz="2000" b="1">
                <a:solidFill>
                  <a:schemeClr val="accent1"/>
                </a:solidFill>
                <a:latin typeface="+mj-lt"/>
              </a:rPr>
              <a:t>&amp; above</a:t>
            </a:r>
          </a:p>
        </p:txBody>
      </p:sp>
      <p:sp>
        <p:nvSpPr>
          <p:cNvPr id="23" name="Oval 22">
            <a:extLst>
              <a:ext uri="{FF2B5EF4-FFF2-40B4-BE49-F238E27FC236}">
                <a16:creationId xmlns:a16="http://schemas.microsoft.com/office/drawing/2014/main" id="{95A56BAA-B1B9-4E49-A7CD-30E99C23946E}"/>
              </a:ext>
            </a:extLst>
          </p:cNvPr>
          <p:cNvSpPr/>
          <p:nvPr/>
        </p:nvSpPr>
        <p:spPr>
          <a:xfrm>
            <a:off x="796039" y="4201988"/>
            <a:ext cx="1785937" cy="151173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GB" sz="2000" b="1">
                <a:solidFill>
                  <a:schemeClr val="accent3"/>
                </a:solidFill>
                <a:latin typeface="+mj-lt"/>
              </a:rPr>
              <a:t>Less than 50 marks</a:t>
            </a:r>
          </a:p>
        </p:txBody>
      </p:sp>
      <p:pic>
        <p:nvPicPr>
          <p:cNvPr id="13" name="Audio 12">
            <a:hlinkClick r:id="" action="ppaction://media"/>
            <a:extLst>
              <a:ext uri="{FF2B5EF4-FFF2-40B4-BE49-F238E27FC236}">
                <a16:creationId xmlns:a16="http://schemas.microsoft.com/office/drawing/2014/main" id="{72BBF59E-9811-4F7D-80D5-EAEC3D1A56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483464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9693">
        <p159:morph option="byObject"/>
      </p:transition>
    </mc:Choice>
    <mc:Fallback>
      <p:transition spd="slow" advTm="296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3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1000" fill="hold"/>
                                        <p:tgtEl>
                                          <p:spTgt spid="10"/>
                                        </p:tgtEl>
                                        <p:attrNameLst>
                                          <p:attrName>ppt_w</p:attrName>
                                        </p:attrNameLst>
                                      </p:cBhvr>
                                      <p:tavLst>
                                        <p:tav tm="0">
                                          <p:val>
                                            <p:fltVal val="0"/>
                                          </p:val>
                                        </p:tav>
                                        <p:tav tm="100000">
                                          <p:val>
                                            <p:strVal val="#ppt_w"/>
                                          </p:val>
                                        </p:tav>
                                      </p:tavLst>
                                    </p:anim>
                                    <p:anim calcmode="lin" valueType="num">
                                      <p:cBhvr>
                                        <p:cTn id="10" dur="1000" fill="hold"/>
                                        <p:tgtEl>
                                          <p:spTgt spid="10"/>
                                        </p:tgtEl>
                                        <p:attrNameLst>
                                          <p:attrName>ppt_h</p:attrName>
                                        </p:attrNameLst>
                                      </p:cBhvr>
                                      <p:tavLst>
                                        <p:tav tm="0">
                                          <p:val>
                                            <p:fltVal val="0"/>
                                          </p:val>
                                        </p:tav>
                                        <p:tav tm="100000">
                                          <p:val>
                                            <p:strVal val="#ppt_h"/>
                                          </p:val>
                                        </p:tav>
                                      </p:tavLst>
                                    </p:anim>
                                    <p:anim calcmode="lin" valueType="num">
                                      <p:cBhvr>
                                        <p:cTn id="11" dur="1000" fill="hold"/>
                                        <p:tgtEl>
                                          <p:spTgt spid="10"/>
                                        </p:tgtEl>
                                        <p:attrNameLst>
                                          <p:attrName>style.rotation</p:attrName>
                                        </p:attrNameLst>
                                      </p:cBhvr>
                                      <p:tavLst>
                                        <p:tav tm="0">
                                          <p:val>
                                            <p:fltVal val="90"/>
                                          </p:val>
                                        </p:tav>
                                        <p:tav tm="100000">
                                          <p:val>
                                            <p:fltVal val="0"/>
                                          </p:val>
                                        </p:tav>
                                      </p:tavLst>
                                    </p:anim>
                                    <p:animEffect transition="in" filter="fade">
                                      <p:cBhvr>
                                        <p:cTn id="12" dur="1000"/>
                                        <p:tgtEl>
                                          <p:spTgt spid="10"/>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1" presetClass="entr" presetSubtype="1"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1000"/>
                                        <p:tgtEl>
                                          <p:spTgt spid="11"/>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22" presetClass="entr" presetSubtype="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500"/>
                                        <p:tgtEl>
                                          <p:spTgt spid="12"/>
                                        </p:tgtEl>
                                      </p:cBhvr>
                                    </p:animEffect>
                                  </p:childTnLst>
                                </p:cTn>
                              </p:par>
                            </p:childTnLst>
                          </p:cTn>
                        </p:par>
                        <p:par>
                          <p:cTn id="30" fill="hold">
                            <p:stCondLst>
                              <p:cond delay="2000"/>
                            </p:stCondLst>
                            <p:childTnLst>
                              <p:par>
                                <p:cTn id="31" presetID="21" presetClass="entr" presetSubtype="1"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heel(1)">
                                      <p:cBhvr>
                                        <p:cTn id="33" dur="1000"/>
                                        <p:tgtEl>
                                          <p:spTgt spid="14"/>
                                        </p:tgtEl>
                                      </p:cBhvr>
                                    </p:animEffect>
                                  </p:childTnLst>
                                </p:cTn>
                              </p:par>
                              <p:par>
                                <p:cTn id="34" presetID="22" presetClass="entr" presetSubtype="1"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up)">
                                      <p:cBhvr>
                                        <p:cTn id="36" dur="500"/>
                                        <p:tgtEl>
                                          <p:spTgt spid="18"/>
                                        </p:tgtEl>
                                      </p:cBhvr>
                                    </p:animEffect>
                                  </p:childTnLst>
                                </p:cTn>
                              </p:par>
                              <p:par>
                                <p:cTn id="37" presetID="42"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par>
                          <p:cTn id="42" fill="hold">
                            <p:stCondLst>
                              <p:cond delay="3000"/>
                            </p:stCondLst>
                            <p:childTnLst>
                              <p:par>
                                <p:cTn id="43" presetID="21" presetClass="entr" presetSubtype="1"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heel(1)">
                                      <p:cBhvr>
                                        <p:cTn id="45" dur="1000"/>
                                        <p:tgtEl>
                                          <p:spTgt spid="15"/>
                                        </p:tgtEl>
                                      </p:cBhvr>
                                    </p:animEffect>
                                  </p:childTnLst>
                                </p:cTn>
                              </p:par>
                              <p:par>
                                <p:cTn id="46" presetID="22" presetClass="entr" presetSubtype="1"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up)">
                                      <p:cBhvr>
                                        <p:cTn id="48" dur="500"/>
                                        <p:tgtEl>
                                          <p:spTgt spid="19"/>
                                        </p:tgtEl>
                                      </p:cBhvr>
                                    </p:animEffect>
                                  </p:childTnLst>
                                </p:cTn>
                              </p:par>
                            </p:childTnLst>
                          </p:cTn>
                        </p:par>
                        <p:par>
                          <p:cTn id="49" fill="hold">
                            <p:stCondLst>
                              <p:cond delay="4000"/>
                            </p:stCondLst>
                            <p:childTnLst>
                              <p:par>
                                <p:cTn id="50" presetID="21" presetClass="entr" presetSubtype="1"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heel(1)">
                                      <p:cBhvr>
                                        <p:cTn id="52" dur="1000"/>
                                        <p:tgtEl>
                                          <p:spTgt spid="16"/>
                                        </p:tgtEl>
                                      </p:cBhvr>
                                    </p:animEffect>
                                  </p:childTnLst>
                                </p:cTn>
                              </p:par>
                              <p:par>
                                <p:cTn id="53" presetID="42"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8" fill="hold" display="0">
                  <p:stCondLst>
                    <p:cond delay="indefinite"/>
                  </p:stCondLst>
                  <p:endCondLst>
                    <p:cond evt="onStopAudio" delay="0">
                      <p:tgtEl>
                        <p:sldTgt/>
                      </p:tgtEl>
                    </p:cond>
                  </p:endCondLst>
                </p:cTn>
                <p:tgtEl>
                  <p:spTgt spid="13"/>
                </p:tgtEl>
              </p:cMediaNode>
            </p:audio>
          </p:childTnLst>
        </p:cTn>
      </p:par>
    </p:tnLst>
    <p:bldLst>
      <p:bldP spid="10" grpId="0" animBg="1"/>
      <p:bldP spid="11" grpId="0" animBg="1"/>
      <p:bldP spid="14" grpId="0" animBg="1"/>
      <p:bldP spid="15" grpId="0" animBg="1"/>
      <p:bldP spid="16" grpId="0" animBg="1"/>
      <p:bldP spid="20" grpId="0"/>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AB8D2A7-2A2A-474D-977B-ED346717D5A1}"/>
              </a:ext>
            </a:extLst>
          </p:cNvPr>
          <p:cNvGrpSpPr/>
          <p:nvPr/>
        </p:nvGrpSpPr>
        <p:grpSpPr>
          <a:xfrm>
            <a:off x="452153" y="2532254"/>
            <a:ext cx="2768600" cy="3018220"/>
            <a:chOff x="7688263" y="4333876"/>
            <a:chExt cx="581025" cy="633413"/>
          </a:xfrm>
        </p:grpSpPr>
        <p:sp>
          <p:nvSpPr>
            <p:cNvPr id="20" name="Freeform 32">
              <a:extLst>
                <a:ext uri="{FF2B5EF4-FFF2-40B4-BE49-F238E27FC236}">
                  <a16:creationId xmlns:a16="http://schemas.microsoft.com/office/drawing/2014/main" id="{84A77608-28D2-4A57-BC23-55AFE7D6B937}"/>
                </a:ext>
              </a:extLst>
            </p:cNvPr>
            <p:cNvSpPr>
              <a:spLocks/>
            </p:cNvSpPr>
            <p:nvPr/>
          </p:nvSpPr>
          <p:spPr bwMode="auto">
            <a:xfrm>
              <a:off x="7688263" y="4333876"/>
              <a:ext cx="581025" cy="633413"/>
            </a:xfrm>
            <a:custGeom>
              <a:avLst/>
              <a:gdLst>
                <a:gd name="T0" fmla="*/ 555 w 682"/>
                <a:gd name="T1" fmla="*/ 68 h 744"/>
                <a:gd name="T2" fmla="*/ 555 w 682"/>
                <a:gd name="T3" fmla="*/ 68 h 744"/>
                <a:gd name="T4" fmla="*/ 346 w 682"/>
                <a:gd name="T5" fmla="*/ 0 h 744"/>
                <a:gd name="T6" fmla="*/ 135 w 682"/>
                <a:gd name="T7" fmla="*/ 74 h 744"/>
                <a:gd name="T8" fmla="*/ 3 w 682"/>
                <a:gd name="T9" fmla="*/ 262 h 744"/>
                <a:gd name="T10" fmla="*/ 0 w 682"/>
                <a:gd name="T11" fmla="*/ 492 h 744"/>
                <a:gd name="T12" fmla="*/ 127 w 682"/>
                <a:gd name="T13" fmla="*/ 676 h 744"/>
                <a:gd name="T14" fmla="*/ 335 w 682"/>
                <a:gd name="T15" fmla="*/ 744 h 744"/>
                <a:gd name="T16" fmla="*/ 546 w 682"/>
                <a:gd name="T17" fmla="*/ 669 h 744"/>
                <a:gd name="T18" fmla="*/ 679 w 682"/>
                <a:gd name="T19" fmla="*/ 482 h 744"/>
                <a:gd name="T20" fmla="*/ 682 w 682"/>
                <a:gd name="T21" fmla="*/ 252 h 744"/>
                <a:gd name="T22" fmla="*/ 555 w 682"/>
                <a:gd name="T23" fmla="*/ 68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2" h="744">
                  <a:moveTo>
                    <a:pt x="555" y="68"/>
                  </a:moveTo>
                  <a:lnTo>
                    <a:pt x="555" y="68"/>
                  </a:lnTo>
                  <a:lnTo>
                    <a:pt x="346" y="0"/>
                  </a:lnTo>
                  <a:lnTo>
                    <a:pt x="135" y="74"/>
                  </a:lnTo>
                  <a:lnTo>
                    <a:pt x="3" y="262"/>
                  </a:lnTo>
                  <a:lnTo>
                    <a:pt x="0" y="492"/>
                  </a:lnTo>
                  <a:lnTo>
                    <a:pt x="127" y="676"/>
                  </a:lnTo>
                  <a:lnTo>
                    <a:pt x="335" y="744"/>
                  </a:lnTo>
                  <a:lnTo>
                    <a:pt x="546" y="669"/>
                  </a:lnTo>
                  <a:lnTo>
                    <a:pt x="679" y="482"/>
                  </a:lnTo>
                  <a:lnTo>
                    <a:pt x="682" y="252"/>
                  </a:lnTo>
                  <a:lnTo>
                    <a:pt x="555" y="68"/>
                  </a:lnTo>
                  <a:close/>
                </a:path>
              </a:pathLst>
            </a:custGeom>
            <a:solidFill>
              <a:srgbClr val="951B8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33">
              <a:extLst>
                <a:ext uri="{FF2B5EF4-FFF2-40B4-BE49-F238E27FC236}">
                  <a16:creationId xmlns:a16="http://schemas.microsoft.com/office/drawing/2014/main" id="{E70B49BC-BEEF-44AE-AB17-EE69BD7B9C9C}"/>
                </a:ext>
              </a:extLst>
            </p:cNvPr>
            <p:cNvSpPr>
              <a:spLocks noEditPoints="1"/>
            </p:cNvSpPr>
            <p:nvPr/>
          </p:nvSpPr>
          <p:spPr bwMode="auto">
            <a:xfrm>
              <a:off x="7832725" y="4481513"/>
              <a:ext cx="292100" cy="331788"/>
            </a:xfrm>
            <a:custGeom>
              <a:avLst/>
              <a:gdLst>
                <a:gd name="T0" fmla="*/ 0 w 344"/>
                <a:gd name="T1" fmla="*/ 0 h 390"/>
                <a:gd name="T2" fmla="*/ 0 w 344"/>
                <a:gd name="T3" fmla="*/ 0 h 390"/>
                <a:gd name="T4" fmla="*/ 344 w 344"/>
                <a:gd name="T5" fmla="*/ 0 h 390"/>
                <a:gd name="T6" fmla="*/ 344 w 344"/>
                <a:gd name="T7" fmla="*/ 390 h 390"/>
                <a:gd name="T8" fmla="*/ 0 w 344"/>
                <a:gd name="T9" fmla="*/ 390 h 390"/>
                <a:gd name="T10" fmla="*/ 0 w 344"/>
                <a:gd name="T11" fmla="*/ 0 h 390"/>
                <a:gd name="T12" fmla="*/ 253 w 344"/>
                <a:gd name="T13" fmla="*/ 390 h 390"/>
                <a:gd name="T14" fmla="*/ 253 w 344"/>
                <a:gd name="T15" fmla="*/ 390 h 390"/>
                <a:gd name="T16" fmla="*/ 253 w 344"/>
                <a:gd name="T17" fmla="*/ 300 h 390"/>
                <a:gd name="T18" fmla="*/ 344 w 344"/>
                <a:gd name="T19" fmla="*/ 30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390">
                  <a:moveTo>
                    <a:pt x="0" y="0"/>
                  </a:moveTo>
                  <a:lnTo>
                    <a:pt x="0" y="0"/>
                  </a:lnTo>
                  <a:lnTo>
                    <a:pt x="344" y="0"/>
                  </a:lnTo>
                  <a:lnTo>
                    <a:pt x="344" y="390"/>
                  </a:lnTo>
                  <a:lnTo>
                    <a:pt x="0" y="390"/>
                  </a:lnTo>
                  <a:lnTo>
                    <a:pt x="0" y="0"/>
                  </a:lnTo>
                  <a:close/>
                  <a:moveTo>
                    <a:pt x="253" y="390"/>
                  </a:moveTo>
                  <a:lnTo>
                    <a:pt x="253" y="390"/>
                  </a:lnTo>
                  <a:lnTo>
                    <a:pt x="253" y="300"/>
                  </a:lnTo>
                  <a:lnTo>
                    <a:pt x="344" y="300"/>
                  </a:lnTo>
                </a:path>
              </a:pathLst>
            </a:custGeom>
            <a:noFill/>
            <a:ln w="7937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34">
              <a:extLst>
                <a:ext uri="{FF2B5EF4-FFF2-40B4-BE49-F238E27FC236}">
                  <a16:creationId xmlns:a16="http://schemas.microsoft.com/office/drawing/2014/main" id="{AABB83BA-EDE1-40F3-9AE9-D9562B0E72C4}"/>
                </a:ext>
              </a:extLst>
            </p:cNvPr>
            <p:cNvSpPr>
              <a:spLocks noEditPoints="1"/>
            </p:cNvSpPr>
            <p:nvPr/>
          </p:nvSpPr>
          <p:spPr bwMode="auto">
            <a:xfrm>
              <a:off x="7948613" y="4441826"/>
              <a:ext cx="176213" cy="371475"/>
            </a:xfrm>
            <a:custGeom>
              <a:avLst/>
              <a:gdLst>
                <a:gd name="T0" fmla="*/ 208 w 208"/>
                <a:gd name="T1" fmla="*/ 345 h 435"/>
                <a:gd name="T2" fmla="*/ 208 w 208"/>
                <a:gd name="T3" fmla="*/ 345 h 435"/>
                <a:gd name="T4" fmla="*/ 117 w 208"/>
                <a:gd name="T5" fmla="*/ 435 h 435"/>
                <a:gd name="T6" fmla="*/ 72 w 208"/>
                <a:gd name="T7" fmla="*/ 36 h 435"/>
                <a:gd name="T8" fmla="*/ 72 w 208"/>
                <a:gd name="T9" fmla="*/ 36 h 435"/>
                <a:gd name="T10" fmla="*/ 36 w 208"/>
                <a:gd name="T11" fmla="*/ 0 h 435"/>
                <a:gd name="T12" fmla="*/ 0 w 208"/>
                <a:gd name="T13" fmla="*/ 36 h 435"/>
              </a:gdLst>
              <a:ahLst/>
              <a:cxnLst>
                <a:cxn ang="0">
                  <a:pos x="T0" y="T1"/>
                </a:cxn>
                <a:cxn ang="0">
                  <a:pos x="T2" y="T3"/>
                </a:cxn>
                <a:cxn ang="0">
                  <a:pos x="T4" y="T5"/>
                </a:cxn>
                <a:cxn ang="0">
                  <a:pos x="T6" y="T7"/>
                </a:cxn>
                <a:cxn ang="0">
                  <a:pos x="T8" y="T9"/>
                </a:cxn>
                <a:cxn ang="0">
                  <a:pos x="T10" y="T11"/>
                </a:cxn>
                <a:cxn ang="0">
                  <a:pos x="T12" y="T13"/>
                </a:cxn>
              </a:cxnLst>
              <a:rect l="0" t="0" r="r" b="b"/>
              <a:pathLst>
                <a:path w="208" h="435">
                  <a:moveTo>
                    <a:pt x="208" y="345"/>
                  </a:moveTo>
                  <a:lnTo>
                    <a:pt x="208" y="345"/>
                  </a:lnTo>
                  <a:lnTo>
                    <a:pt x="117" y="435"/>
                  </a:lnTo>
                  <a:moveTo>
                    <a:pt x="72" y="36"/>
                  </a:moveTo>
                  <a:lnTo>
                    <a:pt x="72" y="36"/>
                  </a:lnTo>
                  <a:cubicBezTo>
                    <a:pt x="72" y="16"/>
                    <a:pt x="56" y="0"/>
                    <a:pt x="36" y="0"/>
                  </a:cubicBezTo>
                  <a:cubicBezTo>
                    <a:pt x="16" y="0"/>
                    <a:pt x="0" y="16"/>
                    <a:pt x="0" y="36"/>
                  </a:cubicBezTo>
                </a:path>
              </a:pathLst>
            </a:custGeom>
            <a:noFill/>
            <a:ln w="793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35">
              <a:extLst>
                <a:ext uri="{FF2B5EF4-FFF2-40B4-BE49-F238E27FC236}">
                  <a16:creationId xmlns:a16="http://schemas.microsoft.com/office/drawing/2014/main" id="{D4A4BBD0-9431-4EB2-9F1D-04B431F63319}"/>
                </a:ext>
              </a:extLst>
            </p:cNvPr>
            <p:cNvSpPr>
              <a:spLocks/>
            </p:cNvSpPr>
            <p:nvPr/>
          </p:nvSpPr>
          <p:spPr bwMode="auto">
            <a:xfrm>
              <a:off x="7916863" y="4481513"/>
              <a:ext cx="123825" cy="38100"/>
            </a:xfrm>
            <a:custGeom>
              <a:avLst/>
              <a:gdLst>
                <a:gd name="T0" fmla="*/ 145 w 145"/>
                <a:gd name="T1" fmla="*/ 0 h 46"/>
                <a:gd name="T2" fmla="*/ 145 w 145"/>
                <a:gd name="T3" fmla="*/ 0 h 46"/>
                <a:gd name="T4" fmla="*/ 145 w 145"/>
                <a:gd name="T5" fmla="*/ 28 h 46"/>
                <a:gd name="T6" fmla="*/ 127 w 145"/>
                <a:gd name="T7" fmla="*/ 46 h 46"/>
                <a:gd name="T8" fmla="*/ 18 w 145"/>
                <a:gd name="T9" fmla="*/ 46 h 46"/>
                <a:gd name="T10" fmla="*/ 0 w 145"/>
                <a:gd name="T11" fmla="*/ 28 h 46"/>
                <a:gd name="T12" fmla="*/ 0 w 145"/>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145" h="46">
                  <a:moveTo>
                    <a:pt x="145" y="0"/>
                  </a:moveTo>
                  <a:lnTo>
                    <a:pt x="145" y="0"/>
                  </a:lnTo>
                  <a:lnTo>
                    <a:pt x="145" y="28"/>
                  </a:lnTo>
                  <a:cubicBezTo>
                    <a:pt x="145" y="38"/>
                    <a:pt x="137" y="46"/>
                    <a:pt x="127" y="46"/>
                  </a:cubicBezTo>
                  <a:lnTo>
                    <a:pt x="18" y="46"/>
                  </a:lnTo>
                  <a:cubicBezTo>
                    <a:pt x="8" y="46"/>
                    <a:pt x="0" y="38"/>
                    <a:pt x="0" y="28"/>
                  </a:cubicBezTo>
                  <a:lnTo>
                    <a:pt x="0" y="0"/>
                  </a:lnTo>
                </a:path>
              </a:pathLst>
            </a:custGeom>
            <a:noFill/>
            <a:ln w="7937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36">
              <a:extLst>
                <a:ext uri="{FF2B5EF4-FFF2-40B4-BE49-F238E27FC236}">
                  <a16:creationId xmlns:a16="http://schemas.microsoft.com/office/drawing/2014/main" id="{A9E46AA3-6659-45EB-B684-1EEB2A4743C7}"/>
                </a:ext>
              </a:extLst>
            </p:cNvPr>
            <p:cNvSpPr>
              <a:spLocks noEditPoints="1"/>
            </p:cNvSpPr>
            <p:nvPr/>
          </p:nvSpPr>
          <p:spPr bwMode="auto">
            <a:xfrm>
              <a:off x="7880350" y="4602163"/>
              <a:ext cx="196850" cy="66675"/>
            </a:xfrm>
            <a:custGeom>
              <a:avLst/>
              <a:gdLst>
                <a:gd name="T0" fmla="*/ 0 w 231"/>
                <a:gd name="T1" fmla="*/ 0 h 79"/>
                <a:gd name="T2" fmla="*/ 0 w 231"/>
                <a:gd name="T3" fmla="*/ 0 h 79"/>
                <a:gd name="T4" fmla="*/ 231 w 231"/>
                <a:gd name="T5" fmla="*/ 0 h 79"/>
                <a:gd name="T6" fmla="*/ 0 w 231"/>
                <a:gd name="T7" fmla="*/ 37 h 79"/>
                <a:gd name="T8" fmla="*/ 0 w 231"/>
                <a:gd name="T9" fmla="*/ 37 h 79"/>
                <a:gd name="T10" fmla="*/ 231 w 231"/>
                <a:gd name="T11" fmla="*/ 37 h 79"/>
                <a:gd name="T12" fmla="*/ 0 w 231"/>
                <a:gd name="T13" fmla="*/ 79 h 79"/>
                <a:gd name="T14" fmla="*/ 0 w 231"/>
                <a:gd name="T15" fmla="*/ 79 h 79"/>
                <a:gd name="T16" fmla="*/ 231 w 231"/>
                <a:gd name="T17"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79">
                  <a:moveTo>
                    <a:pt x="0" y="0"/>
                  </a:moveTo>
                  <a:lnTo>
                    <a:pt x="0" y="0"/>
                  </a:lnTo>
                  <a:lnTo>
                    <a:pt x="231" y="0"/>
                  </a:lnTo>
                  <a:moveTo>
                    <a:pt x="0" y="37"/>
                  </a:moveTo>
                  <a:lnTo>
                    <a:pt x="0" y="37"/>
                  </a:lnTo>
                  <a:lnTo>
                    <a:pt x="231" y="37"/>
                  </a:lnTo>
                  <a:moveTo>
                    <a:pt x="0" y="79"/>
                  </a:moveTo>
                  <a:lnTo>
                    <a:pt x="0" y="79"/>
                  </a:lnTo>
                  <a:lnTo>
                    <a:pt x="231" y="79"/>
                  </a:lnTo>
                </a:path>
              </a:pathLst>
            </a:custGeom>
            <a:noFill/>
            <a:ln w="41275"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37">
              <a:extLst>
                <a:ext uri="{FF2B5EF4-FFF2-40B4-BE49-F238E27FC236}">
                  <a16:creationId xmlns:a16="http://schemas.microsoft.com/office/drawing/2014/main" id="{A85B77AF-B6E1-46DF-835F-043148AA37E7}"/>
                </a:ext>
              </a:extLst>
            </p:cNvPr>
            <p:cNvSpPr>
              <a:spLocks/>
            </p:cNvSpPr>
            <p:nvPr/>
          </p:nvSpPr>
          <p:spPr bwMode="auto">
            <a:xfrm>
              <a:off x="7942263" y="4714876"/>
              <a:ext cx="260350" cy="123825"/>
            </a:xfrm>
            <a:custGeom>
              <a:avLst/>
              <a:gdLst>
                <a:gd name="T0" fmla="*/ 153 w 306"/>
                <a:gd name="T1" fmla="*/ 145 h 145"/>
                <a:gd name="T2" fmla="*/ 153 w 306"/>
                <a:gd name="T3" fmla="*/ 145 h 145"/>
                <a:gd name="T4" fmla="*/ 306 w 306"/>
                <a:gd name="T5" fmla="*/ 73 h 145"/>
                <a:gd name="T6" fmla="*/ 153 w 306"/>
                <a:gd name="T7" fmla="*/ 0 h 145"/>
                <a:gd name="T8" fmla="*/ 0 w 306"/>
                <a:gd name="T9" fmla="*/ 73 h 145"/>
                <a:gd name="T10" fmla="*/ 153 w 306"/>
                <a:gd name="T11" fmla="*/ 145 h 145"/>
              </a:gdLst>
              <a:ahLst/>
              <a:cxnLst>
                <a:cxn ang="0">
                  <a:pos x="T0" y="T1"/>
                </a:cxn>
                <a:cxn ang="0">
                  <a:pos x="T2" y="T3"/>
                </a:cxn>
                <a:cxn ang="0">
                  <a:pos x="T4" y="T5"/>
                </a:cxn>
                <a:cxn ang="0">
                  <a:pos x="T6" y="T7"/>
                </a:cxn>
                <a:cxn ang="0">
                  <a:pos x="T8" y="T9"/>
                </a:cxn>
                <a:cxn ang="0">
                  <a:pos x="T10" y="T11"/>
                </a:cxn>
              </a:cxnLst>
              <a:rect l="0" t="0" r="r" b="b"/>
              <a:pathLst>
                <a:path w="306" h="145">
                  <a:moveTo>
                    <a:pt x="153" y="145"/>
                  </a:moveTo>
                  <a:lnTo>
                    <a:pt x="153" y="145"/>
                  </a:lnTo>
                  <a:cubicBezTo>
                    <a:pt x="238" y="145"/>
                    <a:pt x="306" y="73"/>
                    <a:pt x="306" y="73"/>
                  </a:cubicBezTo>
                  <a:cubicBezTo>
                    <a:pt x="306" y="73"/>
                    <a:pt x="238" y="0"/>
                    <a:pt x="153" y="0"/>
                  </a:cubicBezTo>
                  <a:cubicBezTo>
                    <a:pt x="69" y="0"/>
                    <a:pt x="0" y="73"/>
                    <a:pt x="0" y="73"/>
                  </a:cubicBezTo>
                  <a:cubicBezTo>
                    <a:pt x="0" y="73"/>
                    <a:pt x="69" y="145"/>
                    <a:pt x="153" y="145"/>
                  </a:cubicBezTo>
                  <a:close/>
                </a:path>
              </a:pathLst>
            </a:custGeom>
            <a:solidFill>
              <a:srgbClr val="951B8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38">
              <a:extLst>
                <a:ext uri="{FF2B5EF4-FFF2-40B4-BE49-F238E27FC236}">
                  <a16:creationId xmlns:a16="http://schemas.microsoft.com/office/drawing/2014/main" id="{AF3F33B1-516B-4175-9E3C-EC91860D749B}"/>
                </a:ext>
              </a:extLst>
            </p:cNvPr>
            <p:cNvSpPr>
              <a:spLocks/>
            </p:cNvSpPr>
            <p:nvPr/>
          </p:nvSpPr>
          <p:spPr bwMode="auto">
            <a:xfrm>
              <a:off x="7942263" y="4714876"/>
              <a:ext cx="260350" cy="123825"/>
            </a:xfrm>
            <a:custGeom>
              <a:avLst/>
              <a:gdLst>
                <a:gd name="T0" fmla="*/ 153 w 306"/>
                <a:gd name="T1" fmla="*/ 145 h 145"/>
                <a:gd name="T2" fmla="*/ 153 w 306"/>
                <a:gd name="T3" fmla="*/ 145 h 145"/>
                <a:gd name="T4" fmla="*/ 306 w 306"/>
                <a:gd name="T5" fmla="*/ 73 h 145"/>
                <a:gd name="T6" fmla="*/ 153 w 306"/>
                <a:gd name="T7" fmla="*/ 0 h 145"/>
                <a:gd name="T8" fmla="*/ 0 w 306"/>
                <a:gd name="T9" fmla="*/ 73 h 145"/>
                <a:gd name="T10" fmla="*/ 153 w 306"/>
                <a:gd name="T11" fmla="*/ 145 h 145"/>
                <a:gd name="T12" fmla="*/ 153 w 306"/>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306" h="145">
                  <a:moveTo>
                    <a:pt x="153" y="145"/>
                  </a:moveTo>
                  <a:lnTo>
                    <a:pt x="153" y="145"/>
                  </a:lnTo>
                  <a:cubicBezTo>
                    <a:pt x="238" y="145"/>
                    <a:pt x="306" y="73"/>
                    <a:pt x="306" y="73"/>
                  </a:cubicBezTo>
                  <a:cubicBezTo>
                    <a:pt x="306" y="73"/>
                    <a:pt x="238" y="0"/>
                    <a:pt x="153" y="0"/>
                  </a:cubicBezTo>
                  <a:cubicBezTo>
                    <a:pt x="69" y="0"/>
                    <a:pt x="0" y="73"/>
                    <a:pt x="0" y="73"/>
                  </a:cubicBezTo>
                  <a:cubicBezTo>
                    <a:pt x="0" y="73"/>
                    <a:pt x="69" y="145"/>
                    <a:pt x="153" y="145"/>
                  </a:cubicBezTo>
                  <a:lnTo>
                    <a:pt x="153" y="145"/>
                  </a:lnTo>
                  <a:close/>
                </a:path>
              </a:pathLst>
            </a:custGeom>
            <a:noFill/>
            <a:ln w="793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39">
              <a:extLst>
                <a:ext uri="{FF2B5EF4-FFF2-40B4-BE49-F238E27FC236}">
                  <a16:creationId xmlns:a16="http://schemas.microsoft.com/office/drawing/2014/main" id="{AA54792F-AEBB-470D-A103-C3301CE22159}"/>
                </a:ext>
              </a:extLst>
            </p:cNvPr>
            <p:cNvSpPr>
              <a:spLocks/>
            </p:cNvSpPr>
            <p:nvPr/>
          </p:nvSpPr>
          <p:spPr bwMode="auto">
            <a:xfrm>
              <a:off x="8021638" y="4724401"/>
              <a:ext cx="103188" cy="104775"/>
            </a:xfrm>
            <a:custGeom>
              <a:avLst/>
              <a:gdLst>
                <a:gd name="T0" fmla="*/ 60 w 121"/>
                <a:gd name="T1" fmla="*/ 122 h 122"/>
                <a:gd name="T2" fmla="*/ 60 w 121"/>
                <a:gd name="T3" fmla="*/ 122 h 122"/>
                <a:gd name="T4" fmla="*/ 121 w 121"/>
                <a:gd name="T5" fmla="*/ 61 h 122"/>
                <a:gd name="T6" fmla="*/ 60 w 121"/>
                <a:gd name="T7" fmla="*/ 0 h 122"/>
                <a:gd name="T8" fmla="*/ 0 w 121"/>
                <a:gd name="T9" fmla="*/ 61 h 122"/>
                <a:gd name="T10" fmla="*/ 60 w 121"/>
                <a:gd name="T11" fmla="*/ 122 h 122"/>
              </a:gdLst>
              <a:ahLst/>
              <a:cxnLst>
                <a:cxn ang="0">
                  <a:pos x="T0" y="T1"/>
                </a:cxn>
                <a:cxn ang="0">
                  <a:pos x="T2" y="T3"/>
                </a:cxn>
                <a:cxn ang="0">
                  <a:pos x="T4" y="T5"/>
                </a:cxn>
                <a:cxn ang="0">
                  <a:pos x="T6" y="T7"/>
                </a:cxn>
                <a:cxn ang="0">
                  <a:pos x="T8" y="T9"/>
                </a:cxn>
                <a:cxn ang="0">
                  <a:pos x="T10" y="T11"/>
                </a:cxn>
              </a:cxnLst>
              <a:rect l="0" t="0" r="r" b="b"/>
              <a:pathLst>
                <a:path w="121" h="122">
                  <a:moveTo>
                    <a:pt x="60" y="122"/>
                  </a:moveTo>
                  <a:lnTo>
                    <a:pt x="60" y="122"/>
                  </a:lnTo>
                  <a:cubicBezTo>
                    <a:pt x="94" y="122"/>
                    <a:pt x="121" y="95"/>
                    <a:pt x="121" y="61"/>
                  </a:cubicBezTo>
                  <a:cubicBezTo>
                    <a:pt x="121" y="28"/>
                    <a:pt x="94" y="0"/>
                    <a:pt x="60" y="0"/>
                  </a:cubicBezTo>
                  <a:cubicBezTo>
                    <a:pt x="27" y="0"/>
                    <a:pt x="0" y="28"/>
                    <a:pt x="0" y="61"/>
                  </a:cubicBezTo>
                  <a:cubicBezTo>
                    <a:pt x="0" y="95"/>
                    <a:pt x="27" y="122"/>
                    <a:pt x="60" y="122"/>
                  </a:cubicBez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40">
              <a:extLst>
                <a:ext uri="{FF2B5EF4-FFF2-40B4-BE49-F238E27FC236}">
                  <a16:creationId xmlns:a16="http://schemas.microsoft.com/office/drawing/2014/main" id="{5B4EEFDF-7953-456A-85AC-898644D4D108}"/>
                </a:ext>
              </a:extLst>
            </p:cNvPr>
            <p:cNvSpPr>
              <a:spLocks/>
            </p:cNvSpPr>
            <p:nvPr/>
          </p:nvSpPr>
          <p:spPr bwMode="auto">
            <a:xfrm>
              <a:off x="8021638" y="4724401"/>
              <a:ext cx="103188" cy="104775"/>
            </a:xfrm>
            <a:custGeom>
              <a:avLst/>
              <a:gdLst>
                <a:gd name="T0" fmla="*/ 60 w 121"/>
                <a:gd name="T1" fmla="*/ 122 h 122"/>
                <a:gd name="T2" fmla="*/ 60 w 121"/>
                <a:gd name="T3" fmla="*/ 122 h 122"/>
                <a:gd name="T4" fmla="*/ 121 w 121"/>
                <a:gd name="T5" fmla="*/ 61 h 122"/>
                <a:gd name="T6" fmla="*/ 60 w 121"/>
                <a:gd name="T7" fmla="*/ 0 h 122"/>
                <a:gd name="T8" fmla="*/ 0 w 121"/>
                <a:gd name="T9" fmla="*/ 61 h 122"/>
                <a:gd name="T10" fmla="*/ 60 w 121"/>
                <a:gd name="T11" fmla="*/ 122 h 122"/>
                <a:gd name="T12" fmla="*/ 60 w 121"/>
                <a:gd name="T13" fmla="*/ 122 h 122"/>
              </a:gdLst>
              <a:ahLst/>
              <a:cxnLst>
                <a:cxn ang="0">
                  <a:pos x="T0" y="T1"/>
                </a:cxn>
                <a:cxn ang="0">
                  <a:pos x="T2" y="T3"/>
                </a:cxn>
                <a:cxn ang="0">
                  <a:pos x="T4" y="T5"/>
                </a:cxn>
                <a:cxn ang="0">
                  <a:pos x="T6" y="T7"/>
                </a:cxn>
                <a:cxn ang="0">
                  <a:pos x="T8" y="T9"/>
                </a:cxn>
                <a:cxn ang="0">
                  <a:pos x="T10" y="T11"/>
                </a:cxn>
                <a:cxn ang="0">
                  <a:pos x="T12" y="T13"/>
                </a:cxn>
              </a:cxnLst>
              <a:rect l="0" t="0" r="r" b="b"/>
              <a:pathLst>
                <a:path w="121" h="122">
                  <a:moveTo>
                    <a:pt x="60" y="122"/>
                  </a:moveTo>
                  <a:lnTo>
                    <a:pt x="60" y="122"/>
                  </a:lnTo>
                  <a:cubicBezTo>
                    <a:pt x="94" y="122"/>
                    <a:pt x="121" y="95"/>
                    <a:pt x="121" y="61"/>
                  </a:cubicBezTo>
                  <a:cubicBezTo>
                    <a:pt x="121" y="28"/>
                    <a:pt x="94" y="0"/>
                    <a:pt x="60" y="0"/>
                  </a:cubicBezTo>
                  <a:cubicBezTo>
                    <a:pt x="27" y="0"/>
                    <a:pt x="0" y="28"/>
                    <a:pt x="0" y="61"/>
                  </a:cubicBezTo>
                  <a:cubicBezTo>
                    <a:pt x="0" y="95"/>
                    <a:pt x="27" y="122"/>
                    <a:pt x="60" y="122"/>
                  </a:cubicBezTo>
                  <a:lnTo>
                    <a:pt x="60" y="122"/>
                  </a:lnTo>
                  <a:close/>
                </a:path>
              </a:pathLst>
            </a:custGeom>
            <a:noFill/>
            <a:ln w="63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41">
              <a:extLst>
                <a:ext uri="{FF2B5EF4-FFF2-40B4-BE49-F238E27FC236}">
                  <a16:creationId xmlns:a16="http://schemas.microsoft.com/office/drawing/2014/main" id="{C24916EF-692D-43E2-A6B0-32EAF15CCB3D}"/>
                </a:ext>
              </a:extLst>
            </p:cNvPr>
            <p:cNvSpPr>
              <a:spLocks/>
            </p:cNvSpPr>
            <p:nvPr/>
          </p:nvSpPr>
          <p:spPr bwMode="auto">
            <a:xfrm>
              <a:off x="8037513" y="4741863"/>
              <a:ext cx="69850" cy="69850"/>
            </a:xfrm>
            <a:custGeom>
              <a:avLst/>
              <a:gdLst>
                <a:gd name="T0" fmla="*/ 41 w 83"/>
                <a:gd name="T1" fmla="*/ 83 h 83"/>
                <a:gd name="T2" fmla="*/ 41 w 83"/>
                <a:gd name="T3" fmla="*/ 83 h 83"/>
                <a:gd name="T4" fmla="*/ 83 w 83"/>
                <a:gd name="T5" fmla="*/ 42 h 83"/>
                <a:gd name="T6" fmla="*/ 41 w 83"/>
                <a:gd name="T7" fmla="*/ 0 h 83"/>
                <a:gd name="T8" fmla="*/ 0 w 83"/>
                <a:gd name="T9" fmla="*/ 42 h 83"/>
                <a:gd name="T10" fmla="*/ 41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41" y="83"/>
                  </a:moveTo>
                  <a:lnTo>
                    <a:pt x="41" y="83"/>
                  </a:lnTo>
                  <a:cubicBezTo>
                    <a:pt x="64" y="83"/>
                    <a:pt x="83" y="65"/>
                    <a:pt x="83" y="42"/>
                  </a:cubicBezTo>
                  <a:cubicBezTo>
                    <a:pt x="83" y="19"/>
                    <a:pt x="64" y="0"/>
                    <a:pt x="41" y="0"/>
                  </a:cubicBezTo>
                  <a:cubicBezTo>
                    <a:pt x="19" y="0"/>
                    <a:pt x="0" y="19"/>
                    <a:pt x="0" y="42"/>
                  </a:cubicBezTo>
                  <a:cubicBezTo>
                    <a:pt x="0" y="65"/>
                    <a:pt x="19" y="83"/>
                    <a:pt x="41" y="83"/>
                  </a:cubicBez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42">
              <a:extLst>
                <a:ext uri="{FF2B5EF4-FFF2-40B4-BE49-F238E27FC236}">
                  <a16:creationId xmlns:a16="http://schemas.microsoft.com/office/drawing/2014/main" id="{5EC333C1-BE05-452F-83A6-6316C4C961ED}"/>
                </a:ext>
              </a:extLst>
            </p:cNvPr>
            <p:cNvSpPr>
              <a:spLocks/>
            </p:cNvSpPr>
            <p:nvPr/>
          </p:nvSpPr>
          <p:spPr bwMode="auto">
            <a:xfrm>
              <a:off x="8037513" y="4741863"/>
              <a:ext cx="69850" cy="69850"/>
            </a:xfrm>
            <a:custGeom>
              <a:avLst/>
              <a:gdLst>
                <a:gd name="T0" fmla="*/ 41 w 83"/>
                <a:gd name="T1" fmla="*/ 83 h 83"/>
                <a:gd name="T2" fmla="*/ 41 w 83"/>
                <a:gd name="T3" fmla="*/ 83 h 83"/>
                <a:gd name="T4" fmla="*/ 83 w 83"/>
                <a:gd name="T5" fmla="*/ 42 h 83"/>
                <a:gd name="T6" fmla="*/ 41 w 83"/>
                <a:gd name="T7" fmla="*/ 0 h 83"/>
                <a:gd name="T8" fmla="*/ 0 w 83"/>
                <a:gd name="T9" fmla="*/ 42 h 83"/>
                <a:gd name="T10" fmla="*/ 41 w 83"/>
                <a:gd name="T11" fmla="*/ 83 h 83"/>
                <a:gd name="T12" fmla="*/ 41 w 83"/>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83" h="83">
                  <a:moveTo>
                    <a:pt x="41" y="83"/>
                  </a:moveTo>
                  <a:lnTo>
                    <a:pt x="41" y="83"/>
                  </a:lnTo>
                  <a:cubicBezTo>
                    <a:pt x="64" y="83"/>
                    <a:pt x="83" y="65"/>
                    <a:pt x="83" y="42"/>
                  </a:cubicBezTo>
                  <a:cubicBezTo>
                    <a:pt x="83" y="19"/>
                    <a:pt x="64" y="0"/>
                    <a:pt x="41" y="0"/>
                  </a:cubicBezTo>
                  <a:cubicBezTo>
                    <a:pt x="19" y="0"/>
                    <a:pt x="0" y="19"/>
                    <a:pt x="0" y="42"/>
                  </a:cubicBezTo>
                  <a:cubicBezTo>
                    <a:pt x="0" y="65"/>
                    <a:pt x="19" y="83"/>
                    <a:pt x="41" y="83"/>
                  </a:cubicBezTo>
                  <a:lnTo>
                    <a:pt x="41" y="83"/>
                  </a:lnTo>
                  <a:close/>
                </a:path>
              </a:pathLst>
            </a:custGeom>
            <a:solidFill>
              <a:srgbClr val="951B81"/>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6" name="Title 5">
            <a:extLst>
              <a:ext uri="{FF2B5EF4-FFF2-40B4-BE49-F238E27FC236}">
                <a16:creationId xmlns:a16="http://schemas.microsoft.com/office/drawing/2014/main" id="{C8029E9F-CD1D-4C93-BDDF-87C11CC39999}"/>
              </a:ext>
            </a:extLst>
          </p:cNvPr>
          <p:cNvSpPr>
            <a:spLocks noGrp="1"/>
          </p:cNvSpPr>
          <p:nvPr>
            <p:ph type="title"/>
          </p:nvPr>
        </p:nvSpPr>
        <p:spPr/>
        <p:txBody>
          <a:bodyPr>
            <a:normAutofit fontScale="90000"/>
          </a:bodyPr>
          <a:lstStyle/>
          <a:p>
            <a:r>
              <a:rPr lang="en-GB">
                <a:solidFill>
                  <a:schemeClr val="accent2"/>
                </a:solidFill>
              </a:rPr>
              <a:t>Focus on…</a:t>
            </a:r>
            <a:br>
              <a:rPr lang="en-GB">
                <a:solidFill>
                  <a:schemeClr val="accent2"/>
                </a:solidFill>
              </a:rPr>
            </a:br>
            <a:r>
              <a:rPr lang="en-GB">
                <a:solidFill>
                  <a:schemeClr val="accent2"/>
                </a:solidFill>
              </a:rPr>
              <a:t>Portfolio of evidence</a:t>
            </a:r>
            <a:endParaRPr lang="en-ZW">
              <a:solidFill>
                <a:schemeClr val="accent2"/>
              </a:solidFill>
            </a:endParaRPr>
          </a:p>
        </p:txBody>
      </p:sp>
      <p:sp>
        <p:nvSpPr>
          <p:cNvPr id="3" name="Slide Number Placeholder 2">
            <a:extLst>
              <a:ext uri="{FF2B5EF4-FFF2-40B4-BE49-F238E27FC236}">
                <a16:creationId xmlns:a16="http://schemas.microsoft.com/office/drawing/2014/main" id="{F7AB1845-FCD1-4C6B-8373-847770BE6FEA}"/>
              </a:ext>
            </a:extLst>
          </p:cNvPr>
          <p:cNvSpPr>
            <a:spLocks noGrp="1"/>
          </p:cNvSpPr>
          <p:nvPr>
            <p:ph type="sldNum" sz="quarter" idx="12"/>
          </p:nvPr>
        </p:nvSpPr>
        <p:spPr/>
        <p:txBody>
          <a:bodyPr/>
          <a:lstStyle/>
          <a:p>
            <a:fld id="{D5683BB6-76BB-4AED-AF1E-827BF27ED19F}" type="slidenum">
              <a:rPr lang="en-US" smtClean="0"/>
              <a:pPr/>
              <a:t>14</a:t>
            </a:fld>
            <a:endParaRPr lang="en-US"/>
          </a:p>
        </p:txBody>
      </p:sp>
      <p:sp>
        <p:nvSpPr>
          <p:cNvPr id="41" name="Freeform 32">
            <a:extLst>
              <a:ext uri="{FF2B5EF4-FFF2-40B4-BE49-F238E27FC236}">
                <a16:creationId xmlns:a16="http://schemas.microsoft.com/office/drawing/2014/main" id="{193E345F-BDE5-4EE7-B1D1-49BB5C254861}"/>
              </a:ext>
            </a:extLst>
          </p:cNvPr>
          <p:cNvSpPr>
            <a:spLocks/>
          </p:cNvSpPr>
          <p:nvPr/>
        </p:nvSpPr>
        <p:spPr bwMode="auto">
          <a:xfrm>
            <a:off x="210853" y="2269198"/>
            <a:ext cx="3251200" cy="3544332"/>
          </a:xfrm>
          <a:custGeom>
            <a:avLst/>
            <a:gdLst>
              <a:gd name="T0" fmla="*/ 555 w 682"/>
              <a:gd name="T1" fmla="*/ 68 h 744"/>
              <a:gd name="T2" fmla="*/ 555 w 682"/>
              <a:gd name="T3" fmla="*/ 68 h 744"/>
              <a:gd name="T4" fmla="*/ 346 w 682"/>
              <a:gd name="T5" fmla="*/ 0 h 744"/>
              <a:gd name="T6" fmla="*/ 135 w 682"/>
              <a:gd name="T7" fmla="*/ 74 h 744"/>
              <a:gd name="T8" fmla="*/ 3 w 682"/>
              <a:gd name="T9" fmla="*/ 262 h 744"/>
              <a:gd name="T10" fmla="*/ 0 w 682"/>
              <a:gd name="T11" fmla="*/ 492 h 744"/>
              <a:gd name="T12" fmla="*/ 127 w 682"/>
              <a:gd name="T13" fmla="*/ 676 h 744"/>
              <a:gd name="T14" fmla="*/ 335 w 682"/>
              <a:gd name="T15" fmla="*/ 744 h 744"/>
              <a:gd name="T16" fmla="*/ 546 w 682"/>
              <a:gd name="T17" fmla="*/ 669 h 744"/>
              <a:gd name="T18" fmla="*/ 679 w 682"/>
              <a:gd name="T19" fmla="*/ 482 h 744"/>
              <a:gd name="T20" fmla="*/ 682 w 682"/>
              <a:gd name="T21" fmla="*/ 252 h 744"/>
              <a:gd name="T22" fmla="*/ 555 w 682"/>
              <a:gd name="T23" fmla="*/ 68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2" h="744">
                <a:moveTo>
                  <a:pt x="555" y="68"/>
                </a:moveTo>
                <a:lnTo>
                  <a:pt x="555" y="68"/>
                </a:lnTo>
                <a:lnTo>
                  <a:pt x="346" y="0"/>
                </a:lnTo>
                <a:lnTo>
                  <a:pt x="135" y="74"/>
                </a:lnTo>
                <a:lnTo>
                  <a:pt x="3" y="262"/>
                </a:lnTo>
                <a:lnTo>
                  <a:pt x="0" y="492"/>
                </a:lnTo>
                <a:lnTo>
                  <a:pt x="127" y="676"/>
                </a:lnTo>
                <a:lnTo>
                  <a:pt x="335" y="744"/>
                </a:lnTo>
                <a:lnTo>
                  <a:pt x="546" y="669"/>
                </a:lnTo>
                <a:lnTo>
                  <a:pt x="679" y="482"/>
                </a:lnTo>
                <a:lnTo>
                  <a:pt x="682" y="252"/>
                </a:lnTo>
                <a:lnTo>
                  <a:pt x="555" y="68"/>
                </a:lnTo>
                <a:close/>
              </a:path>
            </a:pathLst>
          </a:custGeom>
          <a:noFill/>
          <a:ln w="9525">
            <a:solidFill>
              <a:schemeClr val="tx2"/>
            </a:solidFill>
            <a:prstDash val="dash"/>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Oval 75">
            <a:extLst>
              <a:ext uri="{FF2B5EF4-FFF2-40B4-BE49-F238E27FC236}">
                <a16:creationId xmlns:a16="http://schemas.microsoft.com/office/drawing/2014/main" id="{772BE7A0-E1DA-4EE0-AC00-D648BE8DB06B}"/>
              </a:ext>
            </a:extLst>
          </p:cNvPr>
          <p:cNvSpPr/>
          <p:nvPr/>
        </p:nvSpPr>
        <p:spPr>
          <a:xfrm>
            <a:off x="4630454" y="3194988"/>
            <a:ext cx="1913946" cy="16973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53348B6D-EC76-4A92-A8DA-5EA64F381B03}"/>
              </a:ext>
            </a:extLst>
          </p:cNvPr>
          <p:cNvSpPr txBox="1"/>
          <p:nvPr/>
        </p:nvSpPr>
        <p:spPr>
          <a:xfrm>
            <a:off x="4713309" y="3897944"/>
            <a:ext cx="1716791" cy="353463"/>
          </a:xfrm>
          <a:prstGeom prst="rect">
            <a:avLst/>
          </a:prstGeom>
          <a:noFill/>
        </p:spPr>
        <p:txBody>
          <a:bodyPr wrap="square" rtlCol="0" anchor="ctr" anchorCtr="0">
            <a:noAutofit/>
          </a:bodyPr>
          <a:lstStyle/>
          <a:p>
            <a:pPr algn="ctr"/>
            <a:r>
              <a:rPr lang="en-US" b="1">
                <a:latin typeface="+mj-lt"/>
              </a:rPr>
              <a:t>Knowledge</a:t>
            </a:r>
            <a:r>
              <a:rPr lang="en-US" b="1"/>
              <a:t> criteria from 3 Personal Effectiveness units </a:t>
            </a:r>
          </a:p>
        </p:txBody>
      </p:sp>
      <p:cxnSp>
        <p:nvCxnSpPr>
          <p:cNvPr id="78" name="Straight Arrow Connector 77">
            <a:extLst>
              <a:ext uri="{FF2B5EF4-FFF2-40B4-BE49-F238E27FC236}">
                <a16:creationId xmlns:a16="http://schemas.microsoft.com/office/drawing/2014/main" id="{230F1647-3099-467F-BDE9-3D07B84056F1}"/>
              </a:ext>
            </a:extLst>
          </p:cNvPr>
          <p:cNvCxnSpPr/>
          <p:nvPr/>
        </p:nvCxnSpPr>
        <p:spPr>
          <a:xfrm>
            <a:off x="3462053" y="4043676"/>
            <a:ext cx="1168400" cy="0"/>
          </a:xfrm>
          <a:prstGeom prst="straightConnector1">
            <a:avLst/>
          </a:prstGeom>
          <a:noFill/>
          <a:ln w="9525">
            <a:solidFill>
              <a:schemeClr val="accent3"/>
            </a:solidFill>
            <a:prstDash val="dash"/>
            <a:round/>
            <a:headEnd/>
            <a:tailEnd type="arrow" w="lg" len="sm"/>
          </a:ln>
        </p:spPr>
      </p:cxnSp>
      <p:sp>
        <p:nvSpPr>
          <p:cNvPr id="31" name="Oval 30">
            <a:extLst>
              <a:ext uri="{FF2B5EF4-FFF2-40B4-BE49-F238E27FC236}">
                <a16:creationId xmlns:a16="http://schemas.microsoft.com/office/drawing/2014/main" id="{0F383EB4-EFE8-4324-B480-92698B10C1F8}"/>
              </a:ext>
            </a:extLst>
          </p:cNvPr>
          <p:cNvSpPr/>
          <p:nvPr/>
        </p:nvSpPr>
        <p:spPr>
          <a:xfrm>
            <a:off x="4831994" y="1676831"/>
            <a:ext cx="1510866" cy="15108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0EA733A-2195-4B15-891E-12A096C165FE}"/>
              </a:ext>
            </a:extLst>
          </p:cNvPr>
          <p:cNvSpPr txBox="1"/>
          <p:nvPr/>
        </p:nvSpPr>
        <p:spPr>
          <a:xfrm>
            <a:off x="4827609" y="2039044"/>
            <a:ext cx="1577153" cy="787164"/>
          </a:xfrm>
          <a:prstGeom prst="rect">
            <a:avLst/>
          </a:prstGeom>
          <a:noFill/>
        </p:spPr>
        <p:txBody>
          <a:bodyPr wrap="square" rtlCol="0" anchor="ctr" anchorCtr="0">
            <a:noAutofit/>
          </a:bodyPr>
          <a:lstStyle/>
          <a:p>
            <a:pPr algn="ctr"/>
            <a:r>
              <a:rPr lang="en-US" b="1">
                <a:latin typeface="+mj-lt"/>
              </a:rPr>
              <a:t>All skills</a:t>
            </a:r>
          </a:p>
          <a:p>
            <a:pPr algn="ctr"/>
            <a:r>
              <a:rPr lang="en-US" b="1"/>
              <a:t>assessment criteria</a:t>
            </a:r>
          </a:p>
        </p:txBody>
      </p:sp>
      <p:sp>
        <p:nvSpPr>
          <p:cNvPr id="33" name="Freeform: Shape 62">
            <a:extLst>
              <a:ext uri="{FF2B5EF4-FFF2-40B4-BE49-F238E27FC236}">
                <a16:creationId xmlns:a16="http://schemas.microsoft.com/office/drawing/2014/main" id="{780BDB6F-E719-41B5-8FFB-C739CDBE653F}"/>
              </a:ext>
            </a:extLst>
          </p:cNvPr>
          <p:cNvSpPr/>
          <p:nvPr/>
        </p:nvSpPr>
        <p:spPr>
          <a:xfrm>
            <a:off x="3492311" y="2324095"/>
            <a:ext cx="1270000" cy="1143205"/>
          </a:xfrm>
          <a:custGeom>
            <a:avLst/>
            <a:gdLst>
              <a:gd name="connsiteX0" fmla="*/ 0 w 1270000"/>
              <a:gd name="connsiteY0" fmla="*/ 939800 h 939800"/>
              <a:gd name="connsiteX1" fmla="*/ 660400 w 1270000"/>
              <a:gd name="connsiteY1" fmla="*/ 0 h 939800"/>
              <a:gd name="connsiteX2" fmla="*/ 1270000 w 1270000"/>
              <a:gd name="connsiteY2" fmla="*/ 0 h 939800"/>
            </a:gdLst>
            <a:ahLst/>
            <a:cxnLst>
              <a:cxn ang="0">
                <a:pos x="connsiteX0" y="connsiteY0"/>
              </a:cxn>
              <a:cxn ang="0">
                <a:pos x="connsiteX1" y="connsiteY1"/>
              </a:cxn>
              <a:cxn ang="0">
                <a:pos x="connsiteX2" y="connsiteY2"/>
              </a:cxn>
            </a:cxnLst>
            <a:rect l="l" t="t" r="r" b="b"/>
            <a:pathLst>
              <a:path w="1270000" h="939800">
                <a:moveTo>
                  <a:pt x="0" y="939800"/>
                </a:moveTo>
                <a:lnTo>
                  <a:pt x="660400" y="0"/>
                </a:lnTo>
                <a:lnTo>
                  <a:pt x="1270000" y="0"/>
                </a:lnTo>
              </a:path>
            </a:pathLst>
          </a:custGeom>
          <a:noFill/>
          <a:ln w="9525">
            <a:solidFill>
              <a:schemeClr val="tx2"/>
            </a:solidFill>
            <a:prstDash val="dash"/>
            <a:round/>
            <a:headEnd/>
            <a:tailEnd type="arrow" w="lg" len="sm"/>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34" name="Oval 33">
            <a:extLst>
              <a:ext uri="{FF2B5EF4-FFF2-40B4-BE49-F238E27FC236}">
                <a16:creationId xmlns:a16="http://schemas.microsoft.com/office/drawing/2014/main" id="{1B94CBAD-B378-43D5-A153-90F3A3D4BBEA}"/>
              </a:ext>
            </a:extLst>
          </p:cNvPr>
          <p:cNvSpPr/>
          <p:nvPr/>
        </p:nvSpPr>
        <p:spPr>
          <a:xfrm>
            <a:off x="4831991" y="4877231"/>
            <a:ext cx="1510866" cy="15108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B7A75879-0D3A-46ED-8257-0346B824C9BF}"/>
              </a:ext>
            </a:extLst>
          </p:cNvPr>
          <p:cNvSpPr txBox="1"/>
          <p:nvPr/>
        </p:nvSpPr>
        <p:spPr>
          <a:xfrm>
            <a:off x="4827610" y="5526482"/>
            <a:ext cx="1519634" cy="291462"/>
          </a:xfrm>
          <a:prstGeom prst="rect">
            <a:avLst/>
          </a:prstGeom>
          <a:noFill/>
        </p:spPr>
        <p:txBody>
          <a:bodyPr wrap="square" rtlCol="0" anchor="ctr" anchorCtr="0">
            <a:noAutofit/>
          </a:bodyPr>
          <a:lstStyle/>
          <a:p>
            <a:pPr algn="ctr"/>
            <a:r>
              <a:rPr lang="en-US" b="1">
                <a:latin typeface="+mj-lt"/>
              </a:rPr>
              <a:t>Behaviours</a:t>
            </a:r>
          </a:p>
          <a:p>
            <a:pPr algn="ctr"/>
            <a:r>
              <a:rPr lang="en-US" b="1">
                <a:latin typeface="+mj-lt"/>
              </a:rPr>
              <a:t>and CPD</a:t>
            </a:r>
          </a:p>
        </p:txBody>
      </p:sp>
      <p:sp>
        <p:nvSpPr>
          <p:cNvPr id="36" name="Freeform: Shape 80">
            <a:extLst>
              <a:ext uri="{FF2B5EF4-FFF2-40B4-BE49-F238E27FC236}">
                <a16:creationId xmlns:a16="http://schemas.microsoft.com/office/drawing/2014/main" id="{E4D462FB-A0F5-4A9C-912F-6714B39143B5}"/>
              </a:ext>
            </a:extLst>
          </p:cNvPr>
          <p:cNvSpPr/>
          <p:nvPr/>
        </p:nvSpPr>
        <p:spPr>
          <a:xfrm flipV="1">
            <a:off x="3492311" y="4611834"/>
            <a:ext cx="1270000" cy="1059568"/>
          </a:xfrm>
          <a:custGeom>
            <a:avLst/>
            <a:gdLst>
              <a:gd name="connsiteX0" fmla="*/ 0 w 1270000"/>
              <a:gd name="connsiteY0" fmla="*/ 939800 h 939800"/>
              <a:gd name="connsiteX1" fmla="*/ 660400 w 1270000"/>
              <a:gd name="connsiteY1" fmla="*/ 0 h 939800"/>
              <a:gd name="connsiteX2" fmla="*/ 1270000 w 1270000"/>
              <a:gd name="connsiteY2" fmla="*/ 0 h 939800"/>
            </a:gdLst>
            <a:ahLst/>
            <a:cxnLst>
              <a:cxn ang="0">
                <a:pos x="connsiteX0" y="connsiteY0"/>
              </a:cxn>
              <a:cxn ang="0">
                <a:pos x="connsiteX1" y="connsiteY1"/>
              </a:cxn>
              <a:cxn ang="0">
                <a:pos x="connsiteX2" y="connsiteY2"/>
              </a:cxn>
            </a:cxnLst>
            <a:rect l="l" t="t" r="r" b="b"/>
            <a:pathLst>
              <a:path w="1270000" h="939800">
                <a:moveTo>
                  <a:pt x="0" y="939800"/>
                </a:moveTo>
                <a:lnTo>
                  <a:pt x="660400" y="0"/>
                </a:lnTo>
                <a:lnTo>
                  <a:pt x="1270000" y="0"/>
                </a:lnTo>
              </a:path>
            </a:pathLst>
          </a:custGeom>
          <a:noFill/>
          <a:ln w="9525">
            <a:solidFill>
              <a:schemeClr val="tx2"/>
            </a:solidFill>
            <a:prstDash val="dash"/>
            <a:round/>
            <a:headEnd/>
            <a:tailEnd type="arrow" w="lg" len="sm"/>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5" name="TextBox 4">
            <a:extLst>
              <a:ext uri="{FF2B5EF4-FFF2-40B4-BE49-F238E27FC236}">
                <a16:creationId xmlns:a16="http://schemas.microsoft.com/office/drawing/2014/main" id="{C1424272-9BEA-47AC-A57C-B8FCBC17CDBF}"/>
              </a:ext>
            </a:extLst>
          </p:cNvPr>
          <p:cNvSpPr txBox="1"/>
          <p:nvPr/>
        </p:nvSpPr>
        <p:spPr>
          <a:xfrm>
            <a:off x="6544400" y="1604261"/>
            <a:ext cx="5531486" cy="5016758"/>
          </a:xfrm>
          <a:prstGeom prst="rect">
            <a:avLst/>
          </a:prstGeom>
          <a:noFill/>
        </p:spPr>
        <p:txBody>
          <a:bodyPr wrap="square" rtlCol="0">
            <a:spAutoFit/>
          </a:bodyPr>
          <a:lstStyle/>
          <a:p>
            <a:r>
              <a:rPr lang="en-US" sz="2000">
                <a:solidFill>
                  <a:schemeClr val="tx2"/>
                </a:solidFill>
              </a:rPr>
              <a:t>Testing </a:t>
            </a:r>
            <a:r>
              <a:rPr lang="en-GB" sz="2000">
                <a:solidFill>
                  <a:schemeClr val="tx2"/>
                </a:solidFill>
              </a:rPr>
              <a:t>Application of knowledge and demonstration of skills and behaviours relating to: </a:t>
            </a:r>
          </a:p>
          <a:p>
            <a:pPr marL="342900" indent="-342900">
              <a:buClr>
                <a:schemeClr val="accent1"/>
              </a:buClr>
              <a:buFont typeface="Arial" panose="020B0604020202020204" pitchFamily="34" charset="0"/>
              <a:buChar char="•"/>
            </a:pPr>
            <a:r>
              <a:rPr lang="en-GB" sz="2000">
                <a:solidFill>
                  <a:schemeClr val="tx2"/>
                </a:solidFill>
              </a:rPr>
              <a:t>Leading people (Skills)</a:t>
            </a:r>
          </a:p>
          <a:p>
            <a:pPr marL="342900" indent="-342900">
              <a:buClr>
                <a:schemeClr val="accent1"/>
              </a:buClr>
              <a:buFont typeface="Arial" panose="020B0604020202020204" pitchFamily="34" charset="0"/>
              <a:buChar char="•"/>
            </a:pPr>
            <a:r>
              <a:rPr lang="en-GB" sz="2000">
                <a:solidFill>
                  <a:schemeClr val="tx2"/>
                </a:solidFill>
              </a:rPr>
              <a:t>Managing people(Skills)</a:t>
            </a:r>
          </a:p>
          <a:p>
            <a:pPr marL="342900" indent="-342900">
              <a:buClr>
                <a:schemeClr val="accent1"/>
              </a:buClr>
              <a:buFont typeface="Arial" panose="020B0604020202020204" pitchFamily="34" charset="0"/>
              <a:buChar char="•"/>
            </a:pPr>
            <a:r>
              <a:rPr lang="en-GB" sz="2000">
                <a:solidFill>
                  <a:schemeClr val="tx2"/>
                </a:solidFill>
              </a:rPr>
              <a:t>Building relationships (Skills)</a:t>
            </a:r>
          </a:p>
          <a:p>
            <a:pPr marL="342900" indent="-342900">
              <a:buClr>
                <a:schemeClr val="accent1"/>
              </a:buClr>
              <a:buFont typeface="Arial" panose="020B0604020202020204" pitchFamily="34" charset="0"/>
              <a:buChar char="•"/>
            </a:pPr>
            <a:r>
              <a:rPr lang="en-GB" sz="2000">
                <a:solidFill>
                  <a:schemeClr val="tx2"/>
                </a:solidFill>
              </a:rPr>
              <a:t>Communication (Skills)</a:t>
            </a:r>
          </a:p>
          <a:p>
            <a:pPr marL="342900" indent="-342900">
              <a:buClr>
                <a:schemeClr val="accent1"/>
              </a:buClr>
              <a:buFont typeface="Arial" panose="020B0604020202020204" pitchFamily="34" charset="0"/>
              <a:buChar char="•"/>
            </a:pPr>
            <a:r>
              <a:rPr lang="en-GB" sz="2000">
                <a:solidFill>
                  <a:schemeClr val="tx2"/>
                </a:solidFill>
              </a:rPr>
              <a:t>Operational management (Skills)</a:t>
            </a:r>
          </a:p>
          <a:p>
            <a:pPr marL="342900" indent="-342900">
              <a:buClr>
                <a:schemeClr val="accent1"/>
              </a:buClr>
              <a:buFont typeface="Arial" panose="020B0604020202020204" pitchFamily="34" charset="0"/>
              <a:buChar char="•"/>
            </a:pPr>
            <a:r>
              <a:rPr lang="en-GB" sz="2000">
                <a:solidFill>
                  <a:schemeClr val="tx2"/>
                </a:solidFill>
              </a:rPr>
              <a:t>Project management (Skills)</a:t>
            </a:r>
          </a:p>
          <a:p>
            <a:pPr marL="342900" indent="-342900">
              <a:buClr>
                <a:schemeClr val="accent1"/>
              </a:buClr>
              <a:buFont typeface="Arial" panose="020B0604020202020204" pitchFamily="34" charset="0"/>
              <a:buChar char="•"/>
            </a:pPr>
            <a:r>
              <a:rPr lang="en-GB" sz="2000">
                <a:solidFill>
                  <a:schemeClr val="tx2"/>
                </a:solidFill>
              </a:rPr>
              <a:t>Finance (Skills)</a:t>
            </a:r>
          </a:p>
          <a:p>
            <a:pPr marL="342900" indent="-342900">
              <a:buClr>
                <a:schemeClr val="accent1"/>
              </a:buClr>
              <a:buFont typeface="Arial" panose="020B0604020202020204" pitchFamily="34" charset="0"/>
              <a:buChar char="•"/>
            </a:pPr>
            <a:r>
              <a:rPr lang="en-GB" sz="2000">
                <a:solidFill>
                  <a:schemeClr val="tx2"/>
                </a:solidFill>
              </a:rPr>
              <a:t>Self-awareness (Knowledge and skills)</a:t>
            </a:r>
          </a:p>
          <a:p>
            <a:pPr marL="342900" indent="-342900">
              <a:buClr>
                <a:schemeClr val="accent1"/>
              </a:buClr>
              <a:buFont typeface="Arial" panose="020B0604020202020204" pitchFamily="34" charset="0"/>
              <a:buChar char="•"/>
            </a:pPr>
            <a:r>
              <a:rPr lang="en-GB" sz="2000">
                <a:solidFill>
                  <a:schemeClr val="tx2"/>
                </a:solidFill>
              </a:rPr>
              <a:t>Management of self (Knowledge and skills)</a:t>
            </a:r>
          </a:p>
          <a:p>
            <a:pPr marL="342900" indent="-342900">
              <a:buClr>
                <a:schemeClr val="accent1"/>
              </a:buClr>
              <a:buFont typeface="Arial" panose="020B0604020202020204" pitchFamily="34" charset="0"/>
              <a:buChar char="•"/>
            </a:pPr>
            <a:r>
              <a:rPr lang="en-GB" sz="2000">
                <a:solidFill>
                  <a:schemeClr val="tx2"/>
                </a:solidFill>
              </a:rPr>
              <a:t>Decision making (Knowledge and skills)</a:t>
            </a:r>
          </a:p>
          <a:p>
            <a:pPr marL="342900" indent="-342900">
              <a:buClr>
                <a:schemeClr val="accent1"/>
              </a:buClr>
              <a:buFont typeface="Arial" panose="020B0604020202020204" pitchFamily="34" charset="0"/>
              <a:buChar char="•"/>
            </a:pPr>
            <a:r>
              <a:rPr lang="en-GB" sz="2000">
                <a:solidFill>
                  <a:schemeClr val="tx2"/>
                </a:solidFill>
              </a:rPr>
              <a:t>Behaviours - taking responsibility,</a:t>
            </a:r>
          </a:p>
          <a:p>
            <a:r>
              <a:rPr lang="en-GB" sz="2000">
                <a:solidFill>
                  <a:schemeClr val="tx2"/>
                </a:solidFill>
              </a:rPr>
              <a:t>inclusivity, agile, professionalism – behaviours won’t be marked but will expect to see them</a:t>
            </a:r>
          </a:p>
        </p:txBody>
      </p:sp>
      <p:pic>
        <p:nvPicPr>
          <p:cNvPr id="2" name="Audio 1">
            <a:hlinkClick r:id="" action="ppaction://media"/>
            <a:extLst>
              <a:ext uri="{FF2B5EF4-FFF2-40B4-BE49-F238E27FC236}">
                <a16:creationId xmlns:a16="http://schemas.microsoft.com/office/drawing/2014/main" id="{98983B0D-2093-4EFD-A52D-26DF2F6AE7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590547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advTm="77450">
        <p159:morph option="byObject"/>
      </p:transition>
    </mc:Choice>
    <mc:Fallback>
      <p:transition spd="slow" advTm="774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750"/>
                                        <p:tgtEl>
                                          <p:spTgt spid="4"/>
                                        </p:tgtEl>
                                      </p:cBhvr>
                                    </p:animEffect>
                                  </p:childTnLst>
                                </p:cTn>
                              </p:par>
                              <p:par>
                                <p:cTn id="10" presetID="21" presetClass="entr" presetSubtype="1"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heel(1)">
                                      <p:cBhvr>
                                        <p:cTn id="12" dur="750"/>
                                        <p:tgtEl>
                                          <p:spTgt spid="41"/>
                                        </p:tgtEl>
                                      </p:cBhvr>
                                    </p:animEffect>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750"/>
                                        <p:tgtEl>
                                          <p:spTgt spid="31"/>
                                        </p:tgtEl>
                                      </p:cBhvr>
                                    </p:animEffect>
                                  </p:childTnLst>
                                </p:cTn>
                              </p:par>
                              <p:par>
                                <p:cTn id="17" presetID="23" presetClass="entr" presetSubtype="288" fill="hold" grpId="1"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750" fill="hold"/>
                                        <p:tgtEl>
                                          <p:spTgt spid="31"/>
                                        </p:tgtEl>
                                        <p:attrNameLst>
                                          <p:attrName>ppt_w</p:attrName>
                                        </p:attrNameLst>
                                      </p:cBhvr>
                                      <p:tavLst>
                                        <p:tav tm="0">
                                          <p:val>
                                            <p:strVal val="4/3*#ppt_w"/>
                                          </p:val>
                                        </p:tav>
                                        <p:tav tm="100000">
                                          <p:val>
                                            <p:strVal val="#ppt_w"/>
                                          </p:val>
                                        </p:tav>
                                      </p:tavLst>
                                    </p:anim>
                                    <p:anim calcmode="lin" valueType="num">
                                      <p:cBhvr>
                                        <p:cTn id="20" dur="750" fill="hold"/>
                                        <p:tgtEl>
                                          <p:spTgt spid="31"/>
                                        </p:tgtEl>
                                        <p:attrNameLst>
                                          <p:attrName>ppt_h</p:attrName>
                                        </p:attrNameLst>
                                      </p:cBhvr>
                                      <p:tavLst>
                                        <p:tav tm="0">
                                          <p:val>
                                            <p:strVal val="4/3*#ppt_h"/>
                                          </p:val>
                                        </p:tav>
                                        <p:tav tm="100000">
                                          <p:val>
                                            <p:strVal val="#ppt_h"/>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fade">
                                      <p:cBhvr>
                                        <p:cTn id="30" dur="750"/>
                                        <p:tgtEl>
                                          <p:spTgt spid="76"/>
                                        </p:tgtEl>
                                      </p:cBhvr>
                                    </p:animEffect>
                                  </p:childTnLst>
                                </p:cTn>
                              </p:par>
                              <p:par>
                                <p:cTn id="31" presetID="23" presetClass="entr" presetSubtype="288" fill="hold" grpId="1" nodeType="withEffect">
                                  <p:stCondLst>
                                    <p:cond delay="0"/>
                                  </p:stCondLst>
                                  <p:childTnLst>
                                    <p:set>
                                      <p:cBhvr>
                                        <p:cTn id="32" dur="1" fill="hold">
                                          <p:stCondLst>
                                            <p:cond delay="0"/>
                                          </p:stCondLst>
                                        </p:cTn>
                                        <p:tgtEl>
                                          <p:spTgt spid="76"/>
                                        </p:tgtEl>
                                        <p:attrNameLst>
                                          <p:attrName>style.visibility</p:attrName>
                                        </p:attrNameLst>
                                      </p:cBhvr>
                                      <p:to>
                                        <p:strVal val="visible"/>
                                      </p:to>
                                    </p:set>
                                    <p:anim calcmode="lin" valueType="num">
                                      <p:cBhvr>
                                        <p:cTn id="33" dur="750" fill="hold"/>
                                        <p:tgtEl>
                                          <p:spTgt spid="76"/>
                                        </p:tgtEl>
                                        <p:attrNameLst>
                                          <p:attrName>ppt_w</p:attrName>
                                        </p:attrNameLst>
                                      </p:cBhvr>
                                      <p:tavLst>
                                        <p:tav tm="0">
                                          <p:val>
                                            <p:strVal val="4/3*#ppt_w"/>
                                          </p:val>
                                        </p:tav>
                                        <p:tav tm="100000">
                                          <p:val>
                                            <p:strVal val="#ppt_w"/>
                                          </p:val>
                                        </p:tav>
                                      </p:tavLst>
                                    </p:anim>
                                    <p:anim calcmode="lin" valueType="num">
                                      <p:cBhvr>
                                        <p:cTn id="34" dur="750" fill="hold"/>
                                        <p:tgtEl>
                                          <p:spTgt spid="76"/>
                                        </p:tgtEl>
                                        <p:attrNameLst>
                                          <p:attrName>ppt_h</p:attrName>
                                        </p:attrNameLst>
                                      </p:cBhvr>
                                      <p:tavLst>
                                        <p:tav tm="0">
                                          <p:val>
                                            <p:strVal val="4/3*#ppt_h"/>
                                          </p:val>
                                        </p:tav>
                                        <p:tav tm="100000">
                                          <p:val>
                                            <p:strVal val="#ppt_h"/>
                                          </p:val>
                                        </p:tav>
                                      </p:tavLst>
                                    </p:anim>
                                  </p:childTnLst>
                                </p:cTn>
                              </p:par>
                              <p:par>
                                <p:cTn id="35" presetID="10" presetClass="entr" presetSubtype="0" fill="hold" grpId="0" nodeType="with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par>
                                <p:cTn id="38" presetID="22" presetClass="entr" presetSubtype="8" fill="hold" nodeType="withEffect">
                                  <p:stCondLst>
                                    <p:cond delay="0"/>
                                  </p:stCondLst>
                                  <p:childTnLst>
                                    <p:set>
                                      <p:cBhvr>
                                        <p:cTn id="39" dur="1" fill="hold">
                                          <p:stCondLst>
                                            <p:cond delay="0"/>
                                          </p:stCondLst>
                                        </p:cTn>
                                        <p:tgtEl>
                                          <p:spTgt spid="78"/>
                                        </p:tgtEl>
                                        <p:attrNameLst>
                                          <p:attrName>style.visibility</p:attrName>
                                        </p:attrNameLst>
                                      </p:cBhvr>
                                      <p:to>
                                        <p:strVal val="visible"/>
                                      </p:to>
                                    </p:set>
                                    <p:animEffect transition="in" filter="wipe(left)">
                                      <p:cBhvr>
                                        <p:cTn id="40" dur="500"/>
                                        <p:tgtEl>
                                          <p:spTgt spid="78"/>
                                        </p:tgtEl>
                                      </p:cBhvr>
                                    </p:animEffect>
                                  </p:childTnLst>
                                </p:cTn>
                              </p:par>
                            </p:childTnLst>
                          </p:cTn>
                        </p:par>
                        <p:par>
                          <p:cTn id="41" fill="hold">
                            <p:stCondLst>
                              <p:cond delay="2250"/>
                            </p:stCondLst>
                            <p:childTnLst>
                              <p:par>
                                <p:cTn id="42" presetID="10" presetClass="entr" presetSubtype="0"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750"/>
                                        <p:tgtEl>
                                          <p:spTgt spid="34"/>
                                        </p:tgtEl>
                                      </p:cBhvr>
                                    </p:animEffect>
                                  </p:childTnLst>
                                </p:cTn>
                              </p:par>
                              <p:par>
                                <p:cTn id="45" presetID="23" presetClass="entr" presetSubtype="288" fill="hold" grpId="1"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750" fill="hold"/>
                                        <p:tgtEl>
                                          <p:spTgt spid="34"/>
                                        </p:tgtEl>
                                        <p:attrNameLst>
                                          <p:attrName>ppt_w</p:attrName>
                                        </p:attrNameLst>
                                      </p:cBhvr>
                                      <p:tavLst>
                                        <p:tav tm="0">
                                          <p:val>
                                            <p:strVal val="4/3*#ppt_w"/>
                                          </p:val>
                                        </p:tav>
                                        <p:tav tm="100000">
                                          <p:val>
                                            <p:strVal val="#ppt_w"/>
                                          </p:val>
                                        </p:tav>
                                      </p:tavLst>
                                    </p:anim>
                                    <p:anim calcmode="lin" valueType="num">
                                      <p:cBhvr>
                                        <p:cTn id="48" dur="750" fill="hold"/>
                                        <p:tgtEl>
                                          <p:spTgt spid="34"/>
                                        </p:tgtEl>
                                        <p:attrNameLst>
                                          <p:attrName>ppt_h</p:attrName>
                                        </p:attrNameLst>
                                      </p:cBhvr>
                                      <p:tavLst>
                                        <p:tav tm="0">
                                          <p:val>
                                            <p:strVal val="4/3*#ppt_h"/>
                                          </p:val>
                                        </p:tav>
                                        <p:tav tm="100000">
                                          <p:val>
                                            <p:strVal val="#ppt_h"/>
                                          </p:val>
                                        </p:tav>
                                      </p:tavLst>
                                    </p:anim>
                                  </p:childTnLst>
                                </p:cTn>
                              </p:par>
                              <p:par>
                                <p:cTn id="49" presetID="10"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left)">
                                      <p:cBhvr>
                                        <p:cTn id="5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2"/>
                </p:tgtEl>
              </p:cMediaNode>
            </p:audio>
          </p:childTnLst>
        </p:cTn>
      </p:par>
    </p:tnLst>
    <p:bldLst>
      <p:bldP spid="41" grpId="0" animBg="1"/>
      <p:bldP spid="76" grpId="0" animBg="1"/>
      <p:bldP spid="76" grpId="1" animBg="1"/>
      <p:bldP spid="77" grpId="0"/>
      <p:bldP spid="31" grpId="0" animBg="1"/>
      <p:bldP spid="31" grpId="1" animBg="1"/>
      <p:bldP spid="32" grpId="0"/>
      <p:bldP spid="33" grpId="0" animBg="1"/>
      <p:bldP spid="34" grpId="0" animBg="1"/>
      <p:bldP spid="34" grpId="1" animBg="1"/>
      <p:bldP spid="35" grpId="0"/>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GB" altLang="en-US">
                <a:solidFill>
                  <a:schemeClr val="accent2"/>
                </a:solidFill>
              </a:rPr>
              <a:t>Portfolio timeline</a:t>
            </a:r>
          </a:p>
        </p:txBody>
      </p:sp>
      <p:graphicFrame>
        <p:nvGraphicFramePr>
          <p:cNvPr id="7" name="Diagram 6"/>
          <p:cNvGraphicFramePr/>
          <p:nvPr>
            <p:extLst>
              <p:ext uri="{D42A27DB-BD31-4B8C-83A1-F6EECF244321}">
                <p14:modId xmlns:p14="http://schemas.microsoft.com/office/powerpoint/2010/main" val="3971525890"/>
              </p:ext>
            </p:extLst>
          </p:nvPr>
        </p:nvGraphicFramePr>
        <p:xfrm>
          <a:off x="427037" y="1775830"/>
          <a:ext cx="11394027" cy="43392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198268B2-59BD-46A0-BE53-98930488B1C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03832356"/>
      </p:ext>
    </p:extLst>
  </p:cSld>
  <p:clrMapOvr>
    <a:masterClrMapping/>
  </p:clrMapOvr>
  <mc:AlternateContent xmlns:mc="http://schemas.openxmlformats.org/markup-compatibility/2006">
    <mc:Choice xmlns:p14="http://schemas.microsoft.com/office/powerpoint/2010/main" Requires="p14">
      <p:transition spd="med" p14:dur="700" advTm="66716">
        <p:fade/>
      </p:transition>
    </mc:Choice>
    <mc:Fallback>
      <p:transition spd="med" advTm="667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Graphic spid="7"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103DF-2E53-433D-866C-612CDDBF0F03}"/>
              </a:ext>
            </a:extLst>
          </p:cNvPr>
          <p:cNvSpPr>
            <a:spLocks noGrp="1"/>
          </p:cNvSpPr>
          <p:nvPr>
            <p:ph type="title"/>
          </p:nvPr>
        </p:nvSpPr>
        <p:spPr/>
        <p:txBody>
          <a:bodyPr/>
          <a:lstStyle/>
          <a:p>
            <a:r>
              <a:rPr lang="en-GB">
                <a:solidFill>
                  <a:schemeClr val="accent2"/>
                </a:solidFill>
              </a:rPr>
              <a:t>Activity &amp; Discussion – Portfolio of Evidence</a:t>
            </a:r>
          </a:p>
        </p:txBody>
      </p:sp>
      <p:sp>
        <p:nvSpPr>
          <p:cNvPr id="3" name="Slide Number Placeholder 2">
            <a:extLst>
              <a:ext uri="{FF2B5EF4-FFF2-40B4-BE49-F238E27FC236}">
                <a16:creationId xmlns:a16="http://schemas.microsoft.com/office/drawing/2014/main" id="{BB902A68-B35A-442D-AD1D-4E36CA667FC1}"/>
              </a:ext>
            </a:extLst>
          </p:cNvPr>
          <p:cNvSpPr>
            <a:spLocks noGrp="1"/>
          </p:cNvSpPr>
          <p:nvPr>
            <p:ph type="sldNum" sz="quarter" idx="12"/>
          </p:nvPr>
        </p:nvSpPr>
        <p:spPr/>
        <p:txBody>
          <a:bodyPr/>
          <a:lstStyle/>
          <a:p>
            <a:fld id="{D5683BB6-76BB-4AED-AF1E-827BF27ED19F}" type="slidenum">
              <a:rPr lang="en-US" smtClean="0"/>
              <a:t>16</a:t>
            </a:fld>
            <a:endParaRPr lang="en-US"/>
          </a:p>
        </p:txBody>
      </p:sp>
      <p:sp>
        <p:nvSpPr>
          <p:cNvPr id="4" name="Rectangle 3">
            <a:extLst>
              <a:ext uri="{FF2B5EF4-FFF2-40B4-BE49-F238E27FC236}">
                <a16:creationId xmlns:a16="http://schemas.microsoft.com/office/drawing/2014/main" id="{6C2801F5-EB91-4EC6-9326-BA9D8491CFB8}"/>
              </a:ext>
            </a:extLst>
          </p:cNvPr>
          <p:cNvSpPr/>
          <p:nvPr/>
        </p:nvSpPr>
        <p:spPr>
          <a:xfrm>
            <a:off x="427038" y="1536413"/>
            <a:ext cx="11394027" cy="4632037"/>
          </a:xfrm>
          <a:prstGeom prst="rect">
            <a:avLst/>
          </a:prstGeom>
        </p:spPr>
        <p:txBody>
          <a:bodyPr wrap="square">
            <a:spAutoFit/>
          </a:bodyPr>
          <a:lstStyle/>
          <a:p>
            <a:pPr>
              <a:spcAft>
                <a:spcPts val="600"/>
              </a:spcAft>
              <a:buClr>
                <a:srgbClr val="FFD100"/>
              </a:buClr>
            </a:pPr>
            <a:r>
              <a:rPr lang="en-US" sz="2000">
                <a:solidFill>
                  <a:schemeClr val="tx2"/>
                </a:solidFill>
                <a:latin typeface="Arial" panose="020B0604020202020204" pitchFamily="34" charset="0"/>
                <a:cs typeface="Arial" panose="020B0604020202020204" pitchFamily="34" charset="0"/>
              </a:rPr>
              <a:t>Spend a couple of minutes considering the following questions:</a:t>
            </a:r>
          </a:p>
          <a:p>
            <a:pPr marL="342900" indent="-342900">
              <a:spcAft>
                <a:spcPts val="600"/>
              </a:spcAft>
              <a:buClr>
                <a:srgbClr val="FFD100"/>
              </a:buClr>
              <a:buFont typeface="Arial" panose="020B0604020202020204" pitchFamily="34" charset="0"/>
              <a:buChar char="•"/>
            </a:pPr>
            <a:r>
              <a:rPr lang="en-US" sz="2000">
                <a:solidFill>
                  <a:schemeClr val="tx2"/>
                </a:solidFill>
                <a:latin typeface="Arial" panose="020B0604020202020204" pitchFamily="34" charset="0"/>
                <a:cs typeface="Arial" panose="020B0604020202020204" pitchFamily="34" charset="0"/>
              </a:rPr>
              <a:t>What assessment approach is the most appropriate when producing a portfolio of evidence – gathering discrete pieces of evidence for each criteria or planning larger activities to meet multiple criteria?</a:t>
            </a:r>
          </a:p>
          <a:p>
            <a:pPr marL="342900" indent="-342900">
              <a:spcAft>
                <a:spcPts val="600"/>
              </a:spcAft>
              <a:buClr>
                <a:srgbClr val="FFD100"/>
              </a:buClr>
              <a:buFont typeface="Arial" panose="020B0604020202020204" pitchFamily="34" charset="0"/>
              <a:buChar char="•"/>
            </a:pPr>
            <a:endParaRPr lang="en-US" sz="2000">
              <a:solidFill>
                <a:schemeClr val="tx2"/>
              </a:solidFill>
              <a:latin typeface="Arial" panose="020B0604020202020204" pitchFamily="34" charset="0"/>
              <a:cs typeface="Arial" panose="020B0604020202020204" pitchFamily="34" charset="0"/>
            </a:endParaRPr>
          </a:p>
          <a:p>
            <a:pPr marL="342900" indent="-342900">
              <a:spcAft>
                <a:spcPts val="600"/>
              </a:spcAft>
              <a:buClr>
                <a:srgbClr val="FFD100"/>
              </a:buClr>
              <a:buFont typeface="Arial" panose="020B0604020202020204" pitchFamily="34" charset="0"/>
              <a:buChar char="•"/>
            </a:pPr>
            <a:r>
              <a:rPr lang="en-US" sz="2000">
                <a:solidFill>
                  <a:schemeClr val="tx2"/>
                </a:solidFill>
                <a:latin typeface="Arial" panose="020B0604020202020204" pitchFamily="34" charset="0"/>
                <a:cs typeface="Arial" panose="020B0604020202020204" pitchFamily="34" charset="0"/>
              </a:rPr>
              <a:t>What kind of activities will provide the best evidence for skills related criteria?</a:t>
            </a:r>
          </a:p>
          <a:p>
            <a:pPr marL="342900" indent="-342900">
              <a:spcAft>
                <a:spcPts val="600"/>
              </a:spcAft>
              <a:buClr>
                <a:srgbClr val="FFD100"/>
              </a:buClr>
              <a:buFont typeface="Arial" panose="020B0604020202020204" pitchFamily="34" charset="0"/>
              <a:buChar char="•"/>
            </a:pPr>
            <a:endParaRPr lang="en-US" sz="2000">
              <a:solidFill>
                <a:schemeClr val="tx2"/>
              </a:solidFill>
              <a:latin typeface="Arial" panose="020B0604020202020204" pitchFamily="34" charset="0"/>
              <a:cs typeface="Arial" panose="020B0604020202020204" pitchFamily="34" charset="0"/>
            </a:endParaRPr>
          </a:p>
          <a:p>
            <a:pPr marL="342900" indent="-342900">
              <a:spcAft>
                <a:spcPts val="600"/>
              </a:spcAft>
              <a:buClr>
                <a:srgbClr val="FFD100"/>
              </a:buClr>
              <a:buFont typeface="Arial" panose="020B0604020202020204" pitchFamily="34" charset="0"/>
              <a:buChar char="•"/>
            </a:pPr>
            <a:r>
              <a:rPr lang="en-US" sz="2000">
                <a:solidFill>
                  <a:schemeClr val="tx2"/>
                </a:solidFill>
                <a:latin typeface="Arial" panose="020B0604020202020204" pitchFamily="34" charset="0"/>
                <a:cs typeface="Arial" panose="020B0604020202020204" pitchFamily="34" charset="0"/>
              </a:rPr>
              <a:t>What evidence types will best demonstrate a candidates’ knowledge, skills and behaviours in the workplace?</a:t>
            </a:r>
          </a:p>
          <a:p>
            <a:pPr marL="342900" indent="-342900">
              <a:spcAft>
                <a:spcPts val="600"/>
              </a:spcAft>
              <a:buClr>
                <a:srgbClr val="FFD100"/>
              </a:buClr>
              <a:buFont typeface="Arial" panose="020B0604020202020204" pitchFamily="34" charset="0"/>
              <a:buChar char="•"/>
            </a:pPr>
            <a:endParaRPr lang="en-US" sz="2000">
              <a:solidFill>
                <a:schemeClr val="tx2"/>
              </a:solidFill>
              <a:latin typeface="Arial" panose="020B0604020202020204" pitchFamily="34" charset="0"/>
              <a:cs typeface="Arial" panose="020B0604020202020204" pitchFamily="34" charset="0"/>
            </a:endParaRPr>
          </a:p>
          <a:p>
            <a:pPr marL="342900" indent="-342900">
              <a:spcAft>
                <a:spcPts val="600"/>
              </a:spcAft>
              <a:buClr>
                <a:srgbClr val="FFD100"/>
              </a:buClr>
              <a:buFont typeface="Arial" panose="020B0604020202020204" pitchFamily="34" charset="0"/>
              <a:buChar char="•"/>
            </a:pPr>
            <a:r>
              <a:rPr lang="en-US" sz="2000">
                <a:solidFill>
                  <a:schemeClr val="tx2"/>
                </a:solidFill>
                <a:latin typeface="Arial" panose="020B0604020202020204" pitchFamily="34" charset="0"/>
                <a:cs typeface="Arial" panose="020B0604020202020204" pitchFamily="34" charset="0"/>
              </a:rPr>
              <a:t>What would be the key characteristics of a good sample evidence matrix? – think about the mix of evidence types and how they map to a range of criteria, consider the clarity of referencing, consider the quantity of evidence gathered.</a:t>
            </a:r>
          </a:p>
        </p:txBody>
      </p:sp>
      <p:pic>
        <p:nvPicPr>
          <p:cNvPr id="6" name="Audio 5">
            <a:hlinkClick r:id="" action="ppaction://media"/>
            <a:extLst>
              <a:ext uri="{FF2B5EF4-FFF2-40B4-BE49-F238E27FC236}">
                <a16:creationId xmlns:a16="http://schemas.microsoft.com/office/drawing/2014/main" id="{3C51AF4C-E3B8-40EE-A224-2DF3F5D528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66577025"/>
      </p:ext>
    </p:extLst>
  </p:cSld>
  <p:clrMapOvr>
    <a:masterClrMapping/>
  </p:clrMapOvr>
  <mc:AlternateContent xmlns:mc="http://schemas.openxmlformats.org/markup-compatibility/2006">
    <mc:Choice xmlns:p14="http://schemas.microsoft.com/office/powerpoint/2010/main" Requires="p14">
      <p:transition spd="slow" p14:dur="2000" advTm="1313"/>
    </mc:Choice>
    <mc:Fallback>
      <p:transition spd="slow" advTm="1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029E9F-CD1D-4C93-BDDF-87C11CC39999}"/>
              </a:ext>
            </a:extLst>
          </p:cNvPr>
          <p:cNvSpPr>
            <a:spLocks noGrp="1"/>
          </p:cNvSpPr>
          <p:nvPr>
            <p:ph type="title"/>
          </p:nvPr>
        </p:nvSpPr>
        <p:spPr/>
        <p:txBody>
          <a:bodyPr/>
          <a:lstStyle/>
          <a:p>
            <a:r>
              <a:rPr lang="en-GB">
                <a:solidFill>
                  <a:schemeClr val="accent2"/>
                </a:solidFill>
              </a:rPr>
              <a:t>Portfolio of evidence – Evidence types</a:t>
            </a:r>
          </a:p>
        </p:txBody>
      </p:sp>
      <p:sp>
        <p:nvSpPr>
          <p:cNvPr id="54" name="Slide Number Placeholder 2">
            <a:extLst>
              <a:ext uri="{FF2B5EF4-FFF2-40B4-BE49-F238E27FC236}">
                <a16:creationId xmlns:a16="http://schemas.microsoft.com/office/drawing/2014/main" id="{DACD0715-DCB9-4E55-BC70-340027AF5E27}"/>
              </a:ext>
            </a:extLst>
          </p:cNvPr>
          <p:cNvSpPr>
            <a:spLocks noGrp="1"/>
          </p:cNvSpPr>
          <p:nvPr>
            <p:ph type="sldNum" sz="quarter" idx="12"/>
          </p:nvPr>
        </p:nvSpPr>
        <p:spPr/>
        <p:txBody>
          <a:bodyPr/>
          <a:lstStyle/>
          <a:p>
            <a:fld id="{D5683BB6-76BB-4AED-AF1E-827BF27ED19F}" type="slidenum">
              <a:rPr lang="en-US" smtClean="0">
                <a:latin typeface="+mj-lt"/>
              </a:rPr>
              <a:pPr/>
              <a:t>17</a:t>
            </a:fld>
            <a:endParaRPr lang="en-US">
              <a:latin typeface="+mj-lt"/>
            </a:endParaRPr>
          </a:p>
        </p:txBody>
      </p:sp>
      <p:grpSp>
        <p:nvGrpSpPr>
          <p:cNvPr id="70" name="Group 69">
            <a:extLst>
              <a:ext uri="{FF2B5EF4-FFF2-40B4-BE49-F238E27FC236}">
                <a16:creationId xmlns:a16="http://schemas.microsoft.com/office/drawing/2014/main" id="{925550EF-3AAE-487C-88E4-FFA8F20C1B0E}"/>
              </a:ext>
            </a:extLst>
          </p:cNvPr>
          <p:cNvGrpSpPr/>
          <p:nvPr/>
        </p:nvGrpSpPr>
        <p:grpSpPr>
          <a:xfrm>
            <a:off x="5402653" y="3208743"/>
            <a:ext cx="1117541" cy="513386"/>
            <a:chOff x="2338086" y="3343368"/>
            <a:chExt cx="4398380" cy="763181"/>
          </a:xfrm>
        </p:grpSpPr>
        <p:cxnSp>
          <p:nvCxnSpPr>
            <p:cNvPr id="21" name="Straight Connector 20">
              <a:extLst>
                <a:ext uri="{FF2B5EF4-FFF2-40B4-BE49-F238E27FC236}">
                  <a16:creationId xmlns:a16="http://schemas.microsoft.com/office/drawing/2014/main" id="{DA389514-0DC1-4621-A0C8-943713399F8F}"/>
                </a:ext>
              </a:extLst>
            </p:cNvPr>
            <p:cNvCxnSpPr/>
            <p:nvPr/>
          </p:nvCxnSpPr>
          <p:spPr>
            <a:xfrm>
              <a:off x="2338086" y="3343368"/>
              <a:ext cx="4398380" cy="0"/>
            </a:xfrm>
            <a:prstGeom prst="line">
              <a:avLst/>
            </a:prstGeom>
            <a:noFill/>
            <a:ln w="19050">
              <a:solidFill>
                <a:schemeClr val="accent1"/>
              </a:solidFill>
              <a:prstDash val="dash"/>
              <a:round/>
              <a:headEnd/>
              <a:tailEnd/>
            </a:ln>
          </p:spPr>
        </p:cxnSp>
        <p:cxnSp>
          <p:nvCxnSpPr>
            <p:cNvPr id="60" name="Straight Connector 59">
              <a:extLst>
                <a:ext uri="{FF2B5EF4-FFF2-40B4-BE49-F238E27FC236}">
                  <a16:creationId xmlns:a16="http://schemas.microsoft.com/office/drawing/2014/main" id="{C9D0168F-1003-41D0-93D3-AE62D78FBBBA}"/>
                </a:ext>
              </a:extLst>
            </p:cNvPr>
            <p:cNvCxnSpPr/>
            <p:nvPr/>
          </p:nvCxnSpPr>
          <p:spPr>
            <a:xfrm>
              <a:off x="2338086" y="4106549"/>
              <a:ext cx="4398380" cy="0"/>
            </a:xfrm>
            <a:prstGeom prst="line">
              <a:avLst/>
            </a:prstGeom>
            <a:noFill/>
            <a:ln w="19050">
              <a:solidFill>
                <a:schemeClr val="accent6"/>
              </a:solidFill>
              <a:prstDash val="dash"/>
              <a:round/>
              <a:headEnd/>
              <a:tailEnd/>
            </a:ln>
          </p:spPr>
        </p:cxnSp>
        <p:cxnSp>
          <p:nvCxnSpPr>
            <p:cNvPr id="61" name="Straight Connector 60">
              <a:extLst>
                <a:ext uri="{FF2B5EF4-FFF2-40B4-BE49-F238E27FC236}">
                  <a16:creationId xmlns:a16="http://schemas.microsoft.com/office/drawing/2014/main" id="{07BCFE08-20FE-48FA-B9F9-9DC9E86A1540}"/>
                </a:ext>
              </a:extLst>
            </p:cNvPr>
            <p:cNvCxnSpPr/>
            <p:nvPr/>
          </p:nvCxnSpPr>
          <p:spPr>
            <a:xfrm>
              <a:off x="2338086" y="3724958"/>
              <a:ext cx="4398380" cy="0"/>
            </a:xfrm>
            <a:prstGeom prst="line">
              <a:avLst/>
            </a:prstGeom>
            <a:noFill/>
            <a:ln w="19050">
              <a:solidFill>
                <a:schemeClr val="accent2"/>
              </a:solidFill>
              <a:prstDash val="dash"/>
              <a:round/>
              <a:headEnd/>
              <a:tailEnd/>
            </a:ln>
          </p:spPr>
        </p:cxnSp>
      </p:grpSp>
      <p:sp>
        <p:nvSpPr>
          <p:cNvPr id="74" name="Rectangle: Single Corner Rounded 73">
            <a:extLst>
              <a:ext uri="{FF2B5EF4-FFF2-40B4-BE49-F238E27FC236}">
                <a16:creationId xmlns:a16="http://schemas.microsoft.com/office/drawing/2014/main" id="{A8EBB1ED-5EB2-4549-BAC9-BCF7112A8474}"/>
              </a:ext>
            </a:extLst>
          </p:cNvPr>
          <p:cNvSpPr/>
          <p:nvPr/>
        </p:nvSpPr>
        <p:spPr>
          <a:xfrm>
            <a:off x="298076" y="2004936"/>
            <a:ext cx="1908084" cy="2921000"/>
          </a:xfrm>
          <a:prstGeom prst="round1Rect">
            <a:avLst>
              <a:gd name="adj" fmla="val 0"/>
            </a:avLst>
          </a:prstGeom>
          <a:solidFill>
            <a:srgbClr val="3B3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67C6359B-DDD8-4C16-9CFA-23417FB4E1CC}"/>
              </a:ext>
            </a:extLst>
          </p:cNvPr>
          <p:cNvGrpSpPr/>
          <p:nvPr/>
        </p:nvGrpSpPr>
        <p:grpSpPr>
          <a:xfrm>
            <a:off x="298076" y="1877955"/>
            <a:ext cx="5129988" cy="4306194"/>
            <a:chOff x="4113490" y="2017643"/>
            <a:chExt cx="4632074" cy="3888239"/>
          </a:xfrm>
          <a:solidFill>
            <a:schemeClr val="tx1"/>
          </a:solidFill>
        </p:grpSpPr>
        <p:sp>
          <p:nvSpPr>
            <p:cNvPr id="36" name="Freeform 6">
              <a:extLst>
                <a:ext uri="{FF2B5EF4-FFF2-40B4-BE49-F238E27FC236}">
                  <a16:creationId xmlns:a16="http://schemas.microsoft.com/office/drawing/2014/main" id="{0C640285-EEE4-4703-900C-C54BE7A19A35}"/>
                </a:ext>
              </a:extLst>
            </p:cNvPr>
            <p:cNvSpPr>
              <a:spLocks noEditPoints="1"/>
            </p:cNvSpPr>
            <p:nvPr/>
          </p:nvSpPr>
          <p:spPr bwMode="auto">
            <a:xfrm>
              <a:off x="4113490" y="2017643"/>
              <a:ext cx="4632074" cy="3202508"/>
            </a:xfrm>
            <a:custGeom>
              <a:avLst/>
              <a:gdLst>
                <a:gd name="T0" fmla="*/ 280 w 280"/>
                <a:gd name="T1" fmla="*/ 6 h 193"/>
                <a:gd name="T2" fmla="*/ 273 w 280"/>
                <a:gd name="T3" fmla="*/ 0 h 193"/>
                <a:gd name="T4" fmla="*/ 7 w 280"/>
                <a:gd name="T5" fmla="*/ 0 h 193"/>
                <a:gd name="T6" fmla="*/ 0 w 280"/>
                <a:gd name="T7" fmla="*/ 6 h 193"/>
                <a:gd name="T8" fmla="*/ 0 w 280"/>
                <a:gd name="T9" fmla="*/ 186 h 193"/>
                <a:gd name="T10" fmla="*/ 7 w 280"/>
                <a:gd name="T11" fmla="*/ 193 h 193"/>
                <a:gd name="T12" fmla="*/ 273 w 280"/>
                <a:gd name="T13" fmla="*/ 193 h 193"/>
                <a:gd name="T14" fmla="*/ 280 w 280"/>
                <a:gd name="T15" fmla="*/ 186 h 193"/>
                <a:gd name="T16" fmla="*/ 280 w 280"/>
                <a:gd name="T17" fmla="*/ 6 h 193"/>
                <a:gd name="T18" fmla="*/ 12 w 280"/>
                <a:gd name="T19" fmla="*/ 12 h 193"/>
                <a:gd name="T20" fmla="*/ 268 w 280"/>
                <a:gd name="T21" fmla="*/ 12 h 193"/>
                <a:gd name="T22" fmla="*/ 268 w 280"/>
                <a:gd name="T23" fmla="*/ 159 h 193"/>
                <a:gd name="T24" fmla="*/ 12 w 280"/>
                <a:gd name="T25" fmla="*/ 159 h 193"/>
                <a:gd name="T26" fmla="*/ 12 w 280"/>
                <a:gd name="T27"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0" h="193">
                  <a:moveTo>
                    <a:pt x="280" y="6"/>
                  </a:moveTo>
                  <a:cubicBezTo>
                    <a:pt x="280" y="3"/>
                    <a:pt x="277" y="0"/>
                    <a:pt x="273" y="0"/>
                  </a:cubicBezTo>
                  <a:cubicBezTo>
                    <a:pt x="7" y="0"/>
                    <a:pt x="7" y="0"/>
                    <a:pt x="7" y="0"/>
                  </a:cubicBezTo>
                  <a:cubicBezTo>
                    <a:pt x="3" y="0"/>
                    <a:pt x="0" y="3"/>
                    <a:pt x="0" y="6"/>
                  </a:cubicBezTo>
                  <a:cubicBezTo>
                    <a:pt x="0" y="186"/>
                    <a:pt x="0" y="186"/>
                    <a:pt x="0" y="186"/>
                  </a:cubicBezTo>
                  <a:cubicBezTo>
                    <a:pt x="0" y="190"/>
                    <a:pt x="3" y="193"/>
                    <a:pt x="7" y="193"/>
                  </a:cubicBezTo>
                  <a:cubicBezTo>
                    <a:pt x="273" y="193"/>
                    <a:pt x="273" y="193"/>
                    <a:pt x="273" y="193"/>
                  </a:cubicBezTo>
                  <a:cubicBezTo>
                    <a:pt x="277" y="193"/>
                    <a:pt x="280" y="190"/>
                    <a:pt x="280" y="186"/>
                  </a:cubicBezTo>
                  <a:lnTo>
                    <a:pt x="280" y="6"/>
                  </a:lnTo>
                  <a:close/>
                  <a:moveTo>
                    <a:pt x="12" y="12"/>
                  </a:moveTo>
                  <a:cubicBezTo>
                    <a:pt x="268" y="12"/>
                    <a:pt x="268" y="12"/>
                    <a:pt x="268" y="12"/>
                  </a:cubicBezTo>
                  <a:cubicBezTo>
                    <a:pt x="268" y="159"/>
                    <a:pt x="268" y="159"/>
                    <a:pt x="268" y="159"/>
                  </a:cubicBezTo>
                  <a:cubicBezTo>
                    <a:pt x="12" y="159"/>
                    <a:pt x="12" y="159"/>
                    <a:pt x="12" y="159"/>
                  </a:cubicBezTo>
                  <a:lnTo>
                    <a:pt x="1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7">
              <a:extLst>
                <a:ext uri="{FF2B5EF4-FFF2-40B4-BE49-F238E27FC236}">
                  <a16:creationId xmlns:a16="http://schemas.microsoft.com/office/drawing/2014/main" id="{78FFE72C-2C23-4CEA-8C86-7856C112E34C}"/>
                </a:ext>
              </a:extLst>
            </p:cNvPr>
            <p:cNvSpPr>
              <a:spLocks/>
            </p:cNvSpPr>
            <p:nvPr/>
          </p:nvSpPr>
          <p:spPr bwMode="auto">
            <a:xfrm>
              <a:off x="5493054" y="5361326"/>
              <a:ext cx="1872946" cy="544556"/>
            </a:xfrm>
            <a:custGeom>
              <a:avLst/>
              <a:gdLst>
                <a:gd name="T0" fmla="*/ 93 w 96"/>
                <a:gd name="T1" fmla="*/ 23 h 28"/>
                <a:gd name="T2" fmla="*/ 79 w 96"/>
                <a:gd name="T3" fmla="*/ 0 h 28"/>
                <a:gd name="T4" fmla="*/ 17 w 96"/>
                <a:gd name="T5" fmla="*/ 0 h 28"/>
                <a:gd name="T6" fmla="*/ 3 w 96"/>
                <a:gd name="T7" fmla="*/ 23 h 28"/>
                <a:gd name="T8" fmla="*/ 3 w 96"/>
                <a:gd name="T9" fmla="*/ 28 h 28"/>
                <a:gd name="T10" fmla="*/ 48 w 96"/>
                <a:gd name="T11" fmla="*/ 28 h 28"/>
                <a:gd name="T12" fmla="*/ 93 w 96"/>
                <a:gd name="T13" fmla="*/ 28 h 28"/>
                <a:gd name="T14" fmla="*/ 93 w 96"/>
                <a:gd name="T15" fmla="*/ 23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28">
                  <a:moveTo>
                    <a:pt x="93" y="23"/>
                  </a:moveTo>
                  <a:cubicBezTo>
                    <a:pt x="82" y="20"/>
                    <a:pt x="79" y="11"/>
                    <a:pt x="79" y="0"/>
                  </a:cubicBezTo>
                  <a:cubicBezTo>
                    <a:pt x="17" y="0"/>
                    <a:pt x="17" y="0"/>
                    <a:pt x="17" y="0"/>
                  </a:cubicBezTo>
                  <a:cubicBezTo>
                    <a:pt x="17" y="11"/>
                    <a:pt x="14" y="20"/>
                    <a:pt x="3" y="23"/>
                  </a:cubicBezTo>
                  <a:cubicBezTo>
                    <a:pt x="0" y="23"/>
                    <a:pt x="0" y="28"/>
                    <a:pt x="3" y="28"/>
                  </a:cubicBezTo>
                  <a:cubicBezTo>
                    <a:pt x="48" y="28"/>
                    <a:pt x="48" y="28"/>
                    <a:pt x="48" y="28"/>
                  </a:cubicBezTo>
                  <a:cubicBezTo>
                    <a:pt x="93" y="28"/>
                    <a:pt x="93" y="28"/>
                    <a:pt x="93" y="28"/>
                  </a:cubicBezTo>
                  <a:cubicBezTo>
                    <a:pt x="96" y="28"/>
                    <a:pt x="96" y="23"/>
                    <a:pt x="9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8" name="Group 67">
            <a:extLst>
              <a:ext uri="{FF2B5EF4-FFF2-40B4-BE49-F238E27FC236}">
                <a16:creationId xmlns:a16="http://schemas.microsoft.com/office/drawing/2014/main" id="{0E58DB41-4763-418A-9BCB-C9F817B0A9DD}"/>
              </a:ext>
            </a:extLst>
          </p:cNvPr>
          <p:cNvGrpSpPr/>
          <p:nvPr/>
        </p:nvGrpSpPr>
        <p:grpSpPr>
          <a:xfrm>
            <a:off x="2197751" y="2747755"/>
            <a:ext cx="1367682" cy="1494750"/>
            <a:chOff x="8498602" y="2985647"/>
            <a:chExt cx="1367682" cy="1494750"/>
          </a:xfrm>
        </p:grpSpPr>
        <p:sp>
          <p:nvSpPr>
            <p:cNvPr id="58" name="Rectangle 57">
              <a:extLst>
                <a:ext uri="{FF2B5EF4-FFF2-40B4-BE49-F238E27FC236}">
                  <a16:creationId xmlns:a16="http://schemas.microsoft.com/office/drawing/2014/main" id="{622E955A-58FB-43F6-9DD8-4A4727CF8070}"/>
                </a:ext>
              </a:extLst>
            </p:cNvPr>
            <p:cNvSpPr/>
            <p:nvPr/>
          </p:nvSpPr>
          <p:spPr>
            <a:xfrm>
              <a:off x="8498602" y="4172620"/>
              <a:ext cx="1367682" cy="307777"/>
            </a:xfrm>
            <a:prstGeom prst="rect">
              <a:avLst/>
            </a:prstGeom>
          </p:spPr>
          <p:txBody>
            <a:bodyPr wrap="none">
              <a:spAutoFit/>
            </a:bodyPr>
            <a:lstStyle/>
            <a:p>
              <a:pPr algn="ctr"/>
              <a:r>
                <a:rPr lang="en-GB" sz="1400" b="1">
                  <a:solidFill>
                    <a:schemeClr val="bg1"/>
                  </a:solidFill>
                  <a:latin typeface="Arial" panose="020B0604020202020204" pitchFamily="34" charset="0"/>
                  <a:ea typeface="+mj-ea"/>
                  <a:cs typeface="+mj-cs"/>
                </a:rPr>
                <a:t>Presentations</a:t>
              </a:r>
            </a:p>
          </p:txBody>
        </p:sp>
        <p:grpSp>
          <p:nvGrpSpPr>
            <p:cNvPr id="65" name="Group 64">
              <a:extLst>
                <a:ext uri="{FF2B5EF4-FFF2-40B4-BE49-F238E27FC236}">
                  <a16:creationId xmlns:a16="http://schemas.microsoft.com/office/drawing/2014/main" id="{544D6B52-AAAD-414E-8623-48552BCCDCAF}"/>
                </a:ext>
              </a:extLst>
            </p:cNvPr>
            <p:cNvGrpSpPr/>
            <p:nvPr/>
          </p:nvGrpSpPr>
          <p:grpSpPr>
            <a:xfrm>
              <a:off x="8658437" y="2985647"/>
              <a:ext cx="1048013" cy="1048013"/>
              <a:chOff x="8658437" y="3063527"/>
              <a:chExt cx="1048013" cy="1048013"/>
            </a:xfrm>
          </p:grpSpPr>
          <p:sp>
            <p:nvSpPr>
              <p:cNvPr id="55" name="Oval 54">
                <a:extLst>
                  <a:ext uri="{FF2B5EF4-FFF2-40B4-BE49-F238E27FC236}">
                    <a16:creationId xmlns:a16="http://schemas.microsoft.com/office/drawing/2014/main" id="{EF337B40-A121-4D43-8AB4-954C5886DF0D}"/>
                  </a:ext>
                </a:extLst>
              </p:cNvPr>
              <p:cNvSpPr/>
              <p:nvPr/>
            </p:nvSpPr>
            <p:spPr>
              <a:xfrm>
                <a:off x="8658437" y="3063527"/>
                <a:ext cx="1048013" cy="10480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Graphic 42">
                <a:extLst>
                  <a:ext uri="{FF2B5EF4-FFF2-40B4-BE49-F238E27FC236}">
                    <a16:creationId xmlns:a16="http://schemas.microsoft.com/office/drawing/2014/main" id="{A5F80DC0-812B-4E57-ABF8-FFDE223BBE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77001" y="3310128"/>
                <a:ext cx="610884" cy="604776"/>
              </a:xfrm>
              <a:prstGeom prst="rect">
                <a:avLst/>
              </a:prstGeom>
            </p:spPr>
          </p:pic>
        </p:grpSp>
      </p:grpSp>
      <p:grpSp>
        <p:nvGrpSpPr>
          <p:cNvPr id="67" name="Group 66">
            <a:extLst>
              <a:ext uri="{FF2B5EF4-FFF2-40B4-BE49-F238E27FC236}">
                <a16:creationId xmlns:a16="http://schemas.microsoft.com/office/drawing/2014/main" id="{1DF06BBE-E9C8-47E5-B49E-5B81A0338341}"/>
              </a:ext>
            </a:extLst>
          </p:cNvPr>
          <p:cNvGrpSpPr/>
          <p:nvPr/>
        </p:nvGrpSpPr>
        <p:grpSpPr>
          <a:xfrm>
            <a:off x="875523" y="2747755"/>
            <a:ext cx="1048013" cy="1499003"/>
            <a:chOff x="7216968" y="2985647"/>
            <a:chExt cx="1048013" cy="1499003"/>
          </a:xfrm>
        </p:grpSpPr>
        <p:sp>
          <p:nvSpPr>
            <p:cNvPr id="57" name="Rectangle 56">
              <a:extLst>
                <a:ext uri="{FF2B5EF4-FFF2-40B4-BE49-F238E27FC236}">
                  <a16:creationId xmlns:a16="http://schemas.microsoft.com/office/drawing/2014/main" id="{24A8C18C-A2A0-42E0-B798-8F527EC014C9}"/>
                </a:ext>
              </a:extLst>
            </p:cNvPr>
            <p:cNvSpPr/>
            <p:nvPr/>
          </p:nvSpPr>
          <p:spPr>
            <a:xfrm>
              <a:off x="7303392" y="4176873"/>
              <a:ext cx="880369" cy="307777"/>
            </a:xfrm>
            <a:prstGeom prst="rect">
              <a:avLst/>
            </a:prstGeom>
          </p:spPr>
          <p:txBody>
            <a:bodyPr wrap="none">
              <a:spAutoFit/>
            </a:bodyPr>
            <a:lstStyle/>
            <a:p>
              <a:pPr algn="ctr"/>
              <a:r>
                <a:rPr lang="en-GB" sz="1400" b="1">
                  <a:solidFill>
                    <a:schemeClr val="bg1"/>
                  </a:solidFill>
                  <a:latin typeface="Arial" panose="020B0604020202020204" pitchFamily="34" charset="0"/>
                  <a:ea typeface="+mj-ea"/>
                  <a:cs typeface="+mj-cs"/>
                </a:rPr>
                <a:t>Reports</a:t>
              </a:r>
            </a:p>
          </p:txBody>
        </p:sp>
        <p:grpSp>
          <p:nvGrpSpPr>
            <p:cNvPr id="64" name="Group 63">
              <a:extLst>
                <a:ext uri="{FF2B5EF4-FFF2-40B4-BE49-F238E27FC236}">
                  <a16:creationId xmlns:a16="http://schemas.microsoft.com/office/drawing/2014/main" id="{9834FA56-F2E0-41F4-9B98-F861B762D965}"/>
                </a:ext>
              </a:extLst>
            </p:cNvPr>
            <p:cNvGrpSpPr/>
            <p:nvPr/>
          </p:nvGrpSpPr>
          <p:grpSpPr>
            <a:xfrm>
              <a:off x="7216968" y="2985647"/>
              <a:ext cx="1048013" cy="1048013"/>
              <a:chOff x="7219570" y="3063527"/>
              <a:chExt cx="1048013" cy="1048013"/>
            </a:xfrm>
          </p:grpSpPr>
          <p:sp>
            <p:nvSpPr>
              <p:cNvPr id="14" name="Oval 13">
                <a:extLst>
                  <a:ext uri="{FF2B5EF4-FFF2-40B4-BE49-F238E27FC236}">
                    <a16:creationId xmlns:a16="http://schemas.microsoft.com/office/drawing/2014/main" id="{DA35458A-8F52-4EE2-BCF1-E58CBB2CC238}"/>
                  </a:ext>
                </a:extLst>
              </p:cNvPr>
              <p:cNvSpPr/>
              <p:nvPr/>
            </p:nvSpPr>
            <p:spPr>
              <a:xfrm>
                <a:off x="7219570" y="3063527"/>
                <a:ext cx="1048013" cy="104801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3" name="Graphic 62">
                <a:extLst>
                  <a:ext uri="{FF2B5EF4-FFF2-40B4-BE49-F238E27FC236}">
                    <a16:creationId xmlns:a16="http://schemas.microsoft.com/office/drawing/2014/main" id="{1D45808F-194E-411A-A72D-99B86F985B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58995" y="3305688"/>
                <a:ext cx="569162" cy="563689"/>
              </a:xfrm>
              <a:prstGeom prst="rect">
                <a:avLst/>
              </a:prstGeom>
            </p:spPr>
          </p:pic>
        </p:grpSp>
      </p:grpSp>
      <p:pic>
        <p:nvPicPr>
          <p:cNvPr id="39" name="Picture 38">
            <a:extLst>
              <a:ext uri="{FF2B5EF4-FFF2-40B4-BE49-F238E27FC236}">
                <a16:creationId xmlns:a16="http://schemas.microsoft.com/office/drawing/2014/main" id="{C0D7FF92-5B97-4040-AB31-5B9BB7C057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8215" y="5581058"/>
            <a:ext cx="1174616" cy="710602"/>
          </a:xfrm>
          <a:prstGeom prst="rect">
            <a:avLst/>
          </a:prstGeom>
        </p:spPr>
      </p:pic>
      <p:grpSp>
        <p:nvGrpSpPr>
          <p:cNvPr id="4" name="Group 3">
            <a:extLst>
              <a:ext uri="{FF2B5EF4-FFF2-40B4-BE49-F238E27FC236}">
                <a16:creationId xmlns:a16="http://schemas.microsoft.com/office/drawing/2014/main" id="{489C3F65-2064-4CB8-AB55-EBB6C03931B6}"/>
              </a:ext>
            </a:extLst>
          </p:cNvPr>
          <p:cNvGrpSpPr/>
          <p:nvPr/>
        </p:nvGrpSpPr>
        <p:grpSpPr>
          <a:xfrm>
            <a:off x="3653900" y="2747755"/>
            <a:ext cx="1444562" cy="1499003"/>
            <a:chOff x="9181413" y="2908844"/>
            <a:chExt cx="1444562" cy="1499003"/>
          </a:xfrm>
        </p:grpSpPr>
        <p:sp>
          <p:nvSpPr>
            <p:cNvPr id="59" name="Rectangle 58">
              <a:extLst>
                <a:ext uri="{FF2B5EF4-FFF2-40B4-BE49-F238E27FC236}">
                  <a16:creationId xmlns:a16="http://schemas.microsoft.com/office/drawing/2014/main" id="{133E73D6-8CC8-42EE-A988-50C483E85016}"/>
                </a:ext>
              </a:extLst>
            </p:cNvPr>
            <p:cNvSpPr/>
            <p:nvPr/>
          </p:nvSpPr>
          <p:spPr>
            <a:xfrm>
              <a:off x="9181413" y="4100070"/>
              <a:ext cx="1444562" cy="307777"/>
            </a:xfrm>
            <a:prstGeom prst="rect">
              <a:avLst/>
            </a:prstGeom>
          </p:spPr>
          <p:txBody>
            <a:bodyPr wrap="none">
              <a:spAutoFit/>
            </a:bodyPr>
            <a:lstStyle/>
            <a:p>
              <a:pPr algn="ctr"/>
              <a:r>
                <a:rPr lang="en-GB" sz="1400" b="1">
                  <a:solidFill>
                    <a:schemeClr val="bg1"/>
                  </a:solidFill>
                  <a:latin typeface="Arial" panose="020B0604020202020204" pitchFamily="34" charset="0"/>
                  <a:ea typeface="+mj-ea"/>
                  <a:cs typeface="+mj-cs"/>
                </a:rPr>
                <a:t>Work products</a:t>
              </a:r>
            </a:p>
          </p:txBody>
        </p:sp>
        <p:grpSp>
          <p:nvGrpSpPr>
            <p:cNvPr id="3" name="Group 2">
              <a:extLst>
                <a:ext uri="{FF2B5EF4-FFF2-40B4-BE49-F238E27FC236}">
                  <a16:creationId xmlns:a16="http://schemas.microsoft.com/office/drawing/2014/main" id="{3D0792F7-AAC6-4A4E-BFA1-A3474B2D1500}"/>
                </a:ext>
              </a:extLst>
            </p:cNvPr>
            <p:cNvGrpSpPr/>
            <p:nvPr/>
          </p:nvGrpSpPr>
          <p:grpSpPr>
            <a:xfrm>
              <a:off x="9379682" y="2908844"/>
              <a:ext cx="1048013" cy="1048013"/>
              <a:chOff x="9379682" y="2908844"/>
              <a:chExt cx="1048013" cy="1048013"/>
            </a:xfrm>
          </p:grpSpPr>
          <p:sp>
            <p:nvSpPr>
              <p:cNvPr id="56" name="Oval 55">
                <a:extLst>
                  <a:ext uri="{FF2B5EF4-FFF2-40B4-BE49-F238E27FC236}">
                    <a16:creationId xmlns:a16="http://schemas.microsoft.com/office/drawing/2014/main" id="{AABFA1E5-2BE3-4663-803E-81A27A08B395}"/>
                  </a:ext>
                </a:extLst>
              </p:cNvPr>
              <p:cNvSpPr/>
              <p:nvPr/>
            </p:nvSpPr>
            <p:spPr>
              <a:xfrm>
                <a:off x="9379682" y="2908844"/>
                <a:ext cx="1048013" cy="104801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Graphic 1">
                <a:extLst>
                  <a:ext uri="{FF2B5EF4-FFF2-40B4-BE49-F238E27FC236}">
                    <a16:creationId xmlns:a16="http://schemas.microsoft.com/office/drawing/2014/main" id="{C8A88043-F490-46CC-8070-575E66C6F5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07893" y="3239175"/>
                <a:ext cx="591590" cy="387350"/>
              </a:xfrm>
              <a:prstGeom prst="rect">
                <a:avLst/>
              </a:prstGeom>
            </p:spPr>
          </p:pic>
        </p:grpSp>
      </p:grpSp>
      <p:sp>
        <p:nvSpPr>
          <p:cNvPr id="7" name="Rectangle 6"/>
          <p:cNvSpPr/>
          <p:nvPr/>
        </p:nvSpPr>
        <p:spPr>
          <a:xfrm>
            <a:off x="6520194" y="1566138"/>
            <a:ext cx="5420139" cy="4708981"/>
          </a:xfrm>
          <a:prstGeom prst="rect">
            <a:avLst/>
          </a:prstGeom>
        </p:spPr>
        <p:txBody>
          <a:bodyPr wrap="square">
            <a:spAutoFit/>
          </a:bodyPr>
          <a:lstStyle/>
          <a:p>
            <a:pPr marL="285750" indent="-285750">
              <a:buClr>
                <a:srgbClr val="FFD100"/>
              </a:buClr>
              <a:buFont typeface="Arial" panose="020B0604020202020204" pitchFamily="34" charset="0"/>
              <a:buChar char="•"/>
            </a:pPr>
            <a:r>
              <a:rPr lang="en-GB" sz="2000">
                <a:solidFill>
                  <a:schemeClr val="tx2"/>
                </a:solidFill>
              </a:rPr>
              <a:t>Work products</a:t>
            </a:r>
          </a:p>
          <a:p>
            <a:pPr marL="285750" indent="-285750">
              <a:buClr>
                <a:srgbClr val="FFD100"/>
              </a:buClr>
              <a:buFont typeface="Arial" panose="020B0604020202020204" pitchFamily="34" charset="0"/>
              <a:buChar char="•"/>
            </a:pPr>
            <a:r>
              <a:rPr lang="en-GB" sz="2000">
                <a:solidFill>
                  <a:schemeClr val="tx2"/>
                </a:solidFill>
              </a:rPr>
              <a:t>Reports</a:t>
            </a:r>
          </a:p>
          <a:p>
            <a:pPr marL="285750" indent="-285750">
              <a:buClr>
                <a:srgbClr val="FFD100"/>
              </a:buClr>
              <a:buFont typeface="Arial" panose="020B0604020202020204" pitchFamily="34" charset="0"/>
              <a:buChar char="•"/>
            </a:pPr>
            <a:r>
              <a:rPr lang="en-GB" sz="2000">
                <a:solidFill>
                  <a:schemeClr val="tx2"/>
                </a:solidFill>
              </a:rPr>
              <a:t>Presentations</a:t>
            </a:r>
          </a:p>
          <a:p>
            <a:pPr marL="285750" indent="-285750">
              <a:buClr>
                <a:srgbClr val="FFD100"/>
              </a:buClr>
              <a:buFont typeface="Arial" panose="020B0604020202020204" pitchFamily="34" charset="0"/>
              <a:buChar char="•"/>
            </a:pPr>
            <a:r>
              <a:rPr lang="en-GB" sz="2000">
                <a:solidFill>
                  <a:schemeClr val="tx2"/>
                </a:solidFill>
              </a:rPr>
              <a:t>Performance reviews between employer and apprentice</a:t>
            </a:r>
          </a:p>
          <a:p>
            <a:pPr marL="285750" indent="-285750">
              <a:buClr>
                <a:srgbClr val="FFD100"/>
              </a:buClr>
              <a:buFont typeface="Arial" panose="020B0604020202020204" pitchFamily="34" charset="0"/>
              <a:buChar char="•"/>
            </a:pPr>
            <a:r>
              <a:rPr lang="en-GB" sz="2000">
                <a:solidFill>
                  <a:schemeClr val="tx2"/>
                </a:solidFill>
              </a:rPr>
              <a:t>Observations (recorded by the training provider)</a:t>
            </a:r>
          </a:p>
          <a:p>
            <a:pPr marL="285750" indent="-285750">
              <a:buClr>
                <a:srgbClr val="FFD100"/>
              </a:buClr>
              <a:buFont typeface="Arial" panose="020B0604020202020204" pitchFamily="34" charset="0"/>
              <a:buChar char="•"/>
            </a:pPr>
            <a:r>
              <a:rPr lang="en-GB" sz="2000">
                <a:solidFill>
                  <a:schemeClr val="tx2"/>
                </a:solidFill>
              </a:rPr>
              <a:t>Ongoing professional discussions between apprentice and training provider relating to projects and assignments (recorded by the training provider)</a:t>
            </a:r>
          </a:p>
          <a:p>
            <a:pPr marL="285750" indent="-285750">
              <a:buClr>
                <a:srgbClr val="FFD100"/>
              </a:buClr>
              <a:buFont typeface="Arial" panose="020B0604020202020204" pitchFamily="34" charset="0"/>
              <a:buChar char="•"/>
            </a:pPr>
            <a:r>
              <a:rPr lang="en-GB" sz="2000">
                <a:solidFill>
                  <a:schemeClr val="tx2"/>
                </a:solidFill>
              </a:rPr>
              <a:t>Reflective statements</a:t>
            </a:r>
          </a:p>
          <a:p>
            <a:pPr marL="285750" indent="-285750">
              <a:buClr>
                <a:srgbClr val="FFD100"/>
              </a:buClr>
              <a:buFont typeface="Arial" panose="020B0604020202020204" pitchFamily="34" charset="0"/>
              <a:buChar char="•"/>
            </a:pPr>
            <a:r>
              <a:rPr lang="en-GB" sz="2000">
                <a:solidFill>
                  <a:schemeClr val="tx2"/>
                </a:solidFill>
              </a:rPr>
              <a:t>Feedback from line manager, direct reports and peers including 180/360 degree feedback approaches</a:t>
            </a:r>
          </a:p>
        </p:txBody>
      </p:sp>
      <p:pic>
        <p:nvPicPr>
          <p:cNvPr id="8" name="Audio 7">
            <a:hlinkClick r:id="" action="ppaction://media"/>
            <a:extLst>
              <a:ext uri="{FF2B5EF4-FFF2-40B4-BE49-F238E27FC236}">
                <a16:creationId xmlns:a16="http://schemas.microsoft.com/office/drawing/2014/main" id="{7C618A1D-8220-4168-BAB7-E03B8B45548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503580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advTm="143419">
        <p159:morph option="byObject"/>
      </p:transition>
    </mc:Choice>
    <mc:Fallback>
      <p:transition spd="slow" advTm="1434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animEffect transition="in" filter="fade">
                                      <p:cBhvr>
                                        <p:cTn id="9" dur="500"/>
                                        <p:tgtEl>
                                          <p:spTgt spid="39"/>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wipe(right)">
                                      <p:cBhvr>
                                        <p:cTn id="13" dur="1250"/>
                                        <p:tgtEl>
                                          <p:spTgt spid="70"/>
                                        </p:tgtEl>
                                      </p:cBhvr>
                                    </p:animEffect>
                                  </p:childTnLst>
                                </p:cTn>
                              </p:par>
                              <p:par>
                                <p:cTn id="14" presetID="55" presetClass="entr" presetSubtype="0"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 calcmode="lin" valueType="num">
                                      <p:cBhvr>
                                        <p:cTn id="16" dur="1000" fill="hold"/>
                                        <p:tgtEl>
                                          <p:spTgt spid="67"/>
                                        </p:tgtEl>
                                        <p:attrNameLst>
                                          <p:attrName>ppt_w</p:attrName>
                                        </p:attrNameLst>
                                      </p:cBhvr>
                                      <p:tavLst>
                                        <p:tav tm="0">
                                          <p:val>
                                            <p:strVal val="#ppt_w*0.70"/>
                                          </p:val>
                                        </p:tav>
                                        <p:tav tm="100000">
                                          <p:val>
                                            <p:strVal val="#ppt_w"/>
                                          </p:val>
                                        </p:tav>
                                      </p:tavLst>
                                    </p:anim>
                                    <p:anim calcmode="lin" valueType="num">
                                      <p:cBhvr>
                                        <p:cTn id="17" dur="1000" fill="hold"/>
                                        <p:tgtEl>
                                          <p:spTgt spid="67"/>
                                        </p:tgtEl>
                                        <p:attrNameLst>
                                          <p:attrName>ppt_h</p:attrName>
                                        </p:attrNameLst>
                                      </p:cBhvr>
                                      <p:tavLst>
                                        <p:tav tm="0">
                                          <p:val>
                                            <p:strVal val="#ppt_h"/>
                                          </p:val>
                                        </p:tav>
                                        <p:tav tm="100000">
                                          <p:val>
                                            <p:strVal val="#ppt_h"/>
                                          </p:val>
                                        </p:tav>
                                      </p:tavLst>
                                    </p:anim>
                                    <p:animEffect transition="in" filter="fade">
                                      <p:cBhvr>
                                        <p:cTn id="18" dur="1000"/>
                                        <p:tgtEl>
                                          <p:spTgt spid="67"/>
                                        </p:tgtEl>
                                      </p:cBhvr>
                                    </p:animEffect>
                                  </p:childTnLst>
                                </p:cTn>
                              </p:par>
                              <p:par>
                                <p:cTn id="19" presetID="55" presetClass="entr" presetSubtype="0" fill="hold" nodeType="withEffect">
                                  <p:stCondLst>
                                    <p:cond delay="250"/>
                                  </p:stCondLst>
                                  <p:childTnLst>
                                    <p:set>
                                      <p:cBhvr>
                                        <p:cTn id="20" dur="1" fill="hold">
                                          <p:stCondLst>
                                            <p:cond delay="0"/>
                                          </p:stCondLst>
                                        </p:cTn>
                                        <p:tgtEl>
                                          <p:spTgt spid="68"/>
                                        </p:tgtEl>
                                        <p:attrNameLst>
                                          <p:attrName>style.visibility</p:attrName>
                                        </p:attrNameLst>
                                      </p:cBhvr>
                                      <p:to>
                                        <p:strVal val="visible"/>
                                      </p:to>
                                    </p:set>
                                    <p:anim calcmode="lin" valueType="num">
                                      <p:cBhvr>
                                        <p:cTn id="21" dur="1000" fill="hold"/>
                                        <p:tgtEl>
                                          <p:spTgt spid="68"/>
                                        </p:tgtEl>
                                        <p:attrNameLst>
                                          <p:attrName>ppt_w</p:attrName>
                                        </p:attrNameLst>
                                      </p:cBhvr>
                                      <p:tavLst>
                                        <p:tav tm="0">
                                          <p:val>
                                            <p:strVal val="#ppt_w*0.70"/>
                                          </p:val>
                                        </p:tav>
                                        <p:tav tm="100000">
                                          <p:val>
                                            <p:strVal val="#ppt_w"/>
                                          </p:val>
                                        </p:tav>
                                      </p:tavLst>
                                    </p:anim>
                                    <p:anim calcmode="lin" valueType="num">
                                      <p:cBhvr>
                                        <p:cTn id="22" dur="1000" fill="hold"/>
                                        <p:tgtEl>
                                          <p:spTgt spid="68"/>
                                        </p:tgtEl>
                                        <p:attrNameLst>
                                          <p:attrName>ppt_h</p:attrName>
                                        </p:attrNameLst>
                                      </p:cBhvr>
                                      <p:tavLst>
                                        <p:tav tm="0">
                                          <p:val>
                                            <p:strVal val="#ppt_h"/>
                                          </p:val>
                                        </p:tav>
                                        <p:tav tm="100000">
                                          <p:val>
                                            <p:strVal val="#ppt_h"/>
                                          </p:val>
                                        </p:tav>
                                      </p:tavLst>
                                    </p:anim>
                                    <p:animEffect transition="in" filter="fade">
                                      <p:cBhvr>
                                        <p:cTn id="23" dur="1000"/>
                                        <p:tgtEl>
                                          <p:spTgt spid="68"/>
                                        </p:tgtEl>
                                      </p:cBhvr>
                                    </p:animEffect>
                                  </p:childTnLst>
                                </p:cTn>
                              </p:par>
                              <p:par>
                                <p:cTn id="24" presetID="55" presetClass="entr" presetSubtype="0" fill="hold" nodeType="withEffect">
                                  <p:stCondLst>
                                    <p:cond delay="50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strVal val="#ppt_w*0.70"/>
                                          </p:val>
                                        </p:tav>
                                        <p:tav tm="100000">
                                          <p:val>
                                            <p:strVal val="#ppt_w"/>
                                          </p:val>
                                        </p:tav>
                                      </p:tavLst>
                                    </p:anim>
                                    <p:anim calcmode="lin" valueType="num">
                                      <p:cBhvr>
                                        <p:cTn id="27" dur="1000" fill="hold"/>
                                        <p:tgtEl>
                                          <p:spTgt spid="4"/>
                                        </p:tgtEl>
                                        <p:attrNameLst>
                                          <p:attrName>ppt_h</p:attrName>
                                        </p:attrNameLst>
                                      </p:cBhvr>
                                      <p:tavLst>
                                        <p:tav tm="0">
                                          <p:val>
                                            <p:strVal val="#ppt_h"/>
                                          </p:val>
                                        </p:tav>
                                        <p:tav tm="100000">
                                          <p:val>
                                            <p:strVal val="#ppt_h"/>
                                          </p:val>
                                        </p:tav>
                                      </p:tavLst>
                                    </p:anim>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8A944B8-76C0-4016-BD41-1CB4BD5069CE}"/>
              </a:ext>
            </a:extLst>
          </p:cNvPr>
          <p:cNvSpPr>
            <a:spLocks noGrp="1"/>
          </p:cNvSpPr>
          <p:nvPr>
            <p:ph type="title"/>
          </p:nvPr>
        </p:nvSpPr>
        <p:spPr/>
        <p:txBody>
          <a:bodyPr/>
          <a:lstStyle/>
          <a:p>
            <a:r>
              <a:rPr lang="en-GB"/>
              <a:t>General guidance for the portfolio</a:t>
            </a:r>
          </a:p>
        </p:txBody>
      </p:sp>
      <p:sp>
        <p:nvSpPr>
          <p:cNvPr id="11" name="Content Placeholder 10">
            <a:extLst>
              <a:ext uri="{FF2B5EF4-FFF2-40B4-BE49-F238E27FC236}">
                <a16:creationId xmlns:a16="http://schemas.microsoft.com/office/drawing/2014/main" id="{138049CF-7809-42C0-8B95-9E20C283E4BC}"/>
              </a:ext>
            </a:extLst>
          </p:cNvPr>
          <p:cNvSpPr>
            <a:spLocks noGrp="1"/>
          </p:cNvSpPr>
          <p:nvPr>
            <p:ph idx="1"/>
          </p:nvPr>
        </p:nvSpPr>
        <p:spPr/>
        <p:txBody>
          <a:bodyPr>
            <a:normAutofit/>
          </a:bodyPr>
          <a:lstStyle/>
          <a:p>
            <a:pPr lvl="1"/>
            <a:r>
              <a:rPr lang="en-US" b="1">
                <a:solidFill>
                  <a:schemeClr val="accent5"/>
                </a:solidFill>
              </a:rPr>
              <a:t>The Portfolio needs to holistically show:</a:t>
            </a:r>
          </a:p>
          <a:p>
            <a:pPr lvl="1"/>
            <a:endParaRPr lang="en-GB"/>
          </a:p>
          <a:p>
            <a:pPr marL="800100" lvl="1" indent="-342900">
              <a:spcAft>
                <a:spcPts val="600"/>
              </a:spcAft>
              <a:buClr>
                <a:srgbClr val="FFD100"/>
              </a:buClr>
              <a:buFont typeface="Arial" panose="020B0604020202020204" pitchFamily="34" charset="0"/>
              <a:buChar char="•"/>
            </a:pPr>
            <a:r>
              <a:rPr lang="en-US">
                <a:solidFill>
                  <a:schemeClr val="tx2"/>
                </a:solidFill>
              </a:rPr>
              <a:t>Application of knowledge learnt</a:t>
            </a:r>
          </a:p>
          <a:p>
            <a:pPr marL="800100" lvl="1" indent="-342900">
              <a:spcAft>
                <a:spcPts val="600"/>
              </a:spcAft>
              <a:buClr>
                <a:srgbClr val="FFD100"/>
              </a:buClr>
              <a:buFont typeface="Arial" panose="020B0604020202020204" pitchFamily="34" charset="0"/>
              <a:buChar char="•"/>
            </a:pPr>
            <a:r>
              <a:rPr lang="en-US">
                <a:solidFill>
                  <a:schemeClr val="tx2"/>
                </a:solidFill>
              </a:rPr>
              <a:t>Acquisition and demonstration of skills</a:t>
            </a:r>
          </a:p>
          <a:p>
            <a:pPr marL="800100" lvl="1" indent="-342900">
              <a:spcAft>
                <a:spcPts val="600"/>
              </a:spcAft>
              <a:buClr>
                <a:srgbClr val="FFD100"/>
              </a:buClr>
              <a:buFont typeface="Arial" panose="020B0604020202020204" pitchFamily="34" charset="0"/>
              <a:buChar char="•"/>
            </a:pPr>
            <a:r>
              <a:rPr lang="en-US">
                <a:solidFill>
                  <a:schemeClr val="tx2"/>
                </a:solidFill>
              </a:rPr>
              <a:t>Demonstration of </a:t>
            </a:r>
            <a:r>
              <a:rPr lang="en-GB">
                <a:solidFill>
                  <a:schemeClr val="tx2"/>
                </a:solidFill>
              </a:rPr>
              <a:t>behaviours</a:t>
            </a:r>
            <a:endParaRPr lang="en-US">
              <a:solidFill>
                <a:schemeClr val="tx2"/>
              </a:solidFill>
            </a:endParaRPr>
          </a:p>
          <a:p>
            <a:pPr lvl="1"/>
            <a:endParaRPr lang="en-GB"/>
          </a:p>
          <a:p>
            <a:r>
              <a:rPr lang="en-GB"/>
              <a:t>Holistic approach</a:t>
            </a:r>
          </a:p>
          <a:p>
            <a:pPr lvl="1"/>
            <a:r>
              <a:rPr lang="en-GB">
                <a:solidFill>
                  <a:schemeClr val="tx2"/>
                </a:solidFill>
              </a:rPr>
              <a:t>As candidates become independent in their work and complete larger activities</a:t>
            </a:r>
          </a:p>
          <a:p>
            <a:pPr marL="285750" lvl="1" indent="-285750">
              <a:buFont typeface="Arial" panose="020B0604020202020204" pitchFamily="34" charset="0"/>
              <a:buChar char="•"/>
            </a:pPr>
            <a:r>
              <a:rPr lang="en-GB">
                <a:solidFill>
                  <a:schemeClr val="tx2"/>
                </a:solidFill>
              </a:rPr>
              <a:t>likely to provide the most holistic evidence - i.e. covering a number of criteria at once. </a:t>
            </a:r>
          </a:p>
          <a:p>
            <a:pPr marL="285750" lvl="1" indent="-285750">
              <a:buFont typeface="Arial" panose="020B0604020202020204" pitchFamily="34" charset="0"/>
              <a:buChar char="•"/>
            </a:pPr>
            <a:r>
              <a:rPr lang="en-GB">
                <a:solidFill>
                  <a:schemeClr val="tx2"/>
                </a:solidFill>
              </a:rPr>
              <a:t>Select evidence that most efficiently meets all the relevant criteria and which     demonstrates their best performance.</a:t>
            </a:r>
          </a:p>
          <a:p>
            <a:pPr lvl="1"/>
            <a:endParaRPr lang="en-GB"/>
          </a:p>
        </p:txBody>
      </p:sp>
      <p:sp>
        <p:nvSpPr>
          <p:cNvPr id="6" name="Slide Number Placeholder 5">
            <a:extLst>
              <a:ext uri="{FF2B5EF4-FFF2-40B4-BE49-F238E27FC236}">
                <a16:creationId xmlns:a16="http://schemas.microsoft.com/office/drawing/2014/main" id="{D601078E-A70B-4E85-B8D6-0E38FF77A635}"/>
              </a:ext>
            </a:extLst>
          </p:cNvPr>
          <p:cNvSpPr>
            <a:spLocks noGrp="1"/>
          </p:cNvSpPr>
          <p:nvPr>
            <p:ph type="sldNum" sz="quarter" idx="12"/>
          </p:nvPr>
        </p:nvSpPr>
        <p:spPr/>
        <p:txBody>
          <a:bodyPr/>
          <a:lstStyle/>
          <a:p>
            <a:fld id="{BFEB8C6D-5A13-4B6E-8B47-443F7CF06CA1}" type="slidenum">
              <a:rPr lang="en-GB" smtClean="0"/>
              <a:pPr/>
              <a:t>18</a:t>
            </a:fld>
            <a:endParaRPr lang="en-GB"/>
          </a:p>
        </p:txBody>
      </p:sp>
      <p:sp>
        <p:nvSpPr>
          <p:cNvPr id="12" name="Content Placeholder 11">
            <a:extLst>
              <a:ext uri="{FF2B5EF4-FFF2-40B4-BE49-F238E27FC236}">
                <a16:creationId xmlns:a16="http://schemas.microsoft.com/office/drawing/2014/main" id="{14325EE5-23FC-40F6-B083-9C925CF193EE}"/>
              </a:ext>
            </a:extLst>
          </p:cNvPr>
          <p:cNvSpPr>
            <a:spLocks noGrp="1"/>
          </p:cNvSpPr>
          <p:nvPr>
            <p:ph idx="13"/>
          </p:nvPr>
        </p:nvSpPr>
        <p:spPr/>
        <p:txBody>
          <a:bodyPr/>
          <a:lstStyle/>
          <a:p>
            <a:r>
              <a:rPr lang="en-GB"/>
              <a:t>Contextualised</a:t>
            </a:r>
          </a:p>
          <a:p>
            <a:pPr lvl="1"/>
            <a:r>
              <a:rPr lang="en-GB">
                <a:solidFill>
                  <a:schemeClr val="tx2"/>
                </a:solidFill>
              </a:rPr>
              <a:t>Contextualisation by learners is key, it allows them to demonstrate </a:t>
            </a:r>
          </a:p>
          <a:p>
            <a:pPr marL="285750" lvl="1" indent="-285750">
              <a:buFont typeface="Arial" panose="020B0604020202020204" pitchFamily="34" charset="0"/>
              <a:buChar char="•"/>
            </a:pPr>
            <a:r>
              <a:rPr lang="en-GB">
                <a:solidFill>
                  <a:schemeClr val="tx2"/>
                </a:solidFill>
              </a:rPr>
              <a:t>the role they played in creating the evidence presented, and </a:t>
            </a:r>
          </a:p>
          <a:p>
            <a:pPr marL="285750" lvl="1" indent="-285750">
              <a:buFont typeface="Arial" panose="020B0604020202020204" pitchFamily="34" charset="0"/>
              <a:buChar char="•"/>
            </a:pPr>
            <a:r>
              <a:rPr lang="en-GB">
                <a:solidFill>
                  <a:schemeClr val="tx2"/>
                </a:solidFill>
              </a:rPr>
              <a:t>provides a platform for the learner to demonstrate why they made decisions, why they chose to implement a certain model, etc.</a:t>
            </a:r>
            <a:endParaRPr lang="en-US">
              <a:solidFill>
                <a:schemeClr val="tx2"/>
              </a:solidFill>
            </a:endParaRPr>
          </a:p>
          <a:p>
            <a:pPr lvl="1"/>
            <a:endParaRPr lang="en-GB"/>
          </a:p>
          <a:p>
            <a:r>
              <a:rPr lang="en-GB"/>
              <a:t>Authenticated</a:t>
            </a:r>
          </a:p>
          <a:p>
            <a:pPr lvl="1"/>
            <a:r>
              <a:rPr lang="en-US">
                <a:solidFill>
                  <a:schemeClr val="tx2"/>
                </a:solidFill>
              </a:rPr>
              <a:t>(signed off that it is that of the apprentice) </a:t>
            </a:r>
          </a:p>
          <a:p>
            <a:pPr lvl="1"/>
            <a:r>
              <a:rPr lang="en-US">
                <a:solidFill>
                  <a:schemeClr val="tx2"/>
                </a:solidFill>
              </a:rPr>
              <a:t>e-signature matching authentication form on each piece of evidence.</a:t>
            </a:r>
            <a:endParaRPr lang="en-GB"/>
          </a:p>
          <a:p>
            <a:pPr lvl="1"/>
            <a:endParaRPr lang="en-GB"/>
          </a:p>
          <a:p>
            <a:pPr lvl="1"/>
            <a:endParaRPr lang="en-GB"/>
          </a:p>
          <a:p>
            <a:endParaRPr lang="en-GB"/>
          </a:p>
        </p:txBody>
      </p:sp>
      <p:sp>
        <p:nvSpPr>
          <p:cNvPr id="5" name="Footer Placeholder 4">
            <a:extLst>
              <a:ext uri="{FF2B5EF4-FFF2-40B4-BE49-F238E27FC236}">
                <a16:creationId xmlns:a16="http://schemas.microsoft.com/office/drawing/2014/main" id="{FEFF63AB-6496-4E60-B338-9858761A93B9}"/>
              </a:ext>
            </a:extLst>
          </p:cNvPr>
          <p:cNvSpPr>
            <a:spLocks noGrp="1"/>
          </p:cNvSpPr>
          <p:nvPr>
            <p:ph type="ftr" sz="quarter" idx="3"/>
          </p:nvPr>
        </p:nvSpPr>
        <p:spPr/>
        <p:txBody>
          <a:bodyPr/>
          <a:lstStyle/>
          <a:p>
            <a:r>
              <a:rPr lang="en-GB"/>
              <a:t>Presentation header</a:t>
            </a:r>
          </a:p>
        </p:txBody>
      </p:sp>
      <p:sp>
        <p:nvSpPr>
          <p:cNvPr id="4" name="Date Placeholder 3">
            <a:extLst>
              <a:ext uri="{FF2B5EF4-FFF2-40B4-BE49-F238E27FC236}">
                <a16:creationId xmlns:a16="http://schemas.microsoft.com/office/drawing/2014/main" id="{0C6E2792-FF65-48C1-A4C3-FF3DC31573C3}"/>
              </a:ext>
            </a:extLst>
          </p:cNvPr>
          <p:cNvSpPr>
            <a:spLocks noGrp="1"/>
          </p:cNvSpPr>
          <p:nvPr>
            <p:ph type="dt" sz="half" idx="2"/>
          </p:nvPr>
        </p:nvSpPr>
        <p:spPr/>
        <p:txBody>
          <a:bodyPr/>
          <a:lstStyle/>
          <a:p>
            <a:fld id="{987B3B07-7679-44BF-A703-4366E0940747}" type="datetime4">
              <a:rPr lang="en-GB" smtClean="0"/>
              <a:t>11 May 2020</a:t>
            </a:fld>
            <a:endParaRPr lang="en-GB"/>
          </a:p>
        </p:txBody>
      </p:sp>
      <p:pic>
        <p:nvPicPr>
          <p:cNvPr id="2" name="Audio 1">
            <a:hlinkClick r:id="" action="ppaction://media"/>
            <a:extLst>
              <a:ext uri="{FF2B5EF4-FFF2-40B4-BE49-F238E27FC236}">
                <a16:creationId xmlns:a16="http://schemas.microsoft.com/office/drawing/2014/main" id="{82DDBBDD-D3CC-42B0-ABBA-6635B556E5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07168106"/>
      </p:ext>
    </p:extLst>
  </p:cSld>
  <p:clrMapOvr>
    <a:masterClrMapping/>
  </p:clrMapOvr>
  <mc:AlternateContent xmlns:mc="http://schemas.openxmlformats.org/markup-compatibility/2006">
    <mc:Choice xmlns:p14="http://schemas.microsoft.com/office/powerpoint/2010/main" Requires="p14">
      <p:transition spd="slow" p14:dur="2000" advTm="77659"/>
    </mc:Choice>
    <mc:Fallback>
      <p:transition spd="slow" advTm="77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9DC37-D250-4D1F-875A-5A7A53F5CB6F}"/>
              </a:ext>
            </a:extLst>
          </p:cNvPr>
          <p:cNvSpPr>
            <a:spLocks noGrp="1"/>
          </p:cNvSpPr>
          <p:nvPr>
            <p:ph type="title"/>
          </p:nvPr>
        </p:nvSpPr>
        <p:spPr/>
        <p:txBody>
          <a:bodyPr>
            <a:normAutofit fontScale="90000"/>
          </a:bodyPr>
          <a:lstStyle/>
          <a:p>
            <a:r>
              <a:rPr lang="en-GB">
                <a:solidFill>
                  <a:schemeClr val="tx2"/>
                </a:solidFill>
              </a:rPr>
              <a:t>Tips for compiling a portfolio:</a:t>
            </a:r>
            <a:br>
              <a:rPr lang="en-GB">
                <a:solidFill>
                  <a:schemeClr val="tx2"/>
                </a:solidFill>
              </a:rPr>
            </a:br>
            <a:endParaRPr lang="en-GB"/>
          </a:p>
        </p:txBody>
      </p:sp>
      <p:sp>
        <p:nvSpPr>
          <p:cNvPr id="5" name="Slide Number Placeholder 4">
            <a:extLst>
              <a:ext uri="{FF2B5EF4-FFF2-40B4-BE49-F238E27FC236}">
                <a16:creationId xmlns:a16="http://schemas.microsoft.com/office/drawing/2014/main" id="{5117A9C4-C6DC-47BF-B3E8-4A09E7A51133}"/>
              </a:ext>
            </a:extLst>
          </p:cNvPr>
          <p:cNvSpPr>
            <a:spLocks noGrp="1"/>
          </p:cNvSpPr>
          <p:nvPr>
            <p:ph type="sldNum" sz="quarter" idx="12"/>
          </p:nvPr>
        </p:nvSpPr>
        <p:spPr/>
        <p:txBody>
          <a:bodyPr/>
          <a:lstStyle/>
          <a:p>
            <a:fld id="{BFEB8C6D-5A13-4B6E-8B47-443F7CF06CA1}" type="slidenum">
              <a:rPr lang="en-GB" smtClean="0"/>
              <a:pPr/>
              <a:t>19</a:t>
            </a:fld>
            <a:endParaRPr lang="en-GB"/>
          </a:p>
        </p:txBody>
      </p:sp>
      <p:sp>
        <p:nvSpPr>
          <p:cNvPr id="6" name="Text Placeholder 5">
            <a:extLst>
              <a:ext uri="{FF2B5EF4-FFF2-40B4-BE49-F238E27FC236}">
                <a16:creationId xmlns:a16="http://schemas.microsoft.com/office/drawing/2014/main" id="{E5FF7521-CB71-4E89-8852-09779562E207}"/>
              </a:ext>
            </a:extLst>
          </p:cNvPr>
          <p:cNvSpPr>
            <a:spLocks noGrp="1"/>
          </p:cNvSpPr>
          <p:nvPr>
            <p:ph type="body" sz="quarter" idx="13"/>
          </p:nvPr>
        </p:nvSpPr>
        <p:spPr/>
        <p:txBody>
          <a:bodyPr/>
          <a:lstStyle/>
          <a:p>
            <a:r>
              <a:rPr lang="en-GB" b="0">
                <a:solidFill>
                  <a:schemeClr val="tx2"/>
                </a:solidFill>
              </a:rPr>
              <a:t>There are large number of criteria to assess so </a:t>
            </a:r>
            <a:r>
              <a:rPr lang="en-GB">
                <a:solidFill>
                  <a:schemeClr val="tx2"/>
                </a:solidFill>
              </a:rPr>
              <a:t>only include evidence that is relevant </a:t>
            </a:r>
          </a:p>
          <a:p>
            <a:endParaRPr lang="en-GB" b="0"/>
          </a:p>
        </p:txBody>
      </p:sp>
      <p:sp>
        <p:nvSpPr>
          <p:cNvPr id="59" name="Text Placeholder 58">
            <a:extLst>
              <a:ext uri="{FF2B5EF4-FFF2-40B4-BE49-F238E27FC236}">
                <a16:creationId xmlns:a16="http://schemas.microsoft.com/office/drawing/2014/main" id="{E0C8A2E1-12A0-4AB8-A46E-F8D6A4849D49}"/>
              </a:ext>
            </a:extLst>
          </p:cNvPr>
          <p:cNvSpPr>
            <a:spLocks noGrp="1"/>
          </p:cNvSpPr>
          <p:nvPr>
            <p:ph type="body" sz="quarter" idx="15"/>
          </p:nvPr>
        </p:nvSpPr>
        <p:spPr/>
        <p:txBody>
          <a:bodyPr/>
          <a:lstStyle/>
          <a:p>
            <a:r>
              <a:rPr lang="en-GB">
                <a:solidFill>
                  <a:schemeClr val="tx2"/>
                </a:solidFill>
              </a:rPr>
              <a:t>Use the sample evidence matrix </a:t>
            </a:r>
            <a:r>
              <a:rPr lang="en-GB" b="0">
                <a:solidFill>
                  <a:schemeClr val="tx2"/>
                </a:solidFill>
              </a:rPr>
              <a:t>(or similar) so that the evidence is easy to find for the IEPA – clear, accurate referencing will make it easier for all to see how the candidate has met the criteria and how evidence is being used.</a:t>
            </a:r>
          </a:p>
          <a:p>
            <a:endParaRPr lang="en-GB"/>
          </a:p>
        </p:txBody>
      </p:sp>
      <p:sp>
        <p:nvSpPr>
          <p:cNvPr id="22" name="Text Placeholder 21">
            <a:extLst>
              <a:ext uri="{FF2B5EF4-FFF2-40B4-BE49-F238E27FC236}">
                <a16:creationId xmlns:a16="http://schemas.microsoft.com/office/drawing/2014/main" id="{46821959-DCC9-423F-8C6B-A6B7F2C738C4}"/>
              </a:ext>
            </a:extLst>
          </p:cNvPr>
          <p:cNvSpPr>
            <a:spLocks noGrp="1"/>
          </p:cNvSpPr>
          <p:nvPr>
            <p:ph type="body" sz="quarter" idx="16"/>
          </p:nvPr>
        </p:nvSpPr>
        <p:spPr/>
        <p:txBody>
          <a:bodyPr/>
          <a:lstStyle/>
          <a:p>
            <a:r>
              <a:rPr lang="en-GB">
                <a:solidFill>
                  <a:schemeClr val="tx2"/>
                </a:solidFill>
              </a:rPr>
              <a:t>Plan/map work activities to assessment criteria to identify how a holistic approach can be adopted </a:t>
            </a:r>
            <a:r>
              <a:rPr lang="en-GB" b="0">
                <a:solidFill>
                  <a:schemeClr val="tx2"/>
                </a:solidFill>
              </a:rPr>
              <a:t>– proper planning can significantly reduce the assessment burden for all involved</a:t>
            </a:r>
            <a:endParaRPr lang="en-GB" b="0"/>
          </a:p>
        </p:txBody>
      </p:sp>
      <p:sp>
        <p:nvSpPr>
          <p:cNvPr id="69" name="Text Placeholder 68">
            <a:extLst>
              <a:ext uri="{FF2B5EF4-FFF2-40B4-BE49-F238E27FC236}">
                <a16:creationId xmlns:a16="http://schemas.microsoft.com/office/drawing/2014/main" id="{D8224C45-0F22-4165-AC1E-61B3B85AAB7C}"/>
              </a:ext>
            </a:extLst>
          </p:cNvPr>
          <p:cNvSpPr>
            <a:spLocks noGrp="1"/>
          </p:cNvSpPr>
          <p:nvPr>
            <p:ph type="body" sz="quarter" idx="17"/>
          </p:nvPr>
        </p:nvSpPr>
        <p:spPr/>
        <p:txBody>
          <a:bodyPr/>
          <a:lstStyle/>
          <a:p>
            <a:r>
              <a:rPr lang="en-GB">
                <a:solidFill>
                  <a:schemeClr val="tx2"/>
                </a:solidFill>
              </a:rPr>
              <a:t>Quality of evidence </a:t>
            </a:r>
            <a:r>
              <a:rPr lang="en-GB" b="0">
                <a:solidFill>
                  <a:schemeClr val="tx2"/>
                </a:solidFill>
              </a:rPr>
              <a:t>– e.g. ensure observations/ recordings are clear,  with audio or visual aspects of a high enough quality to be able to make an assessment decision.</a:t>
            </a:r>
          </a:p>
          <a:p>
            <a:endParaRPr lang="en-GB"/>
          </a:p>
        </p:txBody>
      </p:sp>
      <p:sp>
        <p:nvSpPr>
          <p:cNvPr id="71" name="Text Placeholder 70">
            <a:extLst>
              <a:ext uri="{FF2B5EF4-FFF2-40B4-BE49-F238E27FC236}">
                <a16:creationId xmlns:a16="http://schemas.microsoft.com/office/drawing/2014/main" id="{1979F433-8D67-4027-AC5A-5C917D7F8558}"/>
              </a:ext>
            </a:extLst>
          </p:cNvPr>
          <p:cNvSpPr>
            <a:spLocks noGrp="1"/>
          </p:cNvSpPr>
          <p:nvPr>
            <p:ph type="body" sz="quarter" idx="19"/>
          </p:nvPr>
        </p:nvSpPr>
        <p:spPr/>
        <p:txBody>
          <a:bodyPr/>
          <a:lstStyle/>
          <a:p>
            <a:pPr lvl="0">
              <a:lnSpc>
                <a:spcPct val="100000"/>
              </a:lnSpc>
              <a:spcBef>
                <a:spcPts val="0"/>
              </a:spcBef>
              <a:buClr>
                <a:srgbClr val="FDC60A"/>
              </a:buClr>
            </a:pPr>
            <a:r>
              <a:rPr lang="en-GB" b="0">
                <a:solidFill>
                  <a:srgbClr val="000000"/>
                </a:solidFill>
                <a:latin typeface="Arial" panose="020B0604020202020204"/>
                <a:cs typeface="+mn-cs"/>
              </a:rPr>
              <a:t>We want to see apprentices </a:t>
            </a:r>
            <a:r>
              <a:rPr lang="en-GB">
                <a:solidFill>
                  <a:srgbClr val="000000"/>
                </a:solidFill>
                <a:latin typeface="Arial" panose="020B0604020202020204"/>
                <a:cs typeface="+mn-cs"/>
              </a:rPr>
              <a:t>best work </a:t>
            </a:r>
            <a:r>
              <a:rPr lang="en-GB" b="0">
                <a:solidFill>
                  <a:srgbClr val="000000"/>
                </a:solidFill>
                <a:latin typeface="Arial" panose="020B0604020202020204"/>
                <a:cs typeface="+mn-cs"/>
              </a:rPr>
              <a:t>– so if you have evidence of chairing 6 team meetings – </a:t>
            </a:r>
            <a:r>
              <a:rPr lang="en-GB">
                <a:solidFill>
                  <a:srgbClr val="000000"/>
                </a:solidFill>
                <a:latin typeface="Arial" panose="020B0604020202020204"/>
                <a:cs typeface="+mn-cs"/>
              </a:rPr>
              <a:t>pick the best one</a:t>
            </a:r>
            <a:r>
              <a:rPr lang="en-GB" b="0">
                <a:solidFill>
                  <a:srgbClr val="000000"/>
                </a:solidFill>
                <a:latin typeface="Arial" panose="020B0604020202020204"/>
                <a:cs typeface="+mn-cs"/>
              </a:rPr>
              <a:t>!</a:t>
            </a:r>
            <a:endParaRPr lang="en-US" b="0">
              <a:solidFill>
                <a:srgbClr val="000000"/>
              </a:solidFill>
              <a:latin typeface="Arial" panose="020B0604020202020204"/>
              <a:cs typeface="+mn-cs"/>
            </a:endParaRPr>
          </a:p>
          <a:p>
            <a:endParaRPr lang="en-GB"/>
          </a:p>
        </p:txBody>
      </p:sp>
      <p:sp>
        <p:nvSpPr>
          <p:cNvPr id="4" name="Footer Placeholder 3">
            <a:extLst>
              <a:ext uri="{FF2B5EF4-FFF2-40B4-BE49-F238E27FC236}">
                <a16:creationId xmlns:a16="http://schemas.microsoft.com/office/drawing/2014/main" id="{9EE134FE-C82F-4CC8-9711-813DD01364DB}"/>
              </a:ext>
            </a:extLst>
          </p:cNvPr>
          <p:cNvSpPr>
            <a:spLocks noGrp="1"/>
          </p:cNvSpPr>
          <p:nvPr>
            <p:ph type="ftr" sz="quarter" idx="3"/>
          </p:nvPr>
        </p:nvSpPr>
        <p:spPr/>
        <p:txBody>
          <a:bodyPr/>
          <a:lstStyle/>
          <a:p>
            <a:r>
              <a:rPr lang="en-GB"/>
              <a:t>Presentation header</a:t>
            </a:r>
          </a:p>
        </p:txBody>
      </p:sp>
      <p:sp>
        <p:nvSpPr>
          <p:cNvPr id="3" name="Date Placeholder 2">
            <a:extLst>
              <a:ext uri="{FF2B5EF4-FFF2-40B4-BE49-F238E27FC236}">
                <a16:creationId xmlns:a16="http://schemas.microsoft.com/office/drawing/2014/main" id="{ED093840-440E-4030-AA9B-9CF69BB15788}"/>
              </a:ext>
            </a:extLst>
          </p:cNvPr>
          <p:cNvSpPr>
            <a:spLocks noGrp="1"/>
          </p:cNvSpPr>
          <p:nvPr>
            <p:ph type="dt" sz="half" idx="2"/>
          </p:nvPr>
        </p:nvSpPr>
        <p:spPr/>
        <p:txBody>
          <a:bodyPr/>
          <a:lstStyle/>
          <a:p>
            <a:fld id="{4A91A605-9BAA-453A-83E0-0F638F1E3AC6}" type="datetime4">
              <a:rPr lang="en-GB" smtClean="0"/>
              <a:t>11 May 2020</a:t>
            </a:fld>
            <a:endParaRPr lang="en-GB"/>
          </a:p>
        </p:txBody>
      </p:sp>
      <p:sp>
        <p:nvSpPr>
          <p:cNvPr id="7" name="Text Placeholder 6"/>
          <p:cNvSpPr>
            <a:spLocks noGrp="1"/>
          </p:cNvSpPr>
          <p:nvPr>
            <p:ph type="body" sz="quarter" idx="18"/>
          </p:nvPr>
        </p:nvSpPr>
        <p:spPr/>
        <p:txBody>
          <a:bodyPr/>
          <a:lstStyle/>
          <a:p>
            <a:endParaRPr lang="en-GB"/>
          </a:p>
        </p:txBody>
      </p:sp>
      <p:pic>
        <p:nvPicPr>
          <p:cNvPr id="8" name="Audio 7">
            <a:hlinkClick r:id="" action="ppaction://media"/>
            <a:extLst>
              <a:ext uri="{FF2B5EF4-FFF2-40B4-BE49-F238E27FC236}">
                <a16:creationId xmlns:a16="http://schemas.microsoft.com/office/drawing/2014/main" id="{787AE9C3-E902-4A04-9FD0-61B47C29E1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14776665"/>
      </p:ext>
    </p:extLst>
  </p:cSld>
  <p:clrMapOvr>
    <a:masterClrMapping/>
  </p:clrMapOvr>
  <mc:AlternateContent xmlns:mc="http://schemas.openxmlformats.org/markup-compatibility/2006">
    <mc:Choice xmlns:p14="http://schemas.microsoft.com/office/powerpoint/2010/main" Requires="p14">
      <p:transition spd="slow" p14:dur="2000" advTm="178993"/>
    </mc:Choice>
    <mc:Fallback>
      <p:transition spd="slow" advTm="178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accent1"/>
                </a:solidFill>
              </a:rPr>
              <a:t>Aims and content of today’s Session</a:t>
            </a:r>
            <a:endParaRPr lang="en-GB"/>
          </a:p>
        </p:txBody>
      </p:sp>
      <p:sp>
        <p:nvSpPr>
          <p:cNvPr id="3" name="Content Placeholder 2"/>
          <p:cNvSpPr>
            <a:spLocks noGrp="1"/>
          </p:cNvSpPr>
          <p:nvPr>
            <p:ph idx="1"/>
          </p:nvPr>
        </p:nvSpPr>
        <p:spPr>
          <a:xfrm>
            <a:off x="287999" y="1712295"/>
            <a:ext cx="8337385" cy="4147785"/>
          </a:xfrm>
        </p:spPr>
        <p:txBody>
          <a:bodyPr vert="horz" lIns="0" tIns="0" rIns="0" bIns="0" rtlCol="0" anchor="t">
            <a:normAutofit/>
          </a:bodyPr>
          <a:lstStyle/>
          <a:p>
            <a:pPr marL="285750" indent="-285750">
              <a:buFont typeface="Arial" panose="020B0604020202020204" pitchFamily="34" charset="0"/>
              <a:buChar char="•"/>
            </a:pPr>
            <a:r>
              <a:rPr lang="en-US" sz="2000" b="0">
                <a:solidFill>
                  <a:schemeClr val="tx1"/>
                </a:solidFill>
              </a:rPr>
              <a:t>Update on our response and support regarding Covid-19</a:t>
            </a:r>
          </a:p>
          <a:p>
            <a:pPr marL="285750" indent="-285750">
              <a:buFont typeface="Arial" panose="020B0604020202020204" pitchFamily="34" charset="0"/>
              <a:buChar char="•"/>
            </a:pPr>
            <a:r>
              <a:rPr lang="en-US" sz="2000" b="0">
                <a:solidFill>
                  <a:schemeClr val="tx1"/>
                </a:solidFill>
              </a:rPr>
              <a:t>Overview of the EPA Journey</a:t>
            </a:r>
          </a:p>
          <a:p>
            <a:pPr marL="285750" indent="-285750">
              <a:buFont typeface="Arial" panose="020B0604020202020204" pitchFamily="34" charset="0"/>
              <a:buChar char="•"/>
            </a:pPr>
            <a:r>
              <a:rPr lang="en-US" sz="2000" b="0">
                <a:solidFill>
                  <a:schemeClr val="tx1"/>
                </a:solidFill>
              </a:rPr>
              <a:t>The assessment components and how they’re delivered at each level</a:t>
            </a:r>
          </a:p>
          <a:p>
            <a:pPr marL="285750" indent="-285750">
              <a:buFont typeface="Arial" panose="020B0604020202020204" pitchFamily="34" charset="0"/>
              <a:buChar char="•"/>
            </a:pPr>
            <a:r>
              <a:rPr lang="en-US" sz="2000" b="0">
                <a:solidFill>
                  <a:schemeClr val="tx1"/>
                </a:solidFill>
              </a:rPr>
              <a:t>Good practice for the Portfolio of evidence</a:t>
            </a:r>
          </a:p>
          <a:p>
            <a:pPr marL="285750" indent="-285750">
              <a:buFont typeface="Arial" panose="020B0604020202020204" pitchFamily="34" charset="0"/>
              <a:buChar char="•"/>
            </a:pPr>
            <a:r>
              <a:rPr lang="en-US" sz="2000" b="0">
                <a:solidFill>
                  <a:schemeClr val="tx1"/>
                </a:solidFill>
              </a:rPr>
              <a:t>Feedback from Lead Independent End Point Assessors</a:t>
            </a:r>
          </a:p>
          <a:p>
            <a:pPr marL="285750" indent="-285750">
              <a:buFont typeface="Arial" panose="020B0604020202020204" pitchFamily="34" charset="0"/>
              <a:buChar char="•"/>
            </a:pPr>
            <a:r>
              <a:rPr lang="en-US" sz="2000" b="0">
                <a:solidFill>
                  <a:schemeClr val="tx1"/>
                </a:solidFill>
                <a:latin typeface="Arial"/>
                <a:cs typeface="Arial"/>
              </a:rPr>
              <a:t>Support for Centres and Learners</a:t>
            </a:r>
          </a:p>
          <a:p>
            <a:pPr marL="285750" indent="-285750">
              <a:buFont typeface="Arial" panose="020B0604020202020204" pitchFamily="34" charset="0"/>
              <a:buChar char="•"/>
            </a:pPr>
            <a:r>
              <a:rPr lang="en-US" sz="2000" b="0">
                <a:solidFill>
                  <a:schemeClr val="tx1"/>
                </a:solidFill>
              </a:rPr>
              <a:t>EPA Guidance documentation</a:t>
            </a:r>
          </a:p>
          <a:p>
            <a:pPr marL="285750" indent="-285750">
              <a:buFont typeface="Arial" panose="020B0604020202020204" pitchFamily="34" charset="0"/>
              <a:buChar char="•"/>
            </a:pPr>
            <a:r>
              <a:rPr lang="en-US" sz="2000" b="0">
                <a:solidFill>
                  <a:schemeClr val="tx1"/>
                </a:solidFill>
              </a:rPr>
              <a:t>Open Q&amp;A and discussion</a:t>
            </a:r>
          </a:p>
          <a:p>
            <a:endParaRPr lang="en-GB" sz="2000" b="0"/>
          </a:p>
        </p:txBody>
      </p:sp>
      <p:sp>
        <p:nvSpPr>
          <p:cNvPr id="6" name="Slide Number Placeholder 5"/>
          <p:cNvSpPr>
            <a:spLocks noGrp="1"/>
          </p:cNvSpPr>
          <p:nvPr>
            <p:ph type="sldNum" sz="quarter" idx="12"/>
          </p:nvPr>
        </p:nvSpPr>
        <p:spPr/>
        <p:txBody>
          <a:bodyPr/>
          <a:lstStyle/>
          <a:p>
            <a:fld id="{BFEB8C6D-5A13-4B6E-8B47-443F7CF06CA1}" type="slidenum">
              <a:rPr lang="en-GB" smtClean="0"/>
              <a:pPr/>
              <a:t>2</a:t>
            </a:fld>
            <a:endParaRPr lang="en-GB"/>
          </a:p>
        </p:txBody>
      </p:sp>
      <p:sp>
        <p:nvSpPr>
          <p:cNvPr id="5" name="Footer Placeholder 4"/>
          <p:cNvSpPr>
            <a:spLocks noGrp="1"/>
          </p:cNvSpPr>
          <p:nvPr>
            <p:ph type="ftr" sz="quarter" idx="3"/>
          </p:nvPr>
        </p:nvSpPr>
        <p:spPr/>
        <p:txBody>
          <a:bodyPr/>
          <a:lstStyle/>
          <a:p>
            <a:r>
              <a:rPr lang="en-GB"/>
              <a:t>Presentation header</a:t>
            </a:r>
          </a:p>
        </p:txBody>
      </p:sp>
      <p:sp>
        <p:nvSpPr>
          <p:cNvPr id="4" name="Date Placeholder 3"/>
          <p:cNvSpPr>
            <a:spLocks noGrp="1"/>
          </p:cNvSpPr>
          <p:nvPr>
            <p:ph type="dt" sz="half" idx="2"/>
          </p:nvPr>
        </p:nvSpPr>
        <p:spPr/>
        <p:txBody>
          <a:bodyPr/>
          <a:lstStyle/>
          <a:p>
            <a:fld id="{93C6BA32-6A9D-4537-AF5C-5BCC28EB817B}" type="datetime4">
              <a:rPr lang="en-GB" smtClean="0"/>
              <a:t>11 May 2020</a:t>
            </a:fld>
            <a:endParaRPr lang="en-GB"/>
          </a:p>
        </p:txBody>
      </p:sp>
      <p:pic>
        <p:nvPicPr>
          <p:cNvPr id="7" name="Audio 6">
            <a:hlinkClick r:id="" action="ppaction://media"/>
            <a:extLst>
              <a:ext uri="{FF2B5EF4-FFF2-40B4-BE49-F238E27FC236}">
                <a16:creationId xmlns:a16="http://schemas.microsoft.com/office/drawing/2014/main" id="{C6CC8408-1152-4E62-AF45-66C4507C90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32213315"/>
      </p:ext>
    </p:extLst>
  </p:cSld>
  <p:clrMapOvr>
    <a:masterClrMapping/>
  </p:clrMapOvr>
  <mc:AlternateContent xmlns:mc="http://schemas.openxmlformats.org/markup-compatibility/2006">
    <mc:Choice xmlns:p14="http://schemas.microsoft.com/office/powerpoint/2010/main" Requires="p14">
      <p:transition spd="slow" p14:dur="2000" advTm="63447"/>
    </mc:Choice>
    <mc:Fallback>
      <p:transition spd="slow" advTm="63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solidFill>
                  <a:schemeClr val="accent2"/>
                </a:solidFill>
              </a:rPr>
              <a:t>End-point Assessment Team</a:t>
            </a:r>
            <a:br>
              <a:rPr lang="en-GB">
                <a:solidFill>
                  <a:schemeClr val="accent2"/>
                </a:solidFill>
              </a:rPr>
            </a:br>
            <a:r>
              <a:rPr lang="en-GB">
                <a:solidFill>
                  <a:schemeClr val="accent2"/>
                </a:solidFill>
              </a:rPr>
              <a:t>General guidance for the portfolio</a:t>
            </a:r>
          </a:p>
        </p:txBody>
      </p:sp>
      <p:sp>
        <p:nvSpPr>
          <p:cNvPr id="3" name="Slide Number Placeholder 2"/>
          <p:cNvSpPr>
            <a:spLocks noGrp="1"/>
          </p:cNvSpPr>
          <p:nvPr>
            <p:ph type="sldNum" sz="quarter" idx="12"/>
          </p:nvPr>
        </p:nvSpPr>
        <p:spPr/>
        <p:txBody>
          <a:bodyPr/>
          <a:lstStyle/>
          <a:p>
            <a:fld id="{D5683BB6-76BB-4AED-AF1E-827BF27ED19F}" type="slidenum">
              <a:rPr lang="en-US" smtClean="0"/>
              <a:t>20</a:t>
            </a:fld>
            <a:endParaRPr lang="en-US"/>
          </a:p>
        </p:txBody>
      </p:sp>
      <p:sp>
        <p:nvSpPr>
          <p:cNvPr id="4" name="Rectangle 3"/>
          <p:cNvSpPr/>
          <p:nvPr/>
        </p:nvSpPr>
        <p:spPr>
          <a:xfrm>
            <a:off x="474407" y="1905032"/>
            <a:ext cx="11243185" cy="3862596"/>
          </a:xfrm>
          <a:prstGeom prst="rect">
            <a:avLst/>
          </a:prstGeom>
        </p:spPr>
        <p:txBody>
          <a:bodyPr wrap="square">
            <a:spAutoFit/>
          </a:bodyPr>
          <a:lstStyle/>
          <a:p>
            <a:pPr marL="342900" indent="-342900">
              <a:spcAft>
                <a:spcPts val="600"/>
              </a:spcAft>
              <a:buClr>
                <a:srgbClr val="FFD100"/>
              </a:buClr>
              <a:buFont typeface="Arial" panose="020B0604020202020204" pitchFamily="34" charset="0"/>
              <a:buChar char="•"/>
            </a:pPr>
            <a:r>
              <a:rPr lang="en-US" sz="2000">
                <a:latin typeface="Arial" panose="020B0604020202020204" pitchFamily="34" charset="0"/>
                <a:cs typeface="Arial" panose="020B0604020202020204" pitchFamily="34" charset="0"/>
              </a:rPr>
              <a:t>Evidence must meet the requirements of </a:t>
            </a:r>
            <a:r>
              <a:rPr lang="en-US" sz="2000" b="1">
                <a:latin typeface="Arial" panose="020B0604020202020204" pitchFamily="34" charset="0"/>
                <a:cs typeface="Arial" panose="020B0604020202020204" pitchFamily="34" charset="0"/>
              </a:rPr>
              <a:t>VACS</a:t>
            </a:r>
            <a:r>
              <a:rPr lang="en-US" sz="2000">
                <a:latin typeface="Arial" panose="020B0604020202020204" pitchFamily="34" charset="0"/>
                <a:cs typeface="Arial" panose="020B0604020202020204" pitchFamily="34" charset="0"/>
              </a:rPr>
              <a:t>:</a:t>
            </a:r>
          </a:p>
          <a:p>
            <a:pPr marL="342900" indent="-342900">
              <a:spcAft>
                <a:spcPts val="600"/>
              </a:spcAft>
              <a:buFont typeface="Arial" panose="020B0604020202020204" pitchFamily="34" charset="0"/>
              <a:buChar char="•"/>
            </a:pPr>
            <a:endParaRPr lang="en-US" sz="2000">
              <a:latin typeface="Arial" panose="020B0604020202020204" pitchFamily="34" charset="0"/>
              <a:cs typeface="Arial" panose="020B0604020202020204" pitchFamily="34" charset="0"/>
            </a:endParaRPr>
          </a:p>
          <a:p>
            <a:pPr marL="800100" lvl="1" indent="-342900">
              <a:spcAft>
                <a:spcPts val="600"/>
              </a:spcAft>
              <a:buClr>
                <a:srgbClr val="FFD100"/>
              </a:buClr>
              <a:buFont typeface="Arial" panose="020B0604020202020204" pitchFamily="34" charset="0"/>
              <a:buChar char="•"/>
            </a:pPr>
            <a:r>
              <a:rPr lang="en-US" sz="2000" b="1">
                <a:latin typeface="Arial" panose="020B0604020202020204" pitchFamily="34" charset="0"/>
                <a:cs typeface="Arial" panose="020B0604020202020204" pitchFamily="34" charset="0"/>
              </a:rPr>
              <a:t>Valid/Relevant </a:t>
            </a:r>
            <a:r>
              <a:rPr lang="en-US" sz="2000">
                <a:latin typeface="Arial" panose="020B0604020202020204" pitchFamily="34" charset="0"/>
                <a:cs typeface="Arial" panose="020B0604020202020204" pitchFamily="34" charset="0"/>
              </a:rPr>
              <a:t>– it must be obtained in a real working environment that accurately reflects the candidates day-to-day work. It must relate to the criteria being evidenced.</a:t>
            </a:r>
          </a:p>
          <a:p>
            <a:pPr marL="800100" lvl="1" indent="-342900">
              <a:spcAft>
                <a:spcPts val="600"/>
              </a:spcAft>
              <a:buClr>
                <a:srgbClr val="FFD100"/>
              </a:buClr>
              <a:buFont typeface="Arial" panose="020B0604020202020204" pitchFamily="34" charset="0"/>
              <a:buChar char="•"/>
            </a:pPr>
            <a:r>
              <a:rPr lang="en-US" sz="2000" b="1">
                <a:latin typeface="Arial" panose="020B0604020202020204" pitchFamily="34" charset="0"/>
                <a:cs typeface="Arial" panose="020B0604020202020204" pitchFamily="34" charset="0"/>
              </a:rPr>
              <a:t>Authentic </a:t>
            </a:r>
            <a:r>
              <a:rPr lang="en-US" sz="2000">
                <a:latin typeface="Arial" panose="020B0604020202020204" pitchFamily="34" charset="0"/>
                <a:cs typeface="Arial" panose="020B0604020202020204" pitchFamily="34" charset="0"/>
              </a:rPr>
              <a:t>– it must be the candidate’s own work, unguided and in a real working environment (where possible). It must be clear what role the candidate has played in producing the evidence presented</a:t>
            </a:r>
          </a:p>
          <a:p>
            <a:pPr marL="800100" lvl="1" indent="-342900">
              <a:spcAft>
                <a:spcPts val="600"/>
              </a:spcAft>
              <a:buClr>
                <a:srgbClr val="FFD100"/>
              </a:buClr>
              <a:buFont typeface="Arial" panose="020B0604020202020204" pitchFamily="34" charset="0"/>
              <a:buChar char="•"/>
            </a:pPr>
            <a:r>
              <a:rPr lang="en-GB" sz="2000" b="1">
                <a:latin typeface="Arial" panose="020B0604020202020204" pitchFamily="34" charset="0"/>
                <a:cs typeface="Arial" panose="020B0604020202020204" pitchFamily="34" charset="0"/>
              </a:rPr>
              <a:t>Current</a:t>
            </a:r>
            <a:r>
              <a:rPr lang="en-GB" sz="2000">
                <a:latin typeface="Arial" panose="020B0604020202020204" pitchFamily="34" charset="0"/>
                <a:cs typeface="Arial" panose="020B0604020202020204" pitchFamily="34" charset="0"/>
              </a:rPr>
              <a:t> – the evidence must have been produced while the learner was on-programme/doing their apprenticeship.</a:t>
            </a:r>
          </a:p>
          <a:p>
            <a:pPr marL="800100" lvl="1" indent="-342900">
              <a:spcAft>
                <a:spcPts val="600"/>
              </a:spcAft>
              <a:buClr>
                <a:srgbClr val="FFD100"/>
              </a:buClr>
              <a:buFont typeface="Arial" panose="020B0604020202020204" pitchFamily="34" charset="0"/>
              <a:buChar char="•"/>
            </a:pPr>
            <a:r>
              <a:rPr lang="en-US" sz="2000" b="1">
                <a:latin typeface="Arial" panose="020B0604020202020204" pitchFamily="34" charset="0"/>
                <a:cs typeface="Arial" panose="020B0604020202020204" pitchFamily="34" charset="0"/>
              </a:rPr>
              <a:t>Sufficient </a:t>
            </a:r>
            <a:r>
              <a:rPr lang="en-US" sz="2000">
                <a:latin typeface="Arial" panose="020B0604020202020204" pitchFamily="34" charset="0"/>
                <a:cs typeface="Arial" panose="020B0604020202020204" pitchFamily="34" charset="0"/>
              </a:rPr>
              <a:t>– the evidence must fully cover the criteria it’s intended to, partial coverage of an assessment criteria does not demonstrate full knowledge or competence.</a:t>
            </a:r>
          </a:p>
        </p:txBody>
      </p:sp>
      <p:pic>
        <p:nvPicPr>
          <p:cNvPr id="5" name="Audio 4">
            <a:hlinkClick r:id="" action="ppaction://media"/>
            <a:extLst>
              <a:ext uri="{FF2B5EF4-FFF2-40B4-BE49-F238E27FC236}">
                <a16:creationId xmlns:a16="http://schemas.microsoft.com/office/drawing/2014/main" id="{7362BB55-B01F-4DCA-A217-BBD6D17AB3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66893541"/>
      </p:ext>
    </p:extLst>
  </p:cSld>
  <p:clrMapOvr>
    <a:masterClrMapping/>
  </p:clrMapOvr>
  <mc:AlternateContent xmlns:mc="http://schemas.openxmlformats.org/markup-compatibility/2006">
    <mc:Choice xmlns:p14="http://schemas.microsoft.com/office/powerpoint/2010/main" Requires="p14">
      <p:transition spd="med" p14:dur="700" advTm="40227">
        <p:fade/>
      </p:transition>
    </mc:Choice>
    <mc:Fallback>
      <p:transition spd="med" advTm="402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accent2"/>
                </a:solidFill>
              </a:rPr>
              <a:t>Preparing for submission</a:t>
            </a:r>
          </a:p>
        </p:txBody>
      </p:sp>
      <p:sp>
        <p:nvSpPr>
          <p:cNvPr id="3" name="Slide Number Placeholder 2"/>
          <p:cNvSpPr>
            <a:spLocks noGrp="1"/>
          </p:cNvSpPr>
          <p:nvPr>
            <p:ph type="sldNum" sz="quarter" idx="12"/>
          </p:nvPr>
        </p:nvSpPr>
        <p:spPr/>
        <p:txBody>
          <a:bodyPr/>
          <a:lstStyle/>
          <a:p>
            <a:fld id="{D5683BB6-76BB-4AED-AF1E-827BF27ED19F}" type="slidenum">
              <a:rPr lang="en-US" smtClean="0"/>
              <a:t>21</a:t>
            </a:fld>
            <a:endParaRPr lang="en-US"/>
          </a:p>
        </p:txBody>
      </p:sp>
      <p:sp>
        <p:nvSpPr>
          <p:cNvPr id="4" name="Rectangle 3"/>
          <p:cNvSpPr/>
          <p:nvPr/>
        </p:nvSpPr>
        <p:spPr>
          <a:xfrm>
            <a:off x="427038" y="1714517"/>
            <a:ext cx="11394027" cy="4247317"/>
          </a:xfrm>
          <a:prstGeom prst="rect">
            <a:avLst/>
          </a:prstGeom>
        </p:spPr>
        <p:txBody>
          <a:bodyPr wrap="square">
            <a:spAutoFit/>
          </a:bodyPr>
          <a:lstStyle/>
          <a:p>
            <a:r>
              <a:rPr lang="en-US">
                <a:solidFill>
                  <a:schemeClr val="tx2"/>
                </a:solidFill>
                <a:cs typeface="Calibri" panose="020F0502020204030204" pitchFamily="34" charset="0"/>
              </a:rPr>
              <a:t>Evidence being uploaded for end‐point assessment must be presented as follows:</a:t>
            </a:r>
          </a:p>
          <a:p>
            <a:pPr marL="342900" indent="-342900">
              <a:buClr>
                <a:srgbClr val="FFD100"/>
              </a:buClr>
              <a:buFont typeface="Arial" panose="020B0604020202020204" pitchFamily="34" charset="0"/>
              <a:buChar char="•"/>
            </a:pPr>
            <a:r>
              <a:rPr lang="en-US">
                <a:solidFill>
                  <a:schemeClr val="tx2"/>
                </a:solidFill>
                <a:cs typeface="Calibri" panose="020F0502020204030204" pitchFamily="34" charset="0"/>
              </a:rPr>
              <a:t> Evidence must have a header on each page containing the name of the</a:t>
            </a:r>
          </a:p>
          <a:p>
            <a:pPr>
              <a:buClr>
                <a:srgbClr val="FFD100"/>
              </a:buClr>
            </a:pPr>
            <a:r>
              <a:rPr lang="en-US">
                <a:solidFill>
                  <a:schemeClr val="tx2"/>
                </a:solidFill>
                <a:cs typeface="Calibri" panose="020F0502020204030204" pitchFamily="34" charset="0"/>
              </a:rPr>
              <a:t>      apprentice together with the date the evidence was produced;</a:t>
            </a:r>
          </a:p>
          <a:p>
            <a:pPr marL="342900" indent="-342900">
              <a:buClr>
                <a:srgbClr val="FFD100"/>
              </a:buClr>
              <a:buFont typeface="Arial" panose="020B0604020202020204" pitchFamily="34" charset="0"/>
              <a:buChar char="•"/>
            </a:pPr>
            <a:endParaRPr lang="en-US">
              <a:solidFill>
                <a:schemeClr val="tx2"/>
              </a:solidFill>
              <a:cs typeface="Calibri" panose="020F0502020204030204" pitchFamily="34" charset="0"/>
            </a:endParaRPr>
          </a:p>
          <a:p>
            <a:pPr marL="342900" indent="-342900">
              <a:buClr>
                <a:srgbClr val="FFD100"/>
              </a:buClr>
              <a:buFont typeface="Arial" panose="020B0604020202020204" pitchFamily="34" charset="0"/>
              <a:buChar char="•"/>
            </a:pPr>
            <a:r>
              <a:rPr lang="en-US">
                <a:solidFill>
                  <a:schemeClr val="tx2"/>
                </a:solidFill>
                <a:cs typeface="Calibri" panose="020F0502020204030204" pitchFamily="34" charset="0"/>
              </a:rPr>
              <a:t>Along with an evidence reference form (sample found in the end‐point assessment recording forms for centre /end‐point assessment customers document) completed to</a:t>
            </a:r>
          </a:p>
          <a:p>
            <a:pPr marL="1257300" lvl="2" indent="-342900">
              <a:buClr>
                <a:srgbClr val="FFD100"/>
              </a:buClr>
              <a:buFont typeface="Arial" panose="020B0604020202020204" pitchFamily="34" charset="0"/>
              <a:buChar char="•"/>
            </a:pPr>
            <a:r>
              <a:rPr lang="en-US">
                <a:solidFill>
                  <a:schemeClr val="tx2"/>
                </a:solidFill>
                <a:cs typeface="Calibri" panose="020F0502020204030204" pitchFamily="34" charset="0"/>
              </a:rPr>
              <a:t>Cross‐reference each criterion to the relevant piece of evidence</a:t>
            </a:r>
          </a:p>
          <a:p>
            <a:pPr marL="1257300" lvl="2" indent="-342900">
              <a:buClr>
                <a:srgbClr val="FFD100"/>
              </a:buClr>
              <a:buFont typeface="Arial" panose="020B0604020202020204" pitchFamily="34" charset="0"/>
              <a:buChar char="•"/>
            </a:pPr>
            <a:r>
              <a:rPr lang="en-US">
                <a:solidFill>
                  <a:schemeClr val="tx2"/>
                </a:solidFill>
                <a:cs typeface="Calibri" panose="020F0502020204030204" pitchFamily="34" charset="0"/>
              </a:rPr>
              <a:t>Formally declare the authenticity of all evidence.</a:t>
            </a:r>
          </a:p>
          <a:p>
            <a:pPr marL="342900" indent="-342900">
              <a:buClr>
                <a:srgbClr val="FFD100"/>
              </a:buClr>
              <a:buFont typeface="Arial" panose="020B0604020202020204" pitchFamily="34" charset="0"/>
              <a:buChar char="•"/>
            </a:pPr>
            <a:endParaRPr lang="en-US">
              <a:solidFill>
                <a:schemeClr val="tx2"/>
              </a:solidFill>
              <a:cs typeface="Calibri" panose="020F0502020204030204" pitchFamily="34" charset="0"/>
            </a:endParaRPr>
          </a:p>
          <a:p>
            <a:pPr marL="342900" indent="-342900">
              <a:buClr>
                <a:srgbClr val="FFD100"/>
              </a:buClr>
              <a:buFont typeface="Arial" panose="020B0604020202020204" pitchFamily="34" charset="0"/>
              <a:buChar char="•"/>
            </a:pPr>
            <a:r>
              <a:rPr lang="en-US">
                <a:solidFill>
                  <a:schemeClr val="tx2"/>
                </a:solidFill>
                <a:cs typeface="Calibri" panose="020F0502020204030204" pitchFamily="34" charset="0"/>
              </a:rPr>
              <a:t>Each piece of evidence must be referenced to the criteria it is being submitted against.</a:t>
            </a:r>
          </a:p>
          <a:p>
            <a:pPr>
              <a:buClr>
                <a:srgbClr val="FFD100"/>
              </a:buClr>
            </a:pPr>
            <a:r>
              <a:rPr lang="en-US">
                <a:solidFill>
                  <a:schemeClr val="tx2"/>
                </a:solidFill>
                <a:cs typeface="Calibri" panose="020F0502020204030204" pitchFamily="34" charset="0"/>
              </a:rPr>
              <a:t>     for example using a evidence reference matrix/form and clear evidence the headers/titling.</a:t>
            </a:r>
          </a:p>
          <a:p>
            <a:pPr marL="342900" indent="-342900">
              <a:buClr>
                <a:srgbClr val="FFD100"/>
              </a:buClr>
              <a:buFont typeface="Arial" panose="020B0604020202020204" pitchFamily="34" charset="0"/>
              <a:buChar char="•"/>
            </a:pPr>
            <a:endParaRPr lang="en-US">
              <a:solidFill>
                <a:schemeClr val="tx2"/>
              </a:solidFill>
              <a:cs typeface="Calibri" panose="020F0502020204030204" pitchFamily="34" charset="0"/>
            </a:endParaRPr>
          </a:p>
          <a:p>
            <a:pPr marL="342900" indent="-342900">
              <a:buClr>
                <a:srgbClr val="FFD100"/>
              </a:buClr>
              <a:buFont typeface="Arial" panose="020B0604020202020204" pitchFamily="34" charset="0"/>
              <a:buChar char="•"/>
            </a:pPr>
            <a:r>
              <a:rPr lang="en-US">
                <a:solidFill>
                  <a:schemeClr val="tx2"/>
                </a:solidFill>
                <a:cs typeface="Calibri" panose="020F0502020204030204" pitchFamily="34" charset="0"/>
              </a:rPr>
              <a:t>Functional skills/GCSE equivalent certificates uploaded.</a:t>
            </a:r>
          </a:p>
          <a:p>
            <a:pPr marL="342900" indent="-342900">
              <a:buClr>
                <a:srgbClr val="FFD100"/>
              </a:buClr>
              <a:buFont typeface="Arial" panose="020B0604020202020204" pitchFamily="34" charset="0"/>
              <a:buChar char="•"/>
            </a:pPr>
            <a:endParaRPr lang="en-US" altLang="en-US">
              <a:solidFill>
                <a:schemeClr val="tx2"/>
              </a:solidFill>
              <a:cs typeface="Calibri" panose="020F0502020204030204" pitchFamily="34" charset="0"/>
            </a:endParaRPr>
          </a:p>
          <a:p>
            <a:pPr marL="342900" indent="-342900">
              <a:buClr>
                <a:srgbClr val="FFD100"/>
              </a:buClr>
              <a:buFont typeface="Arial" panose="020B0604020202020204" pitchFamily="34" charset="0"/>
              <a:buChar char="•"/>
            </a:pPr>
            <a:r>
              <a:rPr lang="en-US" altLang="en-US">
                <a:solidFill>
                  <a:schemeClr val="tx2"/>
                </a:solidFill>
                <a:cs typeface="Calibri" panose="020F0502020204030204" pitchFamily="34" charset="0"/>
              </a:rPr>
              <a:t>Photographic ID must be presented on the day by the apprentice</a:t>
            </a:r>
            <a:endParaRPr lang="en-GB" altLang="en-US">
              <a:solidFill>
                <a:schemeClr val="tx2"/>
              </a:solidFill>
              <a:cs typeface="Calibri" panose="020F0502020204030204" pitchFamily="34" charset="0"/>
            </a:endParaRPr>
          </a:p>
        </p:txBody>
      </p:sp>
      <p:pic>
        <p:nvPicPr>
          <p:cNvPr id="5" name="Audio 4">
            <a:hlinkClick r:id="" action="ppaction://media"/>
            <a:extLst>
              <a:ext uri="{FF2B5EF4-FFF2-40B4-BE49-F238E27FC236}">
                <a16:creationId xmlns:a16="http://schemas.microsoft.com/office/drawing/2014/main" id="{19645708-6A87-4C5F-BDA8-175A155A0D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61563851"/>
      </p:ext>
    </p:extLst>
  </p:cSld>
  <p:clrMapOvr>
    <a:masterClrMapping/>
  </p:clrMapOvr>
  <mc:AlternateContent xmlns:mc="http://schemas.openxmlformats.org/markup-compatibility/2006">
    <mc:Choice xmlns:p14="http://schemas.microsoft.com/office/powerpoint/2010/main" Requires="p14">
      <p:transition spd="med" p14:dur="700" advTm="57252">
        <p:fade/>
      </p:transition>
    </mc:Choice>
    <mc:Fallback>
      <p:transition spd="med" advTm="572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6936252-2878-4FE5-8734-0031B1133082}"/>
              </a:ext>
            </a:extLst>
          </p:cNvPr>
          <p:cNvSpPr>
            <a:spLocks noGrp="1"/>
          </p:cNvSpPr>
          <p:nvPr>
            <p:ph type="title"/>
          </p:nvPr>
        </p:nvSpPr>
        <p:spPr/>
        <p:txBody>
          <a:bodyPr/>
          <a:lstStyle/>
          <a:p>
            <a:r>
              <a:rPr lang="en-GB"/>
              <a:t>Feedback from LIEPAs</a:t>
            </a:r>
          </a:p>
        </p:txBody>
      </p:sp>
      <p:sp>
        <p:nvSpPr>
          <p:cNvPr id="3" name="Slide Number Placeholder 2">
            <a:extLst>
              <a:ext uri="{FF2B5EF4-FFF2-40B4-BE49-F238E27FC236}">
                <a16:creationId xmlns:a16="http://schemas.microsoft.com/office/drawing/2014/main" id="{A68CFDA9-F23D-461C-94BA-466D86EE75B1}"/>
              </a:ext>
            </a:extLst>
          </p:cNvPr>
          <p:cNvSpPr>
            <a:spLocks noGrp="1"/>
          </p:cNvSpPr>
          <p:nvPr>
            <p:ph type="sldNum" sz="quarter" idx="12"/>
          </p:nvPr>
        </p:nvSpPr>
        <p:spPr/>
        <p:txBody>
          <a:bodyPr/>
          <a:lstStyle/>
          <a:p>
            <a:fld id="{BFEB8C6D-5A13-4B6E-8B47-443F7CF06CA1}" type="slidenum">
              <a:rPr lang="en-GB" smtClean="0"/>
              <a:pPr/>
              <a:t>22</a:t>
            </a:fld>
            <a:endParaRPr lang="en-GB"/>
          </a:p>
        </p:txBody>
      </p:sp>
      <p:sp>
        <p:nvSpPr>
          <p:cNvPr id="5" name="Footer Placeholder 4">
            <a:extLst>
              <a:ext uri="{FF2B5EF4-FFF2-40B4-BE49-F238E27FC236}">
                <a16:creationId xmlns:a16="http://schemas.microsoft.com/office/drawing/2014/main" id="{CA4ECA68-67CF-45B7-994C-5299EA1B841E}"/>
              </a:ext>
            </a:extLst>
          </p:cNvPr>
          <p:cNvSpPr>
            <a:spLocks noGrp="1"/>
          </p:cNvSpPr>
          <p:nvPr>
            <p:ph type="ftr" sz="quarter" idx="3"/>
          </p:nvPr>
        </p:nvSpPr>
        <p:spPr/>
        <p:txBody>
          <a:bodyPr/>
          <a:lstStyle/>
          <a:p>
            <a:r>
              <a:rPr lang="en-GB"/>
              <a:t>Presentation header</a:t>
            </a:r>
          </a:p>
        </p:txBody>
      </p:sp>
      <p:sp>
        <p:nvSpPr>
          <p:cNvPr id="6" name="Date Placeholder 5">
            <a:extLst>
              <a:ext uri="{FF2B5EF4-FFF2-40B4-BE49-F238E27FC236}">
                <a16:creationId xmlns:a16="http://schemas.microsoft.com/office/drawing/2014/main" id="{2DE16502-314C-4742-82A3-B2931EEA7266}"/>
              </a:ext>
            </a:extLst>
          </p:cNvPr>
          <p:cNvSpPr>
            <a:spLocks noGrp="1"/>
          </p:cNvSpPr>
          <p:nvPr>
            <p:ph type="dt" sz="half" idx="2"/>
          </p:nvPr>
        </p:nvSpPr>
        <p:spPr/>
        <p:txBody>
          <a:bodyPr/>
          <a:lstStyle/>
          <a:p>
            <a:fld id="{AD441715-B811-4186-BBC9-7C74AC2ED597}" type="datetime4">
              <a:rPr lang="en-GB" smtClean="0"/>
              <a:t>11 May 2020</a:t>
            </a:fld>
            <a:endParaRPr lang="en-GB"/>
          </a:p>
        </p:txBody>
      </p:sp>
      <p:sp>
        <p:nvSpPr>
          <p:cNvPr id="10" name="Content Placeholder 9">
            <a:extLst>
              <a:ext uri="{FF2B5EF4-FFF2-40B4-BE49-F238E27FC236}">
                <a16:creationId xmlns:a16="http://schemas.microsoft.com/office/drawing/2014/main" id="{477FD9B0-0B5D-4527-B5F8-3173963D407B}"/>
              </a:ext>
            </a:extLst>
          </p:cNvPr>
          <p:cNvSpPr>
            <a:spLocks noGrp="1"/>
          </p:cNvSpPr>
          <p:nvPr>
            <p:ph idx="1"/>
          </p:nvPr>
        </p:nvSpPr>
        <p:spPr/>
        <p:txBody>
          <a:bodyPr/>
          <a:lstStyle/>
          <a:p>
            <a:r>
              <a:rPr lang="en-GB"/>
              <a:t>Portfolio</a:t>
            </a:r>
          </a:p>
          <a:p>
            <a:pPr marL="285750" indent="-285750">
              <a:buFont typeface="Arial" panose="020B0604020202020204" pitchFamily="34" charset="0"/>
              <a:buChar char="•"/>
            </a:pPr>
            <a:r>
              <a:rPr lang="en-GB">
                <a:solidFill>
                  <a:schemeClr val="tx1"/>
                </a:solidFill>
              </a:rPr>
              <a:t>Be aware of the verb in the assessment criteria</a:t>
            </a:r>
          </a:p>
          <a:p>
            <a:pPr marL="285750" indent="-285750">
              <a:buFont typeface="Arial" panose="020B0604020202020204" pitchFamily="34" charset="0"/>
              <a:buChar char="•"/>
            </a:pPr>
            <a:r>
              <a:rPr lang="en-GB">
                <a:solidFill>
                  <a:schemeClr val="tx1"/>
                </a:solidFill>
              </a:rPr>
              <a:t>Product evidence, Product evidence, Product Evidence!!</a:t>
            </a:r>
          </a:p>
          <a:p>
            <a:pPr marL="285750" indent="-285750">
              <a:buFont typeface="Arial" panose="020B0604020202020204" pitchFamily="34" charset="0"/>
              <a:buChar char="•"/>
            </a:pPr>
            <a:r>
              <a:rPr lang="en-GB">
                <a:solidFill>
                  <a:schemeClr val="tx1"/>
                </a:solidFill>
              </a:rPr>
              <a:t>Over reliance on Professional Discussions</a:t>
            </a:r>
          </a:p>
          <a:p>
            <a:pPr marL="285750" indent="-285750">
              <a:buFont typeface="Arial" panose="020B0604020202020204" pitchFamily="34" charset="0"/>
              <a:buChar char="•"/>
            </a:pPr>
            <a:r>
              <a:rPr lang="en-GB">
                <a:solidFill>
                  <a:schemeClr val="tx1"/>
                </a:solidFill>
              </a:rPr>
              <a:t>Weak witness statements</a:t>
            </a:r>
          </a:p>
          <a:p>
            <a:pPr marL="571500" lvl="2">
              <a:buFont typeface="Arial" panose="020B0604020202020204" pitchFamily="34" charset="0"/>
              <a:buChar char="•"/>
            </a:pPr>
            <a:r>
              <a:rPr lang="en-GB">
                <a:solidFill>
                  <a:schemeClr val="accent2"/>
                </a:solidFill>
              </a:rPr>
              <a:t>E.g. “the apprentice managed the meeting well” does not demonstrate that the apprentice met the criteria.  </a:t>
            </a:r>
          </a:p>
          <a:p>
            <a:pPr marL="571500" lvl="2">
              <a:buFont typeface="Arial" panose="020B0604020202020204" pitchFamily="34" charset="0"/>
              <a:buChar char="•"/>
            </a:pPr>
            <a:r>
              <a:rPr lang="en-GB">
                <a:solidFill>
                  <a:schemeClr val="accent2"/>
                </a:solidFill>
              </a:rPr>
              <a:t>Statements should</a:t>
            </a:r>
          </a:p>
          <a:p>
            <a:pPr marL="1034100" lvl="3">
              <a:buFont typeface="Arial" panose="020B0604020202020204" pitchFamily="34" charset="0"/>
              <a:buChar char="•"/>
            </a:pPr>
            <a:r>
              <a:rPr lang="en-GB">
                <a:solidFill>
                  <a:schemeClr val="accent2"/>
                </a:solidFill>
              </a:rPr>
              <a:t>What was the meeting about</a:t>
            </a:r>
          </a:p>
          <a:p>
            <a:pPr marL="1034100" lvl="3">
              <a:buFont typeface="Arial" panose="020B0604020202020204" pitchFamily="34" charset="0"/>
              <a:buChar char="•"/>
            </a:pPr>
            <a:r>
              <a:rPr lang="en-GB">
                <a:solidFill>
                  <a:schemeClr val="accent2"/>
                </a:solidFill>
              </a:rPr>
              <a:t>What did the apprentice do</a:t>
            </a:r>
          </a:p>
          <a:p>
            <a:pPr marL="1034100" lvl="3">
              <a:buFont typeface="Arial" panose="020B0604020202020204" pitchFamily="34" charset="0"/>
              <a:buChar char="•"/>
            </a:pPr>
            <a:r>
              <a:rPr lang="en-GB">
                <a:solidFill>
                  <a:schemeClr val="accent2"/>
                </a:solidFill>
              </a:rPr>
              <a:t>How did they do it</a:t>
            </a:r>
          </a:p>
          <a:p>
            <a:endParaRPr lang="en-GB"/>
          </a:p>
        </p:txBody>
      </p:sp>
      <p:grpSp>
        <p:nvGrpSpPr>
          <p:cNvPr id="12" name="Group 11">
            <a:extLst>
              <a:ext uri="{FF2B5EF4-FFF2-40B4-BE49-F238E27FC236}">
                <a16:creationId xmlns:a16="http://schemas.microsoft.com/office/drawing/2014/main" id="{495DB0E8-B24D-43CD-9D79-215E6671CB7F}"/>
              </a:ext>
            </a:extLst>
          </p:cNvPr>
          <p:cNvGrpSpPr/>
          <p:nvPr/>
        </p:nvGrpSpPr>
        <p:grpSpPr>
          <a:xfrm>
            <a:off x="7018998" y="2226645"/>
            <a:ext cx="2768600" cy="3018220"/>
            <a:chOff x="7688263" y="4333876"/>
            <a:chExt cx="581025" cy="633413"/>
          </a:xfrm>
        </p:grpSpPr>
        <p:sp>
          <p:nvSpPr>
            <p:cNvPr id="13" name="Freeform 32">
              <a:extLst>
                <a:ext uri="{FF2B5EF4-FFF2-40B4-BE49-F238E27FC236}">
                  <a16:creationId xmlns:a16="http://schemas.microsoft.com/office/drawing/2014/main" id="{16B4284F-4583-4A1C-95FE-A3A98B9DA609}"/>
                </a:ext>
              </a:extLst>
            </p:cNvPr>
            <p:cNvSpPr>
              <a:spLocks/>
            </p:cNvSpPr>
            <p:nvPr/>
          </p:nvSpPr>
          <p:spPr bwMode="auto">
            <a:xfrm>
              <a:off x="7688263" y="4333876"/>
              <a:ext cx="581025" cy="633413"/>
            </a:xfrm>
            <a:custGeom>
              <a:avLst/>
              <a:gdLst>
                <a:gd name="T0" fmla="*/ 555 w 682"/>
                <a:gd name="T1" fmla="*/ 68 h 744"/>
                <a:gd name="T2" fmla="*/ 555 w 682"/>
                <a:gd name="T3" fmla="*/ 68 h 744"/>
                <a:gd name="T4" fmla="*/ 346 w 682"/>
                <a:gd name="T5" fmla="*/ 0 h 744"/>
                <a:gd name="T6" fmla="*/ 135 w 682"/>
                <a:gd name="T7" fmla="*/ 74 h 744"/>
                <a:gd name="T8" fmla="*/ 3 w 682"/>
                <a:gd name="T9" fmla="*/ 262 h 744"/>
                <a:gd name="T10" fmla="*/ 0 w 682"/>
                <a:gd name="T11" fmla="*/ 492 h 744"/>
                <a:gd name="T12" fmla="*/ 127 w 682"/>
                <a:gd name="T13" fmla="*/ 676 h 744"/>
                <a:gd name="T14" fmla="*/ 335 w 682"/>
                <a:gd name="T15" fmla="*/ 744 h 744"/>
                <a:gd name="T16" fmla="*/ 546 w 682"/>
                <a:gd name="T17" fmla="*/ 669 h 744"/>
                <a:gd name="T18" fmla="*/ 679 w 682"/>
                <a:gd name="T19" fmla="*/ 482 h 744"/>
                <a:gd name="T20" fmla="*/ 682 w 682"/>
                <a:gd name="T21" fmla="*/ 252 h 744"/>
                <a:gd name="T22" fmla="*/ 555 w 682"/>
                <a:gd name="T23" fmla="*/ 68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2" h="744">
                  <a:moveTo>
                    <a:pt x="555" y="68"/>
                  </a:moveTo>
                  <a:lnTo>
                    <a:pt x="555" y="68"/>
                  </a:lnTo>
                  <a:lnTo>
                    <a:pt x="346" y="0"/>
                  </a:lnTo>
                  <a:lnTo>
                    <a:pt x="135" y="74"/>
                  </a:lnTo>
                  <a:lnTo>
                    <a:pt x="3" y="262"/>
                  </a:lnTo>
                  <a:lnTo>
                    <a:pt x="0" y="492"/>
                  </a:lnTo>
                  <a:lnTo>
                    <a:pt x="127" y="676"/>
                  </a:lnTo>
                  <a:lnTo>
                    <a:pt x="335" y="744"/>
                  </a:lnTo>
                  <a:lnTo>
                    <a:pt x="546" y="669"/>
                  </a:lnTo>
                  <a:lnTo>
                    <a:pt x="679" y="482"/>
                  </a:lnTo>
                  <a:lnTo>
                    <a:pt x="682" y="252"/>
                  </a:lnTo>
                  <a:lnTo>
                    <a:pt x="555" y="68"/>
                  </a:lnTo>
                  <a:close/>
                </a:path>
              </a:pathLst>
            </a:custGeom>
            <a:solidFill>
              <a:srgbClr val="951B8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33">
              <a:extLst>
                <a:ext uri="{FF2B5EF4-FFF2-40B4-BE49-F238E27FC236}">
                  <a16:creationId xmlns:a16="http://schemas.microsoft.com/office/drawing/2014/main" id="{3BC13D96-488E-4924-B940-DC1E76CEEFDB}"/>
                </a:ext>
              </a:extLst>
            </p:cNvPr>
            <p:cNvSpPr>
              <a:spLocks noEditPoints="1"/>
            </p:cNvSpPr>
            <p:nvPr/>
          </p:nvSpPr>
          <p:spPr bwMode="auto">
            <a:xfrm>
              <a:off x="7832725" y="4481513"/>
              <a:ext cx="292100" cy="331788"/>
            </a:xfrm>
            <a:custGeom>
              <a:avLst/>
              <a:gdLst>
                <a:gd name="T0" fmla="*/ 0 w 344"/>
                <a:gd name="T1" fmla="*/ 0 h 390"/>
                <a:gd name="T2" fmla="*/ 0 w 344"/>
                <a:gd name="T3" fmla="*/ 0 h 390"/>
                <a:gd name="T4" fmla="*/ 344 w 344"/>
                <a:gd name="T5" fmla="*/ 0 h 390"/>
                <a:gd name="T6" fmla="*/ 344 w 344"/>
                <a:gd name="T7" fmla="*/ 390 h 390"/>
                <a:gd name="T8" fmla="*/ 0 w 344"/>
                <a:gd name="T9" fmla="*/ 390 h 390"/>
                <a:gd name="T10" fmla="*/ 0 w 344"/>
                <a:gd name="T11" fmla="*/ 0 h 390"/>
                <a:gd name="T12" fmla="*/ 253 w 344"/>
                <a:gd name="T13" fmla="*/ 390 h 390"/>
                <a:gd name="T14" fmla="*/ 253 w 344"/>
                <a:gd name="T15" fmla="*/ 390 h 390"/>
                <a:gd name="T16" fmla="*/ 253 w 344"/>
                <a:gd name="T17" fmla="*/ 300 h 390"/>
                <a:gd name="T18" fmla="*/ 344 w 344"/>
                <a:gd name="T19" fmla="*/ 30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390">
                  <a:moveTo>
                    <a:pt x="0" y="0"/>
                  </a:moveTo>
                  <a:lnTo>
                    <a:pt x="0" y="0"/>
                  </a:lnTo>
                  <a:lnTo>
                    <a:pt x="344" y="0"/>
                  </a:lnTo>
                  <a:lnTo>
                    <a:pt x="344" y="390"/>
                  </a:lnTo>
                  <a:lnTo>
                    <a:pt x="0" y="390"/>
                  </a:lnTo>
                  <a:lnTo>
                    <a:pt x="0" y="0"/>
                  </a:lnTo>
                  <a:close/>
                  <a:moveTo>
                    <a:pt x="253" y="390"/>
                  </a:moveTo>
                  <a:lnTo>
                    <a:pt x="253" y="390"/>
                  </a:lnTo>
                  <a:lnTo>
                    <a:pt x="253" y="300"/>
                  </a:lnTo>
                  <a:lnTo>
                    <a:pt x="344" y="300"/>
                  </a:lnTo>
                </a:path>
              </a:pathLst>
            </a:custGeom>
            <a:noFill/>
            <a:ln w="7937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34">
              <a:extLst>
                <a:ext uri="{FF2B5EF4-FFF2-40B4-BE49-F238E27FC236}">
                  <a16:creationId xmlns:a16="http://schemas.microsoft.com/office/drawing/2014/main" id="{65EAD28A-A4C7-4C75-AF24-BC4F9D054ED1}"/>
                </a:ext>
              </a:extLst>
            </p:cNvPr>
            <p:cNvSpPr>
              <a:spLocks noEditPoints="1"/>
            </p:cNvSpPr>
            <p:nvPr/>
          </p:nvSpPr>
          <p:spPr bwMode="auto">
            <a:xfrm>
              <a:off x="7948613" y="4441826"/>
              <a:ext cx="176213" cy="371475"/>
            </a:xfrm>
            <a:custGeom>
              <a:avLst/>
              <a:gdLst>
                <a:gd name="T0" fmla="*/ 208 w 208"/>
                <a:gd name="T1" fmla="*/ 345 h 435"/>
                <a:gd name="T2" fmla="*/ 208 w 208"/>
                <a:gd name="T3" fmla="*/ 345 h 435"/>
                <a:gd name="T4" fmla="*/ 117 w 208"/>
                <a:gd name="T5" fmla="*/ 435 h 435"/>
                <a:gd name="T6" fmla="*/ 72 w 208"/>
                <a:gd name="T7" fmla="*/ 36 h 435"/>
                <a:gd name="T8" fmla="*/ 72 w 208"/>
                <a:gd name="T9" fmla="*/ 36 h 435"/>
                <a:gd name="T10" fmla="*/ 36 w 208"/>
                <a:gd name="T11" fmla="*/ 0 h 435"/>
                <a:gd name="T12" fmla="*/ 0 w 208"/>
                <a:gd name="T13" fmla="*/ 36 h 435"/>
              </a:gdLst>
              <a:ahLst/>
              <a:cxnLst>
                <a:cxn ang="0">
                  <a:pos x="T0" y="T1"/>
                </a:cxn>
                <a:cxn ang="0">
                  <a:pos x="T2" y="T3"/>
                </a:cxn>
                <a:cxn ang="0">
                  <a:pos x="T4" y="T5"/>
                </a:cxn>
                <a:cxn ang="0">
                  <a:pos x="T6" y="T7"/>
                </a:cxn>
                <a:cxn ang="0">
                  <a:pos x="T8" y="T9"/>
                </a:cxn>
                <a:cxn ang="0">
                  <a:pos x="T10" y="T11"/>
                </a:cxn>
                <a:cxn ang="0">
                  <a:pos x="T12" y="T13"/>
                </a:cxn>
              </a:cxnLst>
              <a:rect l="0" t="0" r="r" b="b"/>
              <a:pathLst>
                <a:path w="208" h="435">
                  <a:moveTo>
                    <a:pt x="208" y="345"/>
                  </a:moveTo>
                  <a:lnTo>
                    <a:pt x="208" y="345"/>
                  </a:lnTo>
                  <a:lnTo>
                    <a:pt x="117" y="435"/>
                  </a:lnTo>
                  <a:moveTo>
                    <a:pt x="72" y="36"/>
                  </a:moveTo>
                  <a:lnTo>
                    <a:pt x="72" y="36"/>
                  </a:lnTo>
                  <a:cubicBezTo>
                    <a:pt x="72" y="16"/>
                    <a:pt x="56" y="0"/>
                    <a:pt x="36" y="0"/>
                  </a:cubicBezTo>
                  <a:cubicBezTo>
                    <a:pt x="16" y="0"/>
                    <a:pt x="0" y="16"/>
                    <a:pt x="0" y="36"/>
                  </a:cubicBezTo>
                </a:path>
              </a:pathLst>
            </a:custGeom>
            <a:noFill/>
            <a:ln w="793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35">
              <a:extLst>
                <a:ext uri="{FF2B5EF4-FFF2-40B4-BE49-F238E27FC236}">
                  <a16:creationId xmlns:a16="http://schemas.microsoft.com/office/drawing/2014/main" id="{DF030A1B-E999-403B-877E-96382BA14AD1}"/>
                </a:ext>
              </a:extLst>
            </p:cNvPr>
            <p:cNvSpPr>
              <a:spLocks/>
            </p:cNvSpPr>
            <p:nvPr/>
          </p:nvSpPr>
          <p:spPr bwMode="auto">
            <a:xfrm>
              <a:off x="7916863" y="4481513"/>
              <a:ext cx="123825" cy="38100"/>
            </a:xfrm>
            <a:custGeom>
              <a:avLst/>
              <a:gdLst>
                <a:gd name="T0" fmla="*/ 145 w 145"/>
                <a:gd name="T1" fmla="*/ 0 h 46"/>
                <a:gd name="T2" fmla="*/ 145 w 145"/>
                <a:gd name="T3" fmla="*/ 0 h 46"/>
                <a:gd name="T4" fmla="*/ 145 w 145"/>
                <a:gd name="T5" fmla="*/ 28 h 46"/>
                <a:gd name="T6" fmla="*/ 127 w 145"/>
                <a:gd name="T7" fmla="*/ 46 h 46"/>
                <a:gd name="T8" fmla="*/ 18 w 145"/>
                <a:gd name="T9" fmla="*/ 46 h 46"/>
                <a:gd name="T10" fmla="*/ 0 w 145"/>
                <a:gd name="T11" fmla="*/ 28 h 46"/>
                <a:gd name="T12" fmla="*/ 0 w 145"/>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145" h="46">
                  <a:moveTo>
                    <a:pt x="145" y="0"/>
                  </a:moveTo>
                  <a:lnTo>
                    <a:pt x="145" y="0"/>
                  </a:lnTo>
                  <a:lnTo>
                    <a:pt x="145" y="28"/>
                  </a:lnTo>
                  <a:cubicBezTo>
                    <a:pt x="145" y="38"/>
                    <a:pt x="137" y="46"/>
                    <a:pt x="127" y="46"/>
                  </a:cubicBezTo>
                  <a:lnTo>
                    <a:pt x="18" y="46"/>
                  </a:lnTo>
                  <a:cubicBezTo>
                    <a:pt x="8" y="46"/>
                    <a:pt x="0" y="38"/>
                    <a:pt x="0" y="28"/>
                  </a:cubicBezTo>
                  <a:lnTo>
                    <a:pt x="0" y="0"/>
                  </a:lnTo>
                </a:path>
              </a:pathLst>
            </a:custGeom>
            <a:noFill/>
            <a:ln w="7937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36">
              <a:extLst>
                <a:ext uri="{FF2B5EF4-FFF2-40B4-BE49-F238E27FC236}">
                  <a16:creationId xmlns:a16="http://schemas.microsoft.com/office/drawing/2014/main" id="{2A25DE58-2FEB-4DE8-B933-7002122AD833}"/>
                </a:ext>
              </a:extLst>
            </p:cNvPr>
            <p:cNvSpPr>
              <a:spLocks noEditPoints="1"/>
            </p:cNvSpPr>
            <p:nvPr/>
          </p:nvSpPr>
          <p:spPr bwMode="auto">
            <a:xfrm>
              <a:off x="7880350" y="4602163"/>
              <a:ext cx="196850" cy="66675"/>
            </a:xfrm>
            <a:custGeom>
              <a:avLst/>
              <a:gdLst>
                <a:gd name="T0" fmla="*/ 0 w 231"/>
                <a:gd name="T1" fmla="*/ 0 h 79"/>
                <a:gd name="T2" fmla="*/ 0 w 231"/>
                <a:gd name="T3" fmla="*/ 0 h 79"/>
                <a:gd name="T4" fmla="*/ 231 w 231"/>
                <a:gd name="T5" fmla="*/ 0 h 79"/>
                <a:gd name="T6" fmla="*/ 0 w 231"/>
                <a:gd name="T7" fmla="*/ 37 h 79"/>
                <a:gd name="T8" fmla="*/ 0 w 231"/>
                <a:gd name="T9" fmla="*/ 37 h 79"/>
                <a:gd name="T10" fmla="*/ 231 w 231"/>
                <a:gd name="T11" fmla="*/ 37 h 79"/>
                <a:gd name="T12" fmla="*/ 0 w 231"/>
                <a:gd name="T13" fmla="*/ 79 h 79"/>
                <a:gd name="T14" fmla="*/ 0 w 231"/>
                <a:gd name="T15" fmla="*/ 79 h 79"/>
                <a:gd name="T16" fmla="*/ 231 w 231"/>
                <a:gd name="T17"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79">
                  <a:moveTo>
                    <a:pt x="0" y="0"/>
                  </a:moveTo>
                  <a:lnTo>
                    <a:pt x="0" y="0"/>
                  </a:lnTo>
                  <a:lnTo>
                    <a:pt x="231" y="0"/>
                  </a:lnTo>
                  <a:moveTo>
                    <a:pt x="0" y="37"/>
                  </a:moveTo>
                  <a:lnTo>
                    <a:pt x="0" y="37"/>
                  </a:lnTo>
                  <a:lnTo>
                    <a:pt x="231" y="37"/>
                  </a:lnTo>
                  <a:moveTo>
                    <a:pt x="0" y="79"/>
                  </a:moveTo>
                  <a:lnTo>
                    <a:pt x="0" y="79"/>
                  </a:lnTo>
                  <a:lnTo>
                    <a:pt x="231" y="79"/>
                  </a:lnTo>
                </a:path>
              </a:pathLst>
            </a:custGeom>
            <a:noFill/>
            <a:ln w="41275"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37">
              <a:extLst>
                <a:ext uri="{FF2B5EF4-FFF2-40B4-BE49-F238E27FC236}">
                  <a16:creationId xmlns:a16="http://schemas.microsoft.com/office/drawing/2014/main" id="{4AE47481-EA1D-463E-AB4B-0E92C2EC1C6E}"/>
                </a:ext>
              </a:extLst>
            </p:cNvPr>
            <p:cNvSpPr>
              <a:spLocks/>
            </p:cNvSpPr>
            <p:nvPr/>
          </p:nvSpPr>
          <p:spPr bwMode="auto">
            <a:xfrm>
              <a:off x="7942263" y="4714876"/>
              <a:ext cx="260350" cy="123825"/>
            </a:xfrm>
            <a:custGeom>
              <a:avLst/>
              <a:gdLst>
                <a:gd name="T0" fmla="*/ 153 w 306"/>
                <a:gd name="T1" fmla="*/ 145 h 145"/>
                <a:gd name="T2" fmla="*/ 153 w 306"/>
                <a:gd name="T3" fmla="*/ 145 h 145"/>
                <a:gd name="T4" fmla="*/ 306 w 306"/>
                <a:gd name="T5" fmla="*/ 73 h 145"/>
                <a:gd name="T6" fmla="*/ 153 w 306"/>
                <a:gd name="T7" fmla="*/ 0 h 145"/>
                <a:gd name="T8" fmla="*/ 0 w 306"/>
                <a:gd name="T9" fmla="*/ 73 h 145"/>
                <a:gd name="T10" fmla="*/ 153 w 306"/>
                <a:gd name="T11" fmla="*/ 145 h 145"/>
              </a:gdLst>
              <a:ahLst/>
              <a:cxnLst>
                <a:cxn ang="0">
                  <a:pos x="T0" y="T1"/>
                </a:cxn>
                <a:cxn ang="0">
                  <a:pos x="T2" y="T3"/>
                </a:cxn>
                <a:cxn ang="0">
                  <a:pos x="T4" y="T5"/>
                </a:cxn>
                <a:cxn ang="0">
                  <a:pos x="T6" y="T7"/>
                </a:cxn>
                <a:cxn ang="0">
                  <a:pos x="T8" y="T9"/>
                </a:cxn>
                <a:cxn ang="0">
                  <a:pos x="T10" y="T11"/>
                </a:cxn>
              </a:cxnLst>
              <a:rect l="0" t="0" r="r" b="b"/>
              <a:pathLst>
                <a:path w="306" h="145">
                  <a:moveTo>
                    <a:pt x="153" y="145"/>
                  </a:moveTo>
                  <a:lnTo>
                    <a:pt x="153" y="145"/>
                  </a:lnTo>
                  <a:cubicBezTo>
                    <a:pt x="238" y="145"/>
                    <a:pt x="306" y="73"/>
                    <a:pt x="306" y="73"/>
                  </a:cubicBezTo>
                  <a:cubicBezTo>
                    <a:pt x="306" y="73"/>
                    <a:pt x="238" y="0"/>
                    <a:pt x="153" y="0"/>
                  </a:cubicBezTo>
                  <a:cubicBezTo>
                    <a:pt x="69" y="0"/>
                    <a:pt x="0" y="73"/>
                    <a:pt x="0" y="73"/>
                  </a:cubicBezTo>
                  <a:cubicBezTo>
                    <a:pt x="0" y="73"/>
                    <a:pt x="69" y="145"/>
                    <a:pt x="153" y="145"/>
                  </a:cubicBezTo>
                  <a:close/>
                </a:path>
              </a:pathLst>
            </a:custGeom>
            <a:solidFill>
              <a:srgbClr val="951B8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38">
              <a:extLst>
                <a:ext uri="{FF2B5EF4-FFF2-40B4-BE49-F238E27FC236}">
                  <a16:creationId xmlns:a16="http://schemas.microsoft.com/office/drawing/2014/main" id="{A2D79F3D-7C26-48FD-880C-6B8F978D2F02}"/>
                </a:ext>
              </a:extLst>
            </p:cNvPr>
            <p:cNvSpPr>
              <a:spLocks/>
            </p:cNvSpPr>
            <p:nvPr/>
          </p:nvSpPr>
          <p:spPr bwMode="auto">
            <a:xfrm>
              <a:off x="7942263" y="4714876"/>
              <a:ext cx="260350" cy="123825"/>
            </a:xfrm>
            <a:custGeom>
              <a:avLst/>
              <a:gdLst>
                <a:gd name="T0" fmla="*/ 153 w 306"/>
                <a:gd name="T1" fmla="*/ 145 h 145"/>
                <a:gd name="T2" fmla="*/ 153 w 306"/>
                <a:gd name="T3" fmla="*/ 145 h 145"/>
                <a:gd name="T4" fmla="*/ 306 w 306"/>
                <a:gd name="T5" fmla="*/ 73 h 145"/>
                <a:gd name="T6" fmla="*/ 153 w 306"/>
                <a:gd name="T7" fmla="*/ 0 h 145"/>
                <a:gd name="T8" fmla="*/ 0 w 306"/>
                <a:gd name="T9" fmla="*/ 73 h 145"/>
                <a:gd name="T10" fmla="*/ 153 w 306"/>
                <a:gd name="T11" fmla="*/ 145 h 145"/>
                <a:gd name="T12" fmla="*/ 153 w 306"/>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306" h="145">
                  <a:moveTo>
                    <a:pt x="153" y="145"/>
                  </a:moveTo>
                  <a:lnTo>
                    <a:pt x="153" y="145"/>
                  </a:lnTo>
                  <a:cubicBezTo>
                    <a:pt x="238" y="145"/>
                    <a:pt x="306" y="73"/>
                    <a:pt x="306" y="73"/>
                  </a:cubicBezTo>
                  <a:cubicBezTo>
                    <a:pt x="306" y="73"/>
                    <a:pt x="238" y="0"/>
                    <a:pt x="153" y="0"/>
                  </a:cubicBezTo>
                  <a:cubicBezTo>
                    <a:pt x="69" y="0"/>
                    <a:pt x="0" y="73"/>
                    <a:pt x="0" y="73"/>
                  </a:cubicBezTo>
                  <a:cubicBezTo>
                    <a:pt x="0" y="73"/>
                    <a:pt x="69" y="145"/>
                    <a:pt x="153" y="145"/>
                  </a:cubicBezTo>
                  <a:lnTo>
                    <a:pt x="153" y="145"/>
                  </a:lnTo>
                  <a:close/>
                </a:path>
              </a:pathLst>
            </a:custGeom>
            <a:noFill/>
            <a:ln w="793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39">
              <a:extLst>
                <a:ext uri="{FF2B5EF4-FFF2-40B4-BE49-F238E27FC236}">
                  <a16:creationId xmlns:a16="http://schemas.microsoft.com/office/drawing/2014/main" id="{A558A81F-1E01-4019-BCD0-5D9B908836FC}"/>
                </a:ext>
              </a:extLst>
            </p:cNvPr>
            <p:cNvSpPr>
              <a:spLocks/>
            </p:cNvSpPr>
            <p:nvPr/>
          </p:nvSpPr>
          <p:spPr bwMode="auto">
            <a:xfrm>
              <a:off x="8021638" y="4724401"/>
              <a:ext cx="103188" cy="104775"/>
            </a:xfrm>
            <a:custGeom>
              <a:avLst/>
              <a:gdLst>
                <a:gd name="T0" fmla="*/ 60 w 121"/>
                <a:gd name="T1" fmla="*/ 122 h 122"/>
                <a:gd name="T2" fmla="*/ 60 w 121"/>
                <a:gd name="T3" fmla="*/ 122 h 122"/>
                <a:gd name="T4" fmla="*/ 121 w 121"/>
                <a:gd name="T5" fmla="*/ 61 h 122"/>
                <a:gd name="T6" fmla="*/ 60 w 121"/>
                <a:gd name="T7" fmla="*/ 0 h 122"/>
                <a:gd name="T8" fmla="*/ 0 w 121"/>
                <a:gd name="T9" fmla="*/ 61 h 122"/>
                <a:gd name="T10" fmla="*/ 60 w 121"/>
                <a:gd name="T11" fmla="*/ 122 h 122"/>
              </a:gdLst>
              <a:ahLst/>
              <a:cxnLst>
                <a:cxn ang="0">
                  <a:pos x="T0" y="T1"/>
                </a:cxn>
                <a:cxn ang="0">
                  <a:pos x="T2" y="T3"/>
                </a:cxn>
                <a:cxn ang="0">
                  <a:pos x="T4" y="T5"/>
                </a:cxn>
                <a:cxn ang="0">
                  <a:pos x="T6" y="T7"/>
                </a:cxn>
                <a:cxn ang="0">
                  <a:pos x="T8" y="T9"/>
                </a:cxn>
                <a:cxn ang="0">
                  <a:pos x="T10" y="T11"/>
                </a:cxn>
              </a:cxnLst>
              <a:rect l="0" t="0" r="r" b="b"/>
              <a:pathLst>
                <a:path w="121" h="122">
                  <a:moveTo>
                    <a:pt x="60" y="122"/>
                  </a:moveTo>
                  <a:lnTo>
                    <a:pt x="60" y="122"/>
                  </a:lnTo>
                  <a:cubicBezTo>
                    <a:pt x="94" y="122"/>
                    <a:pt x="121" y="95"/>
                    <a:pt x="121" y="61"/>
                  </a:cubicBezTo>
                  <a:cubicBezTo>
                    <a:pt x="121" y="28"/>
                    <a:pt x="94" y="0"/>
                    <a:pt x="60" y="0"/>
                  </a:cubicBezTo>
                  <a:cubicBezTo>
                    <a:pt x="27" y="0"/>
                    <a:pt x="0" y="28"/>
                    <a:pt x="0" y="61"/>
                  </a:cubicBezTo>
                  <a:cubicBezTo>
                    <a:pt x="0" y="95"/>
                    <a:pt x="27" y="122"/>
                    <a:pt x="60" y="122"/>
                  </a:cubicBez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40">
              <a:extLst>
                <a:ext uri="{FF2B5EF4-FFF2-40B4-BE49-F238E27FC236}">
                  <a16:creationId xmlns:a16="http://schemas.microsoft.com/office/drawing/2014/main" id="{79F2F949-E3B0-40DA-90A6-C1DCCF991C75}"/>
                </a:ext>
              </a:extLst>
            </p:cNvPr>
            <p:cNvSpPr>
              <a:spLocks/>
            </p:cNvSpPr>
            <p:nvPr/>
          </p:nvSpPr>
          <p:spPr bwMode="auto">
            <a:xfrm>
              <a:off x="8021638" y="4724401"/>
              <a:ext cx="103188" cy="104775"/>
            </a:xfrm>
            <a:custGeom>
              <a:avLst/>
              <a:gdLst>
                <a:gd name="T0" fmla="*/ 60 w 121"/>
                <a:gd name="T1" fmla="*/ 122 h 122"/>
                <a:gd name="T2" fmla="*/ 60 w 121"/>
                <a:gd name="T3" fmla="*/ 122 h 122"/>
                <a:gd name="T4" fmla="*/ 121 w 121"/>
                <a:gd name="T5" fmla="*/ 61 h 122"/>
                <a:gd name="T6" fmla="*/ 60 w 121"/>
                <a:gd name="T7" fmla="*/ 0 h 122"/>
                <a:gd name="T8" fmla="*/ 0 w 121"/>
                <a:gd name="T9" fmla="*/ 61 h 122"/>
                <a:gd name="T10" fmla="*/ 60 w 121"/>
                <a:gd name="T11" fmla="*/ 122 h 122"/>
                <a:gd name="T12" fmla="*/ 60 w 121"/>
                <a:gd name="T13" fmla="*/ 122 h 122"/>
              </a:gdLst>
              <a:ahLst/>
              <a:cxnLst>
                <a:cxn ang="0">
                  <a:pos x="T0" y="T1"/>
                </a:cxn>
                <a:cxn ang="0">
                  <a:pos x="T2" y="T3"/>
                </a:cxn>
                <a:cxn ang="0">
                  <a:pos x="T4" y="T5"/>
                </a:cxn>
                <a:cxn ang="0">
                  <a:pos x="T6" y="T7"/>
                </a:cxn>
                <a:cxn ang="0">
                  <a:pos x="T8" y="T9"/>
                </a:cxn>
                <a:cxn ang="0">
                  <a:pos x="T10" y="T11"/>
                </a:cxn>
                <a:cxn ang="0">
                  <a:pos x="T12" y="T13"/>
                </a:cxn>
              </a:cxnLst>
              <a:rect l="0" t="0" r="r" b="b"/>
              <a:pathLst>
                <a:path w="121" h="122">
                  <a:moveTo>
                    <a:pt x="60" y="122"/>
                  </a:moveTo>
                  <a:lnTo>
                    <a:pt x="60" y="122"/>
                  </a:lnTo>
                  <a:cubicBezTo>
                    <a:pt x="94" y="122"/>
                    <a:pt x="121" y="95"/>
                    <a:pt x="121" y="61"/>
                  </a:cubicBezTo>
                  <a:cubicBezTo>
                    <a:pt x="121" y="28"/>
                    <a:pt x="94" y="0"/>
                    <a:pt x="60" y="0"/>
                  </a:cubicBezTo>
                  <a:cubicBezTo>
                    <a:pt x="27" y="0"/>
                    <a:pt x="0" y="28"/>
                    <a:pt x="0" y="61"/>
                  </a:cubicBezTo>
                  <a:cubicBezTo>
                    <a:pt x="0" y="95"/>
                    <a:pt x="27" y="122"/>
                    <a:pt x="60" y="122"/>
                  </a:cubicBezTo>
                  <a:lnTo>
                    <a:pt x="60" y="122"/>
                  </a:lnTo>
                  <a:close/>
                </a:path>
              </a:pathLst>
            </a:custGeom>
            <a:noFill/>
            <a:ln w="63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41">
              <a:extLst>
                <a:ext uri="{FF2B5EF4-FFF2-40B4-BE49-F238E27FC236}">
                  <a16:creationId xmlns:a16="http://schemas.microsoft.com/office/drawing/2014/main" id="{5DFC7E36-86B6-418D-9068-0773A31A7A06}"/>
                </a:ext>
              </a:extLst>
            </p:cNvPr>
            <p:cNvSpPr>
              <a:spLocks/>
            </p:cNvSpPr>
            <p:nvPr/>
          </p:nvSpPr>
          <p:spPr bwMode="auto">
            <a:xfrm>
              <a:off x="8037513" y="4741863"/>
              <a:ext cx="69850" cy="69850"/>
            </a:xfrm>
            <a:custGeom>
              <a:avLst/>
              <a:gdLst>
                <a:gd name="T0" fmla="*/ 41 w 83"/>
                <a:gd name="T1" fmla="*/ 83 h 83"/>
                <a:gd name="T2" fmla="*/ 41 w 83"/>
                <a:gd name="T3" fmla="*/ 83 h 83"/>
                <a:gd name="T4" fmla="*/ 83 w 83"/>
                <a:gd name="T5" fmla="*/ 42 h 83"/>
                <a:gd name="T6" fmla="*/ 41 w 83"/>
                <a:gd name="T7" fmla="*/ 0 h 83"/>
                <a:gd name="T8" fmla="*/ 0 w 83"/>
                <a:gd name="T9" fmla="*/ 42 h 83"/>
                <a:gd name="T10" fmla="*/ 41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41" y="83"/>
                  </a:moveTo>
                  <a:lnTo>
                    <a:pt x="41" y="83"/>
                  </a:lnTo>
                  <a:cubicBezTo>
                    <a:pt x="64" y="83"/>
                    <a:pt x="83" y="65"/>
                    <a:pt x="83" y="42"/>
                  </a:cubicBezTo>
                  <a:cubicBezTo>
                    <a:pt x="83" y="19"/>
                    <a:pt x="64" y="0"/>
                    <a:pt x="41" y="0"/>
                  </a:cubicBezTo>
                  <a:cubicBezTo>
                    <a:pt x="19" y="0"/>
                    <a:pt x="0" y="19"/>
                    <a:pt x="0" y="42"/>
                  </a:cubicBezTo>
                  <a:cubicBezTo>
                    <a:pt x="0" y="65"/>
                    <a:pt x="19" y="83"/>
                    <a:pt x="41" y="83"/>
                  </a:cubicBez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42">
              <a:extLst>
                <a:ext uri="{FF2B5EF4-FFF2-40B4-BE49-F238E27FC236}">
                  <a16:creationId xmlns:a16="http://schemas.microsoft.com/office/drawing/2014/main" id="{00B05F2A-FA01-44CC-8CBB-826F67719B94}"/>
                </a:ext>
              </a:extLst>
            </p:cNvPr>
            <p:cNvSpPr>
              <a:spLocks/>
            </p:cNvSpPr>
            <p:nvPr/>
          </p:nvSpPr>
          <p:spPr bwMode="auto">
            <a:xfrm>
              <a:off x="8037513" y="4741863"/>
              <a:ext cx="69850" cy="69850"/>
            </a:xfrm>
            <a:custGeom>
              <a:avLst/>
              <a:gdLst>
                <a:gd name="T0" fmla="*/ 41 w 83"/>
                <a:gd name="T1" fmla="*/ 83 h 83"/>
                <a:gd name="T2" fmla="*/ 41 w 83"/>
                <a:gd name="T3" fmla="*/ 83 h 83"/>
                <a:gd name="T4" fmla="*/ 83 w 83"/>
                <a:gd name="T5" fmla="*/ 42 h 83"/>
                <a:gd name="T6" fmla="*/ 41 w 83"/>
                <a:gd name="T7" fmla="*/ 0 h 83"/>
                <a:gd name="T8" fmla="*/ 0 w 83"/>
                <a:gd name="T9" fmla="*/ 42 h 83"/>
                <a:gd name="T10" fmla="*/ 41 w 83"/>
                <a:gd name="T11" fmla="*/ 83 h 83"/>
                <a:gd name="T12" fmla="*/ 41 w 83"/>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83" h="83">
                  <a:moveTo>
                    <a:pt x="41" y="83"/>
                  </a:moveTo>
                  <a:lnTo>
                    <a:pt x="41" y="83"/>
                  </a:lnTo>
                  <a:cubicBezTo>
                    <a:pt x="64" y="83"/>
                    <a:pt x="83" y="65"/>
                    <a:pt x="83" y="42"/>
                  </a:cubicBezTo>
                  <a:cubicBezTo>
                    <a:pt x="83" y="19"/>
                    <a:pt x="64" y="0"/>
                    <a:pt x="41" y="0"/>
                  </a:cubicBezTo>
                  <a:cubicBezTo>
                    <a:pt x="19" y="0"/>
                    <a:pt x="0" y="19"/>
                    <a:pt x="0" y="42"/>
                  </a:cubicBezTo>
                  <a:cubicBezTo>
                    <a:pt x="0" y="65"/>
                    <a:pt x="19" y="83"/>
                    <a:pt x="41" y="83"/>
                  </a:cubicBezTo>
                  <a:lnTo>
                    <a:pt x="41" y="83"/>
                  </a:lnTo>
                  <a:close/>
                </a:path>
              </a:pathLst>
            </a:custGeom>
            <a:solidFill>
              <a:srgbClr val="951B81"/>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24" name="Freeform 32">
            <a:extLst>
              <a:ext uri="{FF2B5EF4-FFF2-40B4-BE49-F238E27FC236}">
                <a16:creationId xmlns:a16="http://schemas.microsoft.com/office/drawing/2014/main" id="{FC63EF6C-9DFC-4994-A73E-A2929E90224D}"/>
              </a:ext>
            </a:extLst>
          </p:cNvPr>
          <p:cNvSpPr>
            <a:spLocks noGrp="1"/>
          </p:cNvSpPr>
          <p:nvPr>
            <p:ph idx="13"/>
          </p:nvPr>
        </p:nvSpPr>
        <p:spPr bwMode="auto">
          <a:xfrm>
            <a:off x="6858000" y="2095500"/>
            <a:ext cx="3048000" cy="3302000"/>
          </a:xfrm>
          <a:custGeom>
            <a:avLst/>
            <a:gdLst>
              <a:gd name="T0" fmla="*/ 555 w 682"/>
              <a:gd name="T1" fmla="*/ 68 h 744"/>
              <a:gd name="T2" fmla="*/ 555 w 682"/>
              <a:gd name="T3" fmla="*/ 68 h 744"/>
              <a:gd name="T4" fmla="*/ 346 w 682"/>
              <a:gd name="T5" fmla="*/ 0 h 744"/>
              <a:gd name="T6" fmla="*/ 135 w 682"/>
              <a:gd name="T7" fmla="*/ 74 h 744"/>
              <a:gd name="T8" fmla="*/ 3 w 682"/>
              <a:gd name="T9" fmla="*/ 262 h 744"/>
              <a:gd name="T10" fmla="*/ 0 w 682"/>
              <a:gd name="T11" fmla="*/ 492 h 744"/>
              <a:gd name="T12" fmla="*/ 127 w 682"/>
              <a:gd name="T13" fmla="*/ 676 h 744"/>
              <a:gd name="T14" fmla="*/ 335 w 682"/>
              <a:gd name="T15" fmla="*/ 744 h 744"/>
              <a:gd name="T16" fmla="*/ 546 w 682"/>
              <a:gd name="T17" fmla="*/ 669 h 744"/>
              <a:gd name="T18" fmla="*/ 679 w 682"/>
              <a:gd name="T19" fmla="*/ 482 h 744"/>
              <a:gd name="T20" fmla="*/ 682 w 682"/>
              <a:gd name="T21" fmla="*/ 252 h 744"/>
              <a:gd name="T22" fmla="*/ 555 w 682"/>
              <a:gd name="T23" fmla="*/ 68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2" h="744">
                <a:moveTo>
                  <a:pt x="555" y="68"/>
                </a:moveTo>
                <a:lnTo>
                  <a:pt x="555" y="68"/>
                </a:lnTo>
                <a:lnTo>
                  <a:pt x="346" y="0"/>
                </a:lnTo>
                <a:lnTo>
                  <a:pt x="135" y="74"/>
                </a:lnTo>
                <a:lnTo>
                  <a:pt x="3" y="262"/>
                </a:lnTo>
                <a:lnTo>
                  <a:pt x="0" y="492"/>
                </a:lnTo>
                <a:lnTo>
                  <a:pt x="127" y="676"/>
                </a:lnTo>
                <a:lnTo>
                  <a:pt x="335" y="744"/>
                </a:lnTo>
                <a:lnTo>
                  <a:pt x="546" y="669"/>
                </a:lnTo>
                <a:lnTo>
                  <a:pt x="679" y="482"/>
                </a:lnTo>
                <a:lnTo>
                  <a:pt x="682" y="252"/>
                </a:lnTo>
                <a:lnTo>
                  <a:pt x="555" y="68"/>
                </a:lnTo>
                <a:close/>
              </a:path>
            </a:pathLst>
          </a:custGeom>
          <a:noFill/>
          <a:ln w="9525">
            <a:solidFill>
              <a:schemeClr val="tx2"/>
            </a:solidFill>
            <a:prstDash val="dash"/>
            <a:round/>
            <a:headEnd/>
            <a:tailEnd/>
          </a:ln>
        </p:spPr>
        <p:txBody>
          <a:bodyPr vert="horz" wrap="square" lIns="91440" tIns="45720" rIns="91440" bIns="45720" numCol="1" anchor="t" anchorCtr="0" compatLnSpc="1">
            <a:prstTxWarp prst="textNoShape">
              <a:avLst/>
            </a:prstTxWarp>
          </a:bodyPr>
          <a:lstStyle/>
          <a:p>
            <a:endParaRPr lang="en-GB"/>
          </a:p>
        </p:txBody>
      </p:sp>
      <p:pic>
        <p:nvPicPr>
          <p:cNvPr id="2" name="Audio 1">
            <a:hlinkClick r:id="" action="ppaction://media"/>
            <a:extLst>
              <a:ext uri="{FF2B5EF4-FFF2-40B4-BE49-F238E27FC236}">
                <a16:creationId xmlns:a16="http://schemas.microsoft.com/office/drawing/2014/main" id="{572192ED-9CF2-49F9-B8F8-6F859DAE8E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25261194"/>
      </p:ext>
    </p:extLst>
  </p:cSld>
  <p:clrMapOvr>
    <a:masterClrMapping/>
  </p:clrMapOvr>
  <mc:AlternateContent xmlns:mc="http://schemas.openxmlformats.org/markup-compatibility/2006">
    <mc:Choice xmlns:p14="http://schemas.microsoft.com/office/powerpoint/2010/main" Requires="p14">
      <p:transition spd="slow" p14:dur="2000" advTm="91890"/>
    </mc:Choice>
    <mc:Fallback>
      <p:transition spd="slow" advTm="9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750"/>
                                        <p:tgtEl>
                                          <p:spTgt spid="12"/>
                                        </p:tgtEl>
                                      </p:cBhvr>
                                    </p:animEffect>
                                  </p:childTnLst>
                                </p:cTn>
                              </p:par>
                              <p:par>
                                <p:cTn id="10" presetID="21" presetClass="entr" presetSubtype="1"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heel(1)">
                                      <p:cBhvr>
                                        <p:cTn id="12"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S.T.A.R.R: A way to think about portfolio evidence</a:t>
            </a:r>
          </a:p>
        </p:txBody>
      </p:sp>
      <p:sp>
        <p:nvSpPr>
          <p:cNvPr id="3" name="Date Placeholder 2"/>
          <p:cNvSpPr>
            <a:spLocks noGrp="1"/>
          </p:cNvSpPr>
          <p:nvPr>
            <p:ph type="dt" sz="half" idx="4294967295"/>
          </p:nvPr>
        </p:nvSpPr>
        <p:spPr>
          <a:xfrm>
            <a:off x="3218400" y="216360"/>
            <a:ext cx="2743200" cy="136525"/>
          </a:xfrm>
          <a:prstGeom prst="rect">
            <a:avLst/>
          </a:prstGeom>
        </p:spPr>
        <p:txBody>
          <a:bodyPr vert="horz" lIns="0" tIns="0" rIns="0" bIns="0" rtlCol="0" anchor="ctr"/>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Spring 2020</a:t>
            </a:r>
            <a:endParaRPr lang="en-GB"/>
          </a:p>
        </p:txBody>
      </p:sp>
      <p:sp>
        <p:nvSpPr>
          <p:cNvPr id="4" name="Footer Placeholder 3"/>
          <p:cNvSpPr>
            <a:spLocks noGrp="1"/>
          </p:cNvSpPr>
          <p:nvPr>
            <p:ph type="ftr" sz="quarter" idx="4294967295"/>
          </p:nvPr>
        </p:nvSpPr>
        <p:spPr>
          <a:xfrm>
            <a:off x="288000" y="216361"/>
            <a:ext cx="2930400" cy="136524"/>
          </a:xfrm>
          <a:prstGeom prst="rect">
            <a:avLst/>
          </a:prstGeom>
        </p:spPr>
        <p:txBody>
          <a:bodyPr vert="horz" lIns="0" tIns="0" rIns="0" bIns="0" rtlCol="0" anchor="ctr"/>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Portfolio: Best practice</a:t>
            </a:r>
          </a:p>
        </p:txBody>
      </p:sp>
      <p:sp>
        <p:nvSpPr>
          <p:cNvPr id="5" name="Slide Number Placeholder 4"/>
          <p:cNvSpPr>
            <a:spLocks noGrp="1"/>
          </p:cNvSpPr>
          <p:nvPr>
            <p:ph type="sldNum" sz="quarter" idx="12"/>
          </p:nvPr>
        </p:nvSpPr>
        <p:spPr>
          <a:xfrm>
            <a:off x="4724400" y="6309845"/>
            <a:ext cx="2743200" cy="365125"/>
          </a:xfrm>
        </p:spPr>
        <p:txBody>
          <a:bodyPr/>
          <a:lstStyle/>
          <a:p>
            <a:fld id="{BFEB8C6D-5A13-4B6E-8B47-443F7CF06CA1}" type="slidenum">
              <a:rPr lang="en-GB" smtClean="0"/>
              <a:pPr/>
              <a:t>23</a:t>
            </a:fld>
            <a:endParaRPr lang="en-GB"/>
          </a:p>
        </p:txBody>
      </p:sp>
      <p:sp>
        <p:nvSpPr>
          <p:cNvPr id="6" name="TextBox 5"/>
          <p:cNvSpPr txBox="1"/>
          <p:nvPr/>
        </p:nvSpPr>
        <p:spPr>
          <a:xfrm>
            <a:off x="288000" y="2524192"/>
            <a:ext cx="11493692" cy="646331"/>
          </a:xfrm>
          <a:prstGeom prst="rect">
            <a:avLst/>
          </a:prstGeom>
          <a:noFill/>
        </p:spPr>
        <p:txBody>
          <a:bodyPr wrap="square" rtlCol="0">
            <a:spAutoFit/>
          </a:bodyPr>
          <a:lstStyle/>
          <a:p>
            <a:pPr marL="1257300" indent="-1257300"/>
            <a:r>
              <a:rPr lang="en-GB" b="1"/>
              <a:t>Situation:	</a:t>
            </a:r>
            <a:r>
              <a:rPr lang="en-GB"/>
              <a:t>What were you asked to do, why and by whom? This can include regular routine activities, a collection of smaller activities on a single theme or a distinct task/project that has been set.</a:t>
            </a:r>
          </a:p>
        </p:txBody>
      </p:sp>
      <p:sp>
        <p:nvSpPr>
          <p:cNvPr id="14" name="TextBox 13"/>
          <p:cNvSpPr txBox="1"/>
          <p:nvPr/>
        </p:nvSpPr>
        <p:spPr>
          <a:xfrm>
            <a:off x="288000" y="1656579"/>
            <a:ext cx="11493692" cy="646331"/>
          </a:xfrm>
          <a:prstGeom prst="rect">
            <a:avLst/>
          </a:prstGeom>
          <a:noFill/>
        </p:spPr>
        <p:txBody>
          <a:bodyPr wrap="square" rtlCol="0">
            <a:spAutoFit/>
          </a:bodyPr>
          <a:lstStyle/>
          <a:p>
            <a:r>
              <a:rPr lang="en-GB"/>
              <a:t>The key thing we want to see in a Summative Portfolio: </a:t>
            </a:r>
            <a:r>
              <a:rPr lang="en-GB" i="1"/>
              <a:t>show us what you do</a:t>
            </a:r>
            <a:r>
              <a:rPr lang="en-GB"/>
              <a:t>. This method could also be used when writing up “projects” that are required at level 5 as evidence using S.T.A.R.R as a useful approach.</a:t>
            </a:r>
          </a:p>
        </p:txBody>
      </p:sp>
      <p:sp>
        <p:nvSpPr>
          <p:cNvPr id="17" name="TextBox 16"/>
          <p:cNvSpPr txBox="1"/>
          <p:nvPr/>
        </p:nvSpPr>
        <p:spPr>
          <a:xfrm>
            <a:off x="288000" y="3220428"/>
            <a:ext cx="11493692" cy="923330"/>
          </a:xfrm>
          <a:prstGeom prst="rect">
            <a:avLst/>
          </a:prstGeom>
          <a:noFill/>
        </p:spPr>
        <p:txBody>
          <a:bodyPr wrap="square" rtlCol="0">
            <a:spAutoFit/>
          </a:bodyPr>
          <a:lstStyle/>
          <a:p>
            <a:pPr marL="1257300" indent="-1257300"/>
            <a:r>
              <a:rPr lang="en-GB" b="1"/>
              <a:t>Task:</a:t>
            </a:r>
            <a:r>
              <a:rPr lang="en-GB"/>
              <a:t>	The detail of what you propose to do and the plan of actions to be undertaken, with explanation as to why you have decided to do things in a certain way and why elements of the plan have be done in a certain order.</a:t>
            </a:r>
            <a:endParaRPr lang="en-GB" b="1"/>
          </a:p>
        </p:txBody>
      </p:sp>
      <p:sp>
        <p:nvSpPr>
          <p:cNvPr id="18" name="TextBox 17"/>
          <p:cNvSpPr txBox="1"/>
          <p:nvPr/>
        </p:nvSpPr>
        <p:spPr>
          <a:xfrm>
            <a:off x="288000" y="4193663"/>
            <a:ext cx="11555238" cy="369332"/>
          </a:xfrm>
          <a:prstGeom prst="rect">
            <a:avLst/>
          </a:prstGeom>
          <a:noFill/>
        </p:spPr>
        <p:txBody>
          <a:bodyPr wrap="square" rtlCol="0">
            <a:spAutoFit/>
          </a:bodyPr>
          <a:lstStyle/>
          <a:p>
            <a:pPr marL="1257300" indent="-1257300"/>
            <a:r>
              <a:rPr lang="en-GB" b="1"/>
              <a:t>Action:</a:t>
            </a:r>
            <a:r>
              <a:rPr lang="en-GB"/>
              <a:t>	Walk through what you are doing/did with screenshots, photos, etc. and appropriate annotation.</a:t>
            </a:r>
            <a:endParaRPr lang="en-GB" b="1"/>
          </a:p>
        </p:txBody>
      </p:sp>
      <p:sp>
        <p:nvSpPr>
          <p:cNvPr id="19" name="TextBox 18"/>
          <p:cNvSpPr txBox="1"/>
          <p:nvPr/>
        </p:nvSpPr>
        <p:spPr>
          <a:xfrm>
            <a:off x="288000" y="4606669"/>
            <a:ext cx="11555238" cy="646331"/>
          </a:xfrm>
          <a:prstGeom prst="rect">
            <a:avLst/>
          </a:prstGeom>
          <a:noFill/>
        </p:spPr>
        <p:txBody>
          <a:bodyPr wrap="square" rtlCol="0">
            <a:spAutoFit/>
          </a:bodyPr>
          <a:lstStyle/>
          <a:p>
            <a:pPr marL="1257300" indent="-1257300"/>
            <a:r>
              <a:rPr lang="en-GB" b="1"/>
              <a:t>Result:</a:t>
            </a:r>
            <a:r>
              <a:rPr lang="en-GB"/>
              <a:t>	What was the outcome of the work you carried out? Success/failure? Who provided feedback? Did you hand the work over to someone who signed off the completion?</a:t>
            </a:r>
            <a:endParaRPr lang="en-GB" b="1"/>
          </a:p>
        </p:txBody>
      </p:sp>
      <p:sp>
        <p:nvSpPr>
          <p:cNvPr id="20" name="TextBox 19"/>
          <p:cNvSpPr txBox="1"/>
          <p:nvPr/>
        </p:nvSpPr>
        <p:spPr>
          <a:xfrm>
            <a:off x="288000" y="5296674"/>
            <a:ext cx="11555238" cy="923330"/>
          </a:xfrm>
          <a:prstGeom prst="rect">
            <a:avLst/>
          </a:prstGeom>
          <a:noFill/>
        </p:spPr>
        <p:txBody>
          <a:bodyPr wrap="square" rtlCol="0">
            <a:spAutoFit/>
          </a:bodyPr>
          <a:lstStyle/>
          <a:p>
            <a:pPr marL="1257300" indent="-1257300"/>
            <a:r>
              <a:rPr lang="en-GB" b="1"/>
              <a:t>Reflection:</a:t>
            </a:r>
            <a:r>
              <a:rPr lang="en-GB"/>
              <a:t>	Did it go to plan? Did the outcome and activity run as you expected? What would you do faced with a similar task in the future – do the same things or different? What else might have helped you carry out the task?</a:t>
            </a:r>
            <a:endParaRPr lang="en-GB" b="1"/>
          </a:p>
        </p:txBody>
      </p:sp>
      <p:pic>
        <p:nvPicPr>
          <p:cNvPr id="7" name="Audio 6">
            <a:hlinkClick r:id="" action="ppaction://media"/>
            <a:extLst>
              <a:ext uri="{FF2B5EF4-FFF2-40B4-BE49-F238E27FC236}">
                <a16:creationId xmlns:a16="http://schemas.microsoft.com/office/drawing/2014/main" id="{9EDFE34D-8E7E-4239-BD69-2D0B3F8DFD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90492209"/>
      </p:ext>
    </p:extLst>
  </p:cSld>
  <p:clrMapOvr>
    <a:masterClrMapping/>
  </p:clrMapOvr>
  <mc:AlternateContent xmlns:mc="http://schemas.openxmlformats.org/markup-compatibility/2006">
    <mc:Choice xmlns:p14="http://schemas.microsoft.com/office/powerpoint/2010/main" Requires="p14">
      <p:transition spd="slow" p14:dur="2000" advTm="45220"/>
    </mc:Choice>
    <mc:Fallback>
      <p:transition spd="slow" advTm="45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S.T.A.R.R: Example</a:t>
            </a:r>
          </a:p>
        </p:txBody>
      </p:sp>
      <p:sp>
        <p:nvSpPr>
          <p:cNvPr id="5" name="Slide Number Placeholder 4"/>
          <p:cNvSpPr>
            <a:spLocks noGrp="1"/>
          </p:cNvSpPr>
          <p:nvPr>
            <p:ph type="sldNum" sz="quarter" idx="12"/>
          </p:nvPr>
        </p:nvSpPr>
        <p:spPr/>
        <p:txBody>
          <a:bodyPr/>
          <a:lstStyle/>
          <a:p>
            <a:fld id="{BFEB8C6D-5A13-4B6E-8B47-443F7CF06CA1}" type="slidenum">
              <a:rPr lang="en-GB" smtClean="0"/>
              <a:pPr/>
              <a:t>24</a:t>
            </a:fld>
            <a:endParaRPr lang="en-GB"/>
          </a:p>
        </p:txBody>
      </p:sp>
      <p:pic>
        <p:nvPicPr>
          <p:cNvPr id="6" name="Picture 5" descr="Situation - Highway image"/>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7261" y="1490729"/>
            <a:ext cx="1143333" cy="682189"/>
          </a:xfrm>
          <a:prstGeom prst="rect">
            <a:avLst/>
          </a:prstGeom>
        </p:spPr>
      </p:pic>
      <p:pic>
        <p:nvPicPr>
          <p:cNvPr id="8" name="Picture 7" descr="A column for verbs | Leadership Freak"/>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9323" y="3471756"/>
            <a:ext cx="919209" cy="604743"/>
          </a:xfrm>
          <a:prstGeom prst="rect">
            <a:avLst/>
          </a:prstGeom>
        </p:spPr>
      </p:pic>
      <p:pic>
        <p:nvPicPr>
          <p:cNvPr id="9" name="Picture 8" descr="CYNOSURE IS MUSED: Serendipity: A Haiku...!!!"/>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58131" y="4226016"/>
            <a:ext cx="1001592" cy="625995"/>
          </a:xfrm>
          <a:prstGeom prst="rect">
            <a:avLst/>
          </a:prstGeom>
        </p:spPr>
      </p:pic>
      <p:pic>
        <p:nvPicPr>
          <p:cNvPr id="10" name="Picture 9"/>
          <p:cNvPicPr>
            <a:picLocks noChangeAspect="1"/>
          </p:cNvPicPr>
          <p:nvPr/>
        </p:nvPicPr>
        <p:blipFill>
          <a:blip r:embed="rId8"/>
          <a:stretch>
            <a:fillRect/>
          </a:stretch>
        </p:blipFill>
        <p:spPr>
          <a:xfrm>
            <a:off x="631591" y="5001528"/>
            <a:ext cx="654673" cy="867600"/>
          </a:xfrm>
          <a:prstGeom prst="rect">
            <a:avLst/>
          </a:prstGeom>
        </p:spPr>
      </p:pic>
      <p:pic>
        <p:nvPicPr>
          <p:cNvPr id="11" name="Picture 10"/>
          <p:cNvPicPr>
            <a:picLocks noChangeAspect="1"/>
          </p:cNvPicPr>
          <p:nvPr/>
        </p:nvPicPr>
        <p:blipFill>
          <a:blip r:embed="rId9"/>
          <a:stretch>
            <a:fillRect/>
          </a:stretch>
        </p:blipFill>
        <p:spPr>
          <a:xfrm>
            <a:off x="488324" y="2322435"/>
            <a:ext cx="941207" cy="999804"/>
          </a:xfrm>
          <a:prstGeom prst="rect">
            <a:avLst/>
          </a:prstGeom>
        </p:spPr>
      </p:pic>
      <p:sp>
        <p:nvSpPr>
          <p:cNvPr id="12" name="TextBox 11"/>
          <p:cNvSpPr txBox="1"/>
          <p:nvPr/>
        </p:nvSpPr>
        <p:spPr>
          <a:xfrm>
            <a:off x="1629852" y="1490729"/>
            <a:ext cx="10187007" cy="584775"/>
          </a:xfrm>
          <a:prstGeom prst="rect">
            <a:avLst/>
          </a:prstGeom>
          <a:noFill/>
        </p:spPr>
        <p:txBody>
          <a:bodyPr wrap="square" rtlCol="0">
            <a:spAutoFit/>
          </a:bodyPr>
          <a:lstStyle/>
          <a:p>
            <a:r>
              <a:rPr lang="en-GB" sz="1600"/>
              <a:t>I manage a small budget within my area of work which has different elements of income and expenditure.  It is my responsibility to monitor the spend and income and report back to my manager on a monthly basis.  </a:t>
            </a:r>
          </a:p>
        </p:txBody>
      </p:sp>
      <p:sp>
        <p:nvSpPr>
          <p:cNvPr id="13" name="TextBox 12"/>
          <p:cNvSpPr txBox="1"/>
          <p:nvPr/>
        </p:nvSpPr>
        <p:spPr>
          <a:xfrm>
            <a:off x="1629852" y="2322435"/>
            <a:ext cx="10187007" cy="1077218"/>
          </a:xfrm>
          <a:prstGeom prst="rect">
            <a:avLst/>
          </a:prstGeom>
          <a:noFill/>
        </p:spPr>
        <p:txBody>
          <a:bodyPr wrap="square" rtlCol="0">
            <a:spAutoFit/>
          </a:bodyPr>
          <a:lstStyle/>
          <a:p>
            <a:r>
              <a:rPr lang="en-GB" sz="1600"/>
              <a:t>Here is the overview of the budget and each of the income /expenditure elements that need to be reviewed and checked. I have shown what time it should take for me to gather this information and the deadlines I need to meet. As part of my plan, I will check records of expected activity and liaise with various departments to check all costs and invoices have been processed.</a:t>
            </a:r>
          </a:p>
        </p:txBody>
      </p:sp>
      <p:sp>
        <p:nvSpPr>
          <p:cNvPr id="14" name="TextBox 13"/>
          <p:cNvSpPr txBox="1"/>
          <p:nvPr/>
        </p:nvSpPr>
        <p:spPr>
          <a:xfrm>
            <a:off x="1629852" y="3395019"/>
            <a:ext cx="10187007" cy="830997"/>
          </a:xfrm>
          <a:prstGeom prst="rect">
            <a:avLst/>
          </a:prstGeom>
          <a:noFill/>
        </p:spPr>
        <p:txBody>
          <a:bodyPr wrap="square" rtlCol="0">
            <a:spAutoFit/>
          </a:bodyPr>
          <a:lstStyle/>
          <a:p>
            <a:r>
              <a:rPr lang="en-GB" sz="1600"/>
              <a:t>These are the checks I perform (</a:t>
            </a:r>
            <a:r>
              <a:rPr lang="en-GB" sz="1600" i="1"/>
              <a:t>screenshots with annotation)</a:t>
            </a:r>
            <a:r>
              <a:rPr lang="en-GB" sz="1600"/>
              <a:t>. This is how I ensure all activity has been recorded (</a:t>
            </a:r>
            <a:r>
              <a:rPr lang="en-GB" sz="1600" i="1"/>
              <a:t>screenshots with annotation)</a:t>
            </a:r>
            <a:r>
              <a:rPr lang="en-GB" sz="1600"/>
              <a:t>. Here are examples of the budget analysis I carried out comparing expected activity against actual (</a:t>
            </a:r>
            <a:r>
              <a:rPr lang="en-GB" sz="1600" i="1"/>
              <a:t>screenshots with annotation)</a:t>
            </a:r>
            <a:r>
              <a:rPr lang="en-GB" sz="1600"/>
              <a:t>. </a:t>
            </a:r>
          </a:p>
        </p:txBody>
      </p:sp>
      <p:sp>
        <p:nvSpPr>
          <p:cNvPr id="16" name="TextBox 15"/>
          <p:cNvSpPr txBox="1"/>
          <p:nvPr/>
        </p:nvSpPr>
        <p:spPr>
          <a:xfrm>
            <a:off x="1629852" y="4226016"/>
            <a:ext cx="10187007" cy="584775"/>
          </a:xfrm>
          <a:prstGeom prst="rect">
            <a:avLst/>
          </a:prstGeom>
          <a:noFill/>
        </p:spPr>
        <p:txBody>
          <a:bodyPr wrap="square" rtlCol="0">
            <a:spAutoFit/>
          </a:bodyPr>
          <a:lstStyle/>
          <a:p>
            <a:r>
              <a:rPr lang="en-GB" sz="1600"/>
              <a:t>All the is recoded and here is the report to my manager OR not all of the activity was not processed and here is my report to my manager with an action plan to remedy this.</a:t>
            </a:r>
          </a:p>
        </p:txBody>
      </p:sp>
      <p:sp>
        <p:nvSpPr>
          <p:cNvPr id="17" name="TextBox 16"/>
          <p:cNvSpPr txBox="1"/>
          <p:nvPr/>
        </p:nvSpPr>
        <p:spPr>
          <a:xfrm>
            <a:off x="1629852" y="5001528"/>
            <a:ext cx="10187007" cy="830997"/>
          </a:xfrm>
          <a:prstGeom prst="rect">
            <a:avLst/>
          </a:prstGeom>
          <a:noFill/>
        </p:spPr>
        <p:txBody>
          <a:bodyPr wrap="square" rtlCol="0">
            <a:spAutoFit/>
          </a:bodyPr>
          <a:lstStyle/>
          <a:p>
            <a:r>
              <a:rPr lang="en-GB" sz="1600"/>
              <a:t>This is the feedback I received about the work I had done. While it was successful/not successful this is what I think went well/bad and I would recommend a change/no change to this process in the future. </a:t>
            </a:r>
            <a:r>
              <a:rPr lang="en-GB" sz="1600" i="1"/>
              <a:t>Changes to be outlined if appropriate.</a:t>
            </a:r>
            <a:endParaRPr lang="en-GB" sz="1600"/>
          </a:p>
        </p:txBody>
      </p:sp>
      <p:pic>
        <p:nvPicPr>
          <p:cNvPr id="3" name="Audio 2">
            <a:hlinkClick r:id="" action="ppaction://media"/>
            <a:extLst>
              <a:ext uri="{FF2B5EF4-FFF2-40B4-BE49-F238E27FC236}">
                <a16:creationId xmlns:a16="http://schemas.microsoft.com/office/drawing/2014/main" id="{D28C03D3-3E35-4C57-88DB-EC9B414224E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05133296"/>
      </p:ext>
    </p:extLst>
  </p:cSld>
  <p:clrMapOvr>
    <a:masterClrMapping/>
  </p:clrMapOvr>
  <mc:AlternateContent xmlns:mc="http://schemas.openxmlformats.org/markup-compatibility/2006">
    <mc:Choice xmlns:p14="http://schemas.microsoft.com/office/powerpoint/2010/main" Requires="p14">
      <p:transition spd="slow" p14:dur="2000" advTm="37809"/>
    </mc:Choice>
    <mc:Fallback>
      <p:transition spd="slow" advTm="37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Frequently Asked Questions (1)</a:t>
            </a:r>
          </a:p>
        </p:txBody>
      </p:sp>
      <p:sp>
        <p:nvSpPr>
          <p:cNvPr id="4" name="Date Placeholder 3"/>
          <p:cNvSpPr>
            <a:spLocks noGrp="1"/>
          </p:cNvSpPr>
          <p:nvPr>
            <p:ph type="dt" sz="half" idx="4294967295"/>
          </p:nvPr>
        </p:nvSpPr>
        <p:spPr>
          <a:xfrm>
            <a:off x="3218400" y="216360"/>
            <a:ext cx="2743200" cy="136525"/>
          </a:xfrm>
          <a:prstGeom prst="rect">
            <a:avLst/>
          </a:prstGeom>
        </p:spPr>
        <p:txBody>
          <a:bodyPr vert="horz" lIns="0" tIns="0" rIns="0" bIns="0" rtlCol="0" anchor="ctr"/>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Spring 2020</a:t>
            </a:r>
            <a:endParaRPr lang="en-GB"/>
          </a:p>
        </p:txBody>
      </p:sp>
      <p:sp>
        <p:nvSpPr>
          <p:cNvPr id="5" name="Footer Placeholder 4"/>
          <p:cNvSpPr>
            <a:spLocks noGrp="1"/>
          </p:cNvSpPr>
          <p:nvPr>
            <p:ph type="ftr" sz="quarter" idx="4294967295"/>
          </p:nvPr>
        </p:nvSpPr>
        <p:spPr>
          <a:xfrm>
            <a:off x="288000" y="216361"/>
            <a:ext cx="2930400" cy="136524"/>
          </a:xfrm>
          <a:prstGeom prst="rect">
            <a:avLst/>
          </a:prstGeom>
        </p:spPr>
        <p:txBody>
          <a:bodyPr vert="horz" lIns="0" tIns="0" rIns="0" bIns="0" rtlCol="0" anchor="ctr"/>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Portfolio: Best practice</a:t>
            </a:r>
          </a:p>
        </p:txBody>
      </p:sp>
      <p:sp>
        <p:nvSpPr>
          <p:cNvPr id="6" name="Slide Number Placeholder 5"/>
          <p:cNvSpPr>
            <a:spLocks noGrp="1"/>
          </p:cNvSpPr>
          <p:nvPr>
            <p:ph type="sldNum" sz="quarter" idx="12"/>
          </p:nvPr>
        </p:nvSpPr>
        <p:spPr/>
        <p:txBody>
          <a:bodyPr/>
          <a:lstStyle/>
          <a:p>
            <a:fld id="{BFEB8C6D-5A13-4B6E-8B47-443F7CF06CA1}" type="slidenum">
              <a:rPr lang="en-GB" smtClean="0"/>
              <a:pPr/>
              <a:t>25</a:t>
            </a:fld>
            <a:endParaRPr lang="en-GB"/>
          </a:p>
        </p:txBody>
      </p:sp>
      <p:graphicFrame>
        <p:nvGraphicFramePr>
          <p:cNvPr id="8" name="Table 7"/>
          <p:cNvGraphicFramePr>
            <a:graphicFrameLocks noGrp="1"/>
          </p:cNvGraphicFramePr>
          <p:nvPr>
            <p:extLst>
              <p:ext uri="{D42A27DB-BD31-4B8C-83A1-F6EECF244321}">
                <p14:modId xmlns:p14="http://schemas.microsoft.com/office/powerpoint/2010/main" val="2505536814"/>
              </p:ext>
            </p:extLst>
          </p:nvPr>
        </p:nvGraphicFramePr>
        <p:xfrm>
          <a:off x="288000" y="1464244"/>
          <a:ext cx="11547234" cy="3715000"/>
        </p:xfrm>
        <a:graphic>
          <a:graphicData uri="http://schemas.openxmlformats.org/drawingml/2006/table">
            <a:tbl>
              <a:tblPr firstRow="1" bandRow="1">
                <a:tableStyleId>{5C22544A-7EE6-4342-B048-85BDC9FD1C3A}</a:tableStyleId>
              </a:tblPr>
              <a:tblGrid>
                <a:gridCol w="5773617">
                  <a:extLst>
                    <a:ext uri="{9D8B030D-6E8A-4147-A177-3AD203B41FA5}">
                      <a16:colId xmlns:a16="http://schemas.microsoft.com/office/drawing/2014/main" val="1612981570"/>
                    </a:ext>
                  </a:extLst>
                </a:gridCol>
                <a:gridCol w="5773617">
                  <a:extLst>
                    <a:ext uri="{9D8B030D-6E8A-4147-A177-3AD203B41FA5}">
                      <a16:colId xmlns:a16="http://schemas.microsoft.com/office/drawing/2014/main" val="90956353"/>
                    </a:ext>
                  </a:extLst>
                </a:gridCol>
              </a:tblGrid>
              <a:tr h="370840">
                <a:tc>
                  <a:txBody>
                    <a:bodyPr/>
                    <a:lstStyle/>
                    <a:p>
                      <a:r>
                        <a:rPr lang="en-GB"/>
                        <a:t>Question</a:t>
                      </a:r>
                    </a:p>
                  </a:txBody>
                  <a:tcPr/>
                </a:tc>
                <a:tc>
                  <a:txBody>
                    <a:bodyPr/>
                    <a:lstStyle/>
                    <a:p>
                      <a:r>
                        <a:rPr lang="en-GB"/>
                        <a:t>Answer</a:t>
                      </a:r>
                    </a:p>
                  </a:txBody>
                  <a:tcPr/>
                </a:tc>
                <a:extLst>
                  <a:ext uri="{0D108BD9-81ED-4DB2-BD59-A6C34878D82A}">
                    <a16:rowId xmlns:a16="http://schemas.microsoft.com/office/drawing/2014/main" val="2119466528"/>
                  </a:ext>
                </a:extLst>
              </a:tr>
              <a:tr h="540000">
                <a:tc>
                  <a:txBody>
                    <a:bodyPr/>
                    <a:lstStyle/>
                    <a:p>
                      <a:r>
                        <a:rPr lang="en-GB" sz="1600" kern="1200">
                          <a:solidFill>
                            <a:schemeClr val="dk1"/>
                          </a:solidFill>
                          <a:effectLst/>
                          <a:latin typeface="+mn-lt"/>
                          <a:ea typeface="+mn-ea"/>
                          <a:cs typeface="+mn-cs"/>
                        </a:rPr>
                        <a:t>Are the on-programme qualification</a:t>
                      </a:r>
                      <a:r>
                        <a:rPr lang="en-GB" sz="1600" kern="1200" baseline="0">
                          <a:solidFill>
                            <a:schemeClr val="dk1"/>
                          </a:solidFill>
                          <a:effectLst/>
                          <a:latin typeface="+mn-lt"/>
                          <a:ea typeface="+mn-ea"/>
                          <a:cs typeface="+mn-cs"/>
                        </a:rPr>
                        <a:t> certificates enough for the Outcomes in the Summative Portfolio?</a:t>
                      </a:r>
                      <a:endParaRPr lang="en-GB" sz="1600" kern="1200">
                        <a:solidFill>
                          <a:schemeClr val="dk1"/>
                        </a:solidFill>
                        <a:effectLst/>
                        <a:latin typeface="+mn-lt"/>
                        <a:ea typeface="+mn-ea"/>
                        <a:cs typeface="+mn-cs"/>
                      </a:endParaRPr>
                    </a:p>
                  </a:txBody>
                  <a:tcPr anchor="ctr">
                    <a:solidFill>
                      <a:schemeClr val="accent1">
                        <a:tint val="40000"/>
                        <a:alpha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dk1"/>
                          </a:solidFill>
                          <a:effectLst/>
                          <a:latin typeface="+mn-lt"/>
                          <a:ea typeface="+mn-ea"/>
                          <a:cs typeface="+mn-cs"/>
                        </a:rPr>
                        <a:t>No. We need to see how the apprentice links what they have learned to what they</a:t>
                      </a:r>
                      <a:r>
                        <a:rPr lang="en-GB" sz="1600" kern="1200" baseline="0">
                          <a:solidFill>
                            <a:schemeClr val="dk1"/>
                          </a:solidFill>
                          <a:effectLst/>
                          <a:latin typeface="+mn-lt"/>
                          <a:ea typeface="+mn-ea"/>
                          <a:cs typeface="+mn-cs"/>
                        </a:rPr>
                        <a:t> do.</a:t>
                      </a:r>
                      <a:endParaRPr lang="en-GB" sz="1600" kern="1200">
                        <a:solidFill>
                          <a:schemeClr val="dk1"/>
                        </a:solidFill>
                        <a:effectLst/>
                        <a:latin typeface="+mn-lt"/>
                        <a:ea typeface="+mn-ea"/>
                        <a:cs typeface="+mn-cs"/>
                      </a:endParaRPr>
                    </a:p>
                  </a:txBody>
                  <a:tcPr anchor="ctr">
                    <a:solidFill>
                      <a:schemeClr val="accent1">
                        <a:tint val="40000"/>
                        <a:alpha val="60000"/>
                      </a:schemeClr>
                    </a:solidFill>
                  </a:tcPr>
                </a:tc>
                <a:extLst>
                  <a:ext uri="{0D108BD9-81ED-4DB2-BD59-A6C34878D82A}">
                    <a16:rowId xmlns:a16="http://schemas.microsoft.com/office/drawing/2014/main" val="332383314"/>
                  </a:ext>
                </a:extLst>
              </a:tr>
              <a:tr h="540000">
                <a:tc>
                  <a:txBody>
                    <a:bodyPr/>
                    <a:lstStyle/>
                    <a:p>
                      <a:r>
                        <a:rPr lang="en-GB" sz="1600" kern="1200">
                          <a:solidFill>
                            <a:schemeClr val="dk1"/>
                          </a:solidFill>
                          <a:effectLst/>
                          <a:latin typeface="+mn-lt"/>
                          <a:ea typeface="+mn-ea"/>
                          <a:cs typeface="+mn-cs"/>
                        </a:rPr>
                        <a:t>Can apprentices use a report format they are familiar with?</a:t>
                      </a:r>
                    </a:p>
                  </a:txBody>
                  <a:tcPr anchor="ctr">
                    <a:solidFill>
                      <a:schemeClr val="accent1">
                        <a:tint val="20000"/>
                        <a:alpha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dk1"/>
                          </a:solidFill>
                          <a:effectLst/>
                          <a:latin typeface="+mn-lt"/>
                          <a:ea typeface="+mn-ea"/>
                          <a:cs typeface="+mn-cs"/>
                        </a:rPr>
                        <a:t>Yes</a:t>
                      </a:r>
                      <a:r>
                        <a:rPr lang="en-GB" sz="1600" kern="1200" baseline="0">
                          <a:solidFill>
                            <a:schemeClr val="dk1"/>
                          </a:solidFill>
                          <a:effectLst/>
                          <a:latin typeface="+mn-lt"/>
                          <a:ea typeface="+mn-ea"/>
                          <a:cs typeface="+mn-cs"/>
                        </a:rPr>
                        <a:t> there is no template for this</a:t>
                      </a:r>
                      <a:endParaRPr lang="en-GB" sz="1600" kern="1200">
                        <a:solidFill>
                          <a:schemeClr val="dk1"/>
                        </a:solidFill>
                        <a:effectLst/>
                        <a:latin typeface="+mn-lt"/>
                        <a:ea typeface="+mn-ea"/>
                        <a:cs typeface="+mn-cs"/>
                      </a:endParaRPr>
                    </a:p>
                  </a:txBody>
                  <a:tcPr anchor="ctr">
                    <a:solidFill>
                      <a:schemeClr val="accent1">
                        <a:tint val="20000"/>
                        <a:alpha val="60000"/>
                      </a:schemeClr>
                    </a:solidFill>
                  </a:tcPr>
                </a:tc>
                <a:extLst>
                  <a:ext uri="{0D108BD9-81ED-4DB2-BD59-A6C34878D82A}">
                    <a16:rowId xmlns:a16="http://schemas.microsoft.com/office/drawing/2014/main" val="2543777950"/>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dk1"/>
                          </a:solidFill>
                          <a:effectLst/>
                          <a:latin typeface="+mn-lt"/>
                          <a:ea typeface="+mn-ea"/>
                          <a:cs typeface="+mn-cs"/>
                        </a:rPr>
                        <a:t>Should I include everything the apprentice has done in the portfolio submitted for EPA?</a:t>
                      </a:r>
                    </a:p>
                  </a:txBody>
                  <a:tcPr anchor="ctr">
                    <a:solidFill>
                      <a:srgbClr val="FAEDE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dk1"/>
                          </a:solidFill>
                          <a:effectLst/>
                          <a:latin typeface="+mn-lt"/>
                          <a:ea typeface="+mn-ea"/>
                          <a:cs typeface="+mn-cs"/>
                        </a:rPr>
                        <a:t>No. It is meant to be Summative, so the best they have per Outcome.</a:t>
                      </a:r>
                    </a:p>
                  </a:txBody>
                  <a:tcPr anchor="ctr">
                    <a:solidFill>
                      <a:srgbClr val="FAEDEC"/>
                    </a:solidFill>
                  </a:tcPr>
                </a:tc>
                <a:extLst>
                  <a:ext uri="{0D108BD9-81ED-4DB2-BD59-A6C34878D82A}">
                    <a16:rowId xmlns:a16="http://schemas.microsoft.com/office/drawing/2014/main" val="1748039497"/>
                  </a:ext>
                </a:extLst>
              </a:tr>
              <a:tr h="540000">
                <a:tc>
                  <a:txBody>
                    <a:bodyPr/>
                    <a:lstStyle/>
                    <a:p>
                      <a:r>
                        <a:rPr lang="en-GB" sz="1600" kern="1200">
                          <a:solidFill>
                            <a:schemeClr val="dk1"/>
                          </a:solidFill>
                          <a:effectLst/>
                          <a:latin typeface="+mn-lt"/>
                          <a:ea typeface="+mn-ea"/>
                          <a:cs typeface="+mn-cs"/>
                        </a:rPr>
                        <a:t>Should I include some early work and then their improved work for the portfolio?</a:t>
                      </a:r>
                    </a:p>
                  </a:txBody>
                  <a:tcPr anchor="ctr">
                    <a:solidFill>
                      <a:schemeClr val="accent1">
                        <a:tint val="20000"/>
                        <a:alpha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dk1"/>
                          </a:solidFill>
                          <a:effectLst/>
                          <a:latin typeface="+mn-lt"/>
                          <a:ea typeface="+mn-ea"/>
                          <a:cs typeface="+mn-cs"/>
                        </a:rPr>
                        <a:t>No. We want to see what they have become and not the journey, unless it is to show why they make a specific decision,  carry out</a:t>
                      </a:r>
                      <a:r>
                        <a:rPr lang="en-GB" sz="1600" kern="1200" baseline="0">
                          <a:solidFill>
                            <a:schemeClr val="dk1"/>
                          </a:solidFill>
                          <a:effectLst/>
                          <a:latin typeface="+mn-lt"/>
                          <a:ea typeface="+mn-ea"/>
                          <a:cs typeface="+mn-cs"/>
                        </a:rPr>
                        <a:t> a task or </a:t>
                      </a:r>
                      <a:r>
                        <a:rPr lang="en-GB" sz="1600" kern="1200">
                          <a:solidFill>
                            <a:schemeClr val="dk1"/>
                          </a:solidFill>
                          <a:effectLst/>
                          <a:latin typeface="+mn-lt"/>
                          <a:ea typeface="+mn-ea"/>
                          <a:cs typeface="+mn-cs"/>
                        </a:rPr>
                        <a:t>act in a particular way.</a:t>
                      </a:r>
                    </a:p>
                  </a:txBody>
                  <a:tcPr anchor="ctr">
                    <a:solidFill>
                      <a:schemeClr val="accent1">
                        <a:tint val="20000"/>
                        <a:alpha val="60000"/>
                      </a:schemeClr>
                    </a:solidFill>
                  </a:tcPr>
                </a:tc>
                <a:extLst>
                  <a:ext uri="{0D108BD9-81ED-4DB2-BD59-A6C34878D82A}">
                    <a16:rowId xmlns:a16="http://schemas.microsoft.com/office/drawing/2014/main" val="642061318"/>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dk1"/>
                          </a:solidFill>
                          <a:effectLst/>
                          <a:latin typeface="+mn-lt"/>
                          <a:ea typeface="+mn-ea"/>
                          <a:cs typeface="+mn-cs"/>
                        </a:rPr>
                        <a:t>Does the portfolio have to be submitted in a word processed document?</a:t>
                      </a:r>
                    </a:p>
                  </a:txBody>
                  <a:tcPr anchor="ctr">
                    <a:solidFill>
                      <a:srgbClr val="F7E1E0">
                        <a:alpha val="6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dk1"/>
                          </a:solidFill>
                          <a:effectLst/>
                          <a:latin typeface="+mn-lt"/>
                          <a:ea typeface="+mn-ea"/>
                          <a:cs typeface="+mn-cs"/>
                        </a:rPr>
                        <a:t>No. Many Standards will allow alternatives, especially if you have apprentices that are uncomfortable with long written documents.</a:t>
                      </a:r>
                    </a:p>
                  </a:txBody>
                  <a:tcPr anchor="ctr">
                    <a:solidFill>
                      <a:srgbClr val="F7E1E0">
                        <a:alpha val="60000"/>
                      </a:srgbClr>
                    </a:solidFill>
                  </a:tcPr>
                </a:tc>
                <a:extLst>
                  <a:ext uri="{0D108BD9-81ED-4DB2-BD59-A6C34878D82A}">
                    <a16:rowId xmlns:a16="http://schemas.microsoft.com/office/drawing/2014/main" val="468425372"/>
                  </a:ext>
                </a:extLst>
              </a:tr>
            </a:tbl>
          </a:graphicData>
        </a:graphic>
      </p:graphicFrame>
      <p:pic>
        <p:nvPicPr>
          <p:cNvPr id="7" name="Audio 6">
            <a:hlinkClick r:id="" action="ppaction://media"/>
            <a:extLst>
              <a:ext uri="{FF2B5EF4-FFF2-40B4-BE49-F238E27FC236}">
                <a16:creationId xmlns:a16="http://schemas.microsoft.com/office/drawing/2014/main" id="{AC4BC21F-9A6C-4DE3-BBA3-F16F2D8E02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2880294"/>
      </p:ext>
    </p:extLst>
  </p:cSld>
  <p:clrMapOvr>
    <a:masterClrMapping/>
  </p:clrMapOvr>
  <mc:AlternateContent xmlns:mc="http://schemas.openxmlformats.org/markup-compatibility/2006">
    <mc:Choice xmlns:p14="http://schemas.microsoft.com/office/powerpoint/2010/main" Requires="p14">
      <p:transition spd="slow" p14:dur="2000" advTm="36593"/>
    </mc:Choice>
    <mc:Fallback>
      <p:transition spd="slow" advTm="36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Frequently Asked Questions (2)</a:t>
            </a:r>
          </a:p>
        </p:txBody>
      </p:sp>
      <p:sp>
        <p:nvSpPr>
          <p:cNvPr id="4" name="Date Placeholder 3"/>
          <p:cNvSpPr>
            <a:spLocks noGrp="1"/>
          </p:cNvSpPr>
          <p:nvPr>
            <p:ph type="dt" sz="half" idx="4294967295"/>
          </p:nvPr>
        </p:nvSpPr>
        <p:spPr>
          <a:xfrm>
            <a:off x="3218400" y="216360"/>
            <a:ext cx="2743200" cy="136525"/>
          </a:xfrm>
          <a:prstGeom prst="rect">
            <a:avLst/>
          </a:prstGeom>
        </p:spPr>
        <p:txBody>
          <a:bodyPr vert="horz" lIns="0" tIns="0" rIns="0" bIns="0" rtlCol="0" anchor="ctr"/>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Spring 2020</a:t>
            </a:r>
            <a:endParaRPr lang="en-GB"/>
          </a:p>
        </p:txBody>
      </p:sp>
      <p:sp>
        <p:nvSpPr>
          <p:cNvPr id="5" name="Footer Placeholder 4"/>
          <p:cNvSpPr>
            <a:spLocks noGrp="1"/>
          </p:cNvSpPr>
          <p:nvPr>
            <p:ph type="ftr" sz="quarter" idx="4294967295"/>
          </p:nvPr>
        </p:nvSpPr>
        <p:spPr>
          <a:xfrm>
            <a:off x="288000" y="216361"/>
            <a:ext cx="2930400" cy="136524"/>
          </a:xfrm>
          <a:prstGeom prst="rect">
            <a:avLst/>
          </a:prstGeom>
        </p:spPr>
        <p:txBody>
          <a:bodyPr vert="horz" lIns="0" tIns="0" rIns="0" bIns="0" rtlCol="0" anchor="ctr"/>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Portfolio: Best practice</a:t>
            </a:r>
          </a:p>
        </p:txBody>
      </p:sp>
      <p:sp>
        <p:nvSpPr>
          <p:cNvPr id="6" name="Slide Number Placeholder 5"/>
          <p:cNvSpPr>
            <a:spLocks noGrp="1"/>
          </p:cNvSpPr>
          <p:nvPr>
            <p:ph type="sldNum" sz="quarter" idx="12"/>
          </p:nvPr>
        </p:nvSpPr>
        <p:spPr/>
        <p:txBody>
          <a:bodyPr/>
          <a:lstStyle/>
          <a:p>
            <a:fld id="{BFEB8C6D-5A13-4B6E-8B47-443F7CF06CA1}" type="slidenum">
              <a:rPr lang="en-GB" smtClean="0"/>
              <a:pPr/>
              <a:t>26</a:t>
            </a:fld>
            <a:endParaRPr lang="en-GB"/>
          </a:p>
        </p:txBody>
      </p:sp>
      <p:graphicFrame>
        <p:nvGraphicFramePr>
          <p:cNvPr id="8" name="Table 7"/>
          <p:cNvGraphicFramePr>
            <a:graphicFrameLocks noGrp="1"/>
          </p:cNvGraphicFramePr>
          <p:nvPr>
            <p:extLst>
              <p:ext uri="{D42A27DB-BD31-4B8C-83A1-F6EECF244321}">
                <p14:modId xmlns:p14="http://schemas.microsoft.com/office/powerpoint/2010/main" val="1961744872"/>
              </p:ext>
            </p:extLst>
          </p:nvPr>
        </p:nvGraphicFramePr>
        <p:xfrm>
          <a:off x="288000" y="1464244"/>
          <a:ext cx="11547234" cy="5091640"/>
        </p:xfrm>
        <a:graphic>
          <a:graphicData uri="http://schemas.openxmlformats.org/drawingml/2006/table">
            <a:tbl>
              <a:tblPr firstRow="1" bandRow="1">
                <a:tableStyleId>{5C22544A-7EE6-4342-B048-85BDC9FD1C3A}</a:tableStyleId>
              </a:tblPr>
              <a:tblGrid>
                <a:gridCol w="3896374">
                  <a:extLst>
                    <a:ext uri="{9D8B030D-6E8A-4147-A177-3AD203B41FA5}">
                      <a16:colId xmlns:a16="http://schemas.microsoft.com/office/drawing/2014/main" val="1612981570"/>
                    </a:ext>
                  </a:extLst>
                </a:gridCol>
                <a:gridCol w="7650860">
                  <a:extLst>
                    <a:ext uri="{9D8B030D-6E8A-4147-A177-3AD203B41FA5}">
                      <a16:colId xmlns:a16="http://schemas.microsoft.com/office/drawing/2014/main" val="90956353"/>
                    </a:ext>
                  </a:extLst>
                </a:gridCol>
              </a:tblGrid>
              <a:tr h="370840">
                <a:tc>
                  <a:txBody>
                    <a:bodyPr/>
                    <a:lstStyle/>
                    <a:p>
                      <a:r>
                        <a:rPr lang="en-GB"/>
                        <a:t>Question</a:t>
                      </a:r>
                    </a:p>
                  </a:txBody>
                  <a:tcPr/>
                </a:tc>
                <a:tc>
                  <a:txBody>
                    <a:bodyPr/>
                    <a:lstStyle/>
                    <a:p>
                      <a:r>
                        <a:rPr lang="en-GB"/>
                        <a:t>Answer</a:t>
                      </a:r>
                    </a:p>
                  </a:txBody>
                  <a:tcPr/>
                </a:tc>
                <a:extLst>
                  <a:ext uri="{0D108BD9-81ED-4DB2-BD59-A6C34878D82A}">
                    <a16:rowId xmlns:a16="http://schemas.microsoft.com/office/drawing/2014/main" val="2119466528"/>
                  </a:ext>
                </a:extLst>
              </a:tr>
              <a:tr h="540000">
                <a:tc>
                  <a:txBody>
                    <a:bodyPr/>
                    <a:lstStyle/>
                    <a:p>
                      <a:r>
                        <a:rPr lang="en-GB" sz="1600" kern="1200">
                          <a:solidFill>
                            <a:schemeClr val="dk1"/>
                          </a:solidFill>
                          <a:effectLst/>
                          <a:latin typeface="+mn-lt"/>
                          <a:ea typeface="+mn-ea"/>
                          <a:cs typeface="+mn-cs"/>
                        </a:rPr>
                        <a:t>What sort of things can lead to an</a:t>
                      </a:r>
                      <a:r>
                        <a:rPr lang="en-GB" sz="1600" kern="1200" baseline="0">
                          <a:solidFill>
                            <a:schemeClr val="dk1"/>
                          </a:solidFill>
                          <a:effectLst/>
                          <a:latin typeface="+mn-lt"/>
                          <a:ea typeface="+mn-ea"/>
                          <a:cs typeface="+mn-cs"/>
                        </a:rPr>
                        <a:t> apprentice failing?</a:t>
                      </a:r>
                      <a:endParaRPr lang="en-GB" sz="1600" kern="1200">
                        <a:solidFill>
                          <a:schemeClr val="dk1"/>
                        </a:solidFill>
                        <a:effectLst/>
                        <a:latin typeface="+mn-lt"/>
                        <a:ea typeface="+mn-ea"/>
                        <a:cs typeface="+mn-cs"/>
                      </a:endParaRPr>
                    </a:p>
                  </a:txBody>
                  <a:tcPr anchor="ctr">
                    <a:solidFill>
                      <a:schemeClr val="accent1">
                        <a:tint val="20000"/>
                        <a:alpha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dk1"/>
                          </a:solidFill>
                          <a:effectLst/>
                          <a:latin typeface="+mn-lt"/>
                          <a:ea typeface="+mn-ea"/>
                          <a:cs typeface="+mn-cs"/>
                        </a:rPr>
                        <a:t>Not meeting all the Outcomes in the Summative Portfolio</a:t>
                      </a:r>
                    </a:p>
                  </a:txBody>
                  <a:tcPr anchor="ctr">
                    <a:solidFill>
                      <a:schemeClr val="accent1">
                        <a:tint val="20000"/>
                        <a:alpha val="60000"/>
                      </a:schemeClr>
                    </a:solidFill>
                  </a:tcPr>
                </a:tc>
                <a:extLst>
                  <a:ext uri="{0D108BD9-81ED-4DB2-BD59-A6C34878D82A}">
                    <a16:rowId xmlns:a16="http://schemas.microsoft.com/office/drawing/2014/main" val="3433077827"/>
                  </a:ext>
                </a:extLst>
              </a:tr>
              <a:tr h="684000">
                <a:tc>
                  <a:txBody>
                    <a:bodyPr/>
                    <a:lstStyle/>
                    <a:p>
                      <a:endParaRPr lang="en-GB" sz="1600" kern="1200">
                        <a:solidFill>
                          <a:schemeClr val="dk1"/>
                        </a:solidFill>
                        <a:effectLst/>
                        <a:latin typeface="+mn-lt"/>
                        <a:ea typeface="+mn-ea"/>
                        <a:cs typeface="+mn-cs"/>
                      </a:endParaRPr>
                    </a:p>
                  </a:txBody>
                  <a:tcPr anchor="ctr">
                    <a:solidFill>
                      <a:srgbClr val="F7E1E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dk1"/>
                          </a:solidFill>
                          <a:effectLst/>
                          <a:latin typeface="+mn-lt"/>
                          <a:ea typeface="+mn-ea"/>
                          <a:cs typeface="+mn-cs"/>
                        </a:rPr>
                        <a:t>Providing an Employer Reference that talk</a:t>
                      </a:r>
                      <a:r>
                        <a:rPr lang="en-GB" sz="1600" kern="1200" baseline="0">
                          <a:solidFill>
                            <a:schemeClr val="dk1"/>
                          </a:solidFill>
                          <a:effectLst/>
                          <a:latin typeface="+mn-lt"/>
                          <a:ea typeface="+mn-ea"/>
                          <a:cs typeface="+mn-cs"/>
                        </a:rPr>
                        <a:t>s about what the company does or what the team does rather than specifically what the apprentice has contributed.</a:t>
                      </a:r>
                      <a:endParaRPr lang="en-GB" sz="1600" kern="1200">
                        <a:solidFill>
                          <a:schemeClr val="dk1"/>
                        </a:solidFill>
                        <a:effectLst/>
                        <a:latin typeface="+mn-lt"/>
                        <a:ea typeface="+mn-ea"/>
                        <a:cs typeface="+mn-cs"/>
                      </a:endParaRPr>
                    </a:p>
                  </a:txBody>
                  <a:tcPr anchor="ctr">
                    <a:solidFill>
                      <a:srgbClr val="F7E1E0"/>
                    </a:solidFill>
                  </a:tcPr>
                </a:tc>
                <a:extLst>
                  <a:ext uri="{0D108BD9-81ED-4DB2-BD59-A6C34878D82A}">
                    <a16:rowId xmlns:a16="http://schemas.microsoft.com/office/drawing/2014/main" val="4210039306"/>
                  </a:ext>
                </a:extLst>
              </a:tr>
              <a:tr h="684000">
                <a:tc>
                  <a:txBody>
                    <a:bodyPr/>
                    <a:lstStyle/>
                    <a:p>
                      <a:endParaRPr lang="en-GB" sz="1600" kern="1200">
                        <a:solidFill>
                          <a:schemeClr val="dk1"/>
                        </a:solidFill>
                        <a:effectLst/>
                        <a:latin typeface="+mn-lt"/>
                        <a:ea typeface="+mn-ea"/>
                        <a:cs typeface="+mn-cs"/>
                      </a:endParaRPr>
                    </a:p>
                  </a:txBody>
                  <a:tcPr anchor="ctr">
                    <a:solidFill>
                      <a:schemeClr val="accent1">
                        <a:tint val="20000"/>
                        <a:alpha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kern="1200">
                          <a:solidFill>
                            <a:schemeClr val="dk1"/>
                          </a:solidFill>
                          <a:effectLst/>
                          <a:latin typeface="+mn-lt"/>
                          <a:ea typeface="+mn-ea"/>
                          <a:cs typeface="+mn-cs"/>
                        </a:rPr>
                        <a:t>Providing evidence – including witness testimonies</a:t>
                      </a:r>
                      <a:r>
                        <a:rPr lang="en-GB" sz="1600" b="0" kern="1200" baseline="0">
                          <a:solidFill>
                            <a:schemeClr val="dk1"/>
                          </a:solidFill>
                          <a:effectLst/>
                          <a:latin typeface="+mn-lt"/>
                          <a:ea typeface="+mn-ea"/>
                          <a:cs typeface="+mn-cs"/>
                        </a:rPr>
                        <a:t> – that have had a grading decision made by the tutor assessor as part of the submission.</a:t>
                      </a:r>
                      <a:endParaRPr lang="en-GB" sz="1600" b="0" kern="1200">
                        <a:solidFill>
                          <a:schemeClr val="dk1"/>
                        </a:solidFill>
                        <a:effectLst/>
                        <a:latin typeface="+mn-lt"/>
                        <a:ea typeface="+mn-ea"/>
                        <a:cs typeface="+mn-cs"/>
                      </a:endParaRPr>
                    </a:p>
                  </a:txBody>
                  <a:tcPr anchor="ctr">
                    <a:solidFill>
                      <a:schemeClr val="accent1">
                        <a:tint val="20000"/>
                        <a:alpha val="60000"/>
                      </a:schemeClr>
                    </a:solidFill>
                  </a:tcPr>
                </a:tc>
                <a:extLst>
                  <a:ext uri="{0D108BD9-81ED-4DB2-BD59-A6C34878D82A}">
                    <a16:rowId xmlns:a16="http://schemas.microsoft.com/office/drawing/2014/main" val="717725492"/>
                  </a:ext>
                </a:extLst>
              </a:tr>
              <a:tr h="684000">
                <a:tc>
                  <a:txBody>
                    <a:bodyPr/>
                    <a:lstStyle/>
                    <a:p>
                      <a:r>
                        <a:rPr lang="en-GB" sz="1600" b="0" kern="1200">
                          <a:solidFill>
                            <a:schemeClr val="dk1"/>
                          </a:solidFill>
                          <a:effectLst/>
                          <a:latin typeface="+mn-lt"/>
                          <a:ea typeface="+mn-ea"/>
                          <a:cs typeface="+mn-cs"/>
                        </a:rPr>
                        <a:t>Should we still review and IQA work?</a:t>
                      </a:r>
                    </a:p>
                  </a:txBody>
                  <a:tcPr anchor="ctr">
                    <a:solidFill>
                      <a:srgbClr val="F7E1E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kern="1200">
                          <a:solidFill>
                            <a:schemeClr val="dk1"/>
                          </a:solidFill>
                          <a:effectLst/>
                          <a:latin typeface="+mn-lt"/>
                          <a:ea typeface="+mn-ea"/>
                          <a:cs typeface="+mn-cs"/>
                        </a:rPr>
                        <a:t>Yes. While you are not making judgements, you still need to ensure your apprentices have covered all Outcomes of the Standard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kern="120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kern="1200">
                          <a:solidFill>
                            <a:schemeClr val="dk1"/>
                          </a:solidFill>
                          <a:effectLst/>
                          <a:latin typeface="+mn-lt"/>
                          <a:ea typeface="+mn-ea"/>
                          <a:cs typeface="+mn-cs"/>
                        </a:rPr>
                        <a:t>Allows for gap analysis before submission of evidence.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kern="120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kern="1200">
                          <a:solidFill>
                            <a:schemeClr val="dk1"/>
                          </a:solidFill>
                          <a:effectLst/>
                          <a:latin typeface="+mn-lt"/>
                          <a:ea typeface="+mn-ea"/>
                          <a:cs typeface="+mn-cs"/>
                        </a:rPr>
                        <a:t>Check work has been signed to state it is their own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kern="120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kern="1200">
                          <a:solidFill>
                            <a:schemeClr val="dk1"/>
                          </a:solidFill>
                          <a:effectLst/>
                          <a:latin typeface="+mn-lt"/>
                          <a:ea typeface="+mn-ea"/>
                          <a:cs typeface="+mn-cs"/>
                        </a:rPr>
                        <a:t>No unnecessary duplication is being submitted or work that has no relevance to any Outcome.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kern="120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kern="1200">
                          <a:solidFill>
                            <a:schemeClr val="dk1"/>
                          </a:solidFill>
                          <a:effectLst/>
                          <a:latin typeface="+mn-lt"/>
                          <a:ea typeface="+mn-ea"/>
                          <a:cs typeface="+mn-cs"/>
                        </a:rPr>
                        <a:t>It is </a:t>
                      </a:r>
                      <a:r>
                        <a:rPr lang="en-GB" sz="1600" b="1" kern="1200">
                          <a:solidFill>
                            <a:schemeClr val="dk1"/>
                          </a:solidFill>
                          <a:effectLst/>
                          <a:latin typeface="+mn-lt"/>
                          <a:ea typeface="+mn-ea"/>
                          <a:cs typeface="+mn-cs"/>
                        </a:rPr>
                        <a:t>“I”</a:t>
                      </a:r>
                      <a:r>
                        <a:rPr lang="en-GB" sz="1600" b="0" kern="1200">
                          <a:solidFill>
                            <a:schemeClr val="dk1"/>
                          </a:solidFill>
                          <a:effectLst/>
                          <a:latin typeface="+mn-lt"/>
                          <a:ea typeface="+mn-ea"/>
                          <a:cs typeface="+mn-cs"/>
                        </a:rPr>
                        <a:t> and not “we”.</a:t>
                      </a:r>
                    </a:p>
                  </a:txBody>
                  <a:tcPr anchor="ctr">
                    <a:solidFill>
                      <a:srgbClr val="F7E1E0"/>
                    </a:solidFill>
                  </a:tcPr>
                </a:tc>
                <a:extLst>
                  <a:ext uri="{0D108BD9-81ED-4DB2-BD59-A6C34878D82A}">
                    <a16:rowId xmlns:a16="http://schemas.microsoft.com/office/drawing/2014/main" val="2745831697"/>
                  </a:ext>
                </a:extLst>
              </a:tr>
            </a:tbl>
          </a:graphicData>
        </a:graphic>
      </p:graphicFrame>
      <p:pic>
        <p:nvPicPr>
          <p:cNvPr id="3" name="Audio 2">
            <a:hlinkClick r:id="" action="ppaction://media"/>
            <a:extLst>
              <a:ext uri="{FF2B5EF4-FFF2-40B4-BE49-F238E27FC236}">
                <a16:creationId xmlns:a16="http://schemas.microsoft.com/office/drawing/2014/main" id="{8B8646DD-6827-4B34-949B-D6CF9CBE89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21691989"/>
      </p:ext>
    </p:extLst>
  </p:cSld>
  <p:clrMapOvr>
    <a:masterClrMapping/>
  </p:clrMapOvr>
  <mc:AlternateContent xmlns:mc="http://schemas.openxmlformats.org/markup-compatibility/2006">
    <mc:Choice xmlns:p14="http://schemas.microsoft.com/office/powerpoint/2010/main" Requires="p14">
      <p:transition spd="slow" p14:dur="2000" advTm="20903"/>
    </mc:Choice>
    <mc:Fallback>
      <p:transition spd="slow" advTm="20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029E9F-CD1D-4C93-BDDF-87C11CC39999}"/>
              </a:ext>
            </a:extLst>
          </p:cNvPr>
          <p:cNvSpPr>
            <a:spLocks noGrp="1"/>
          </p:cNvSpPr>
          <p:nvPr>
            <p:ph type="title"/>
          </p:nvPr>
        </p:nvSpPr>
        <p:spPr/>
        <p:txBody>
          <a:bodyPr/>
          <a:lstStyle/>
          <a:p>
            <a:r>
              <a:rPr lang="en-GB">
                <a:solidFill>
                  <a:schemeClr val="accent2"/>
                </a:solidFill>
              </a:rPr>
              <a:t>Delivery model - Recap</a:t>
            </a:r>
          </a:p>
        </p:txBody>
      </p:sp>
      <p:sp>
        <p:nvSpPr>
          <p:cNvPr id="54" name="Slide Number Placeholder 2">
            <a:extLst>
              <a:ext uri="{FF2B5EF4-FFF2-40B4-BE49-F238E27FC236}">
                <a16:creationId xmlns:a16="http://schemas.microsoft.com/office/drawing/2014/main" id="{DACD0715-DCB9-4E55-BC70-340027AF5E27}"/>
              </a:ext>
            </a:extLst>
          </p:cNvPr>
          <p:cNvSpPr>
            <a:spLocks noGrp="1"/>
          </p:cNvSpPr>
          <p:nvPr>
            <p:ph type="sldNum" sz="quarter" idx="12"/>
          </p:nvPr>
        </p:nvSpPr>
        <p:spPr/>
        <p:txBody>
          <a:bodyPr/>
          <a:lstStyle/>
          <a:p>
            <a:fld id="{D5683BB6-76BB-4AED-AF1E-827BF27ED19F}" type="slidenum">
              <a:rPr lang="en-US" smtClean="0">
                <a:latin typeface="+mj-lt"/>
              </a:rPr>
              <a:pPr/>
              <a:t>27</a:t>
            </a:fld>
            <a:endParaRPr lang="en-US">
              <a:latin typeface="+mj-lt"/>
            </a:endParaRPr>
          </a:p>
        </p:txBody>
      </p:sp>
      <p:sp>
        <p:nvSpPr>
          <p:cNvPr id="83" name="Oval 82">
            <a:extLst>
              <a:ext uri="{FF2B5EF4-FFF2-40B4-BE49-F238E27FC236}">
                <a16:creationId xmlns:a16="http://schemas.microsoft.com/office/drawing/2014/main" id="{C7BC9037-C7E6-4001-BBDD-9B99286298FC}"/>
              </a:ext>
            </a:extLst>
          </p:cNvPr>
          <p:cNvSpPr/>
          <p:nvPr/>
        </p:nvSpPr>
        <p:spPr>
          <a:xfrm>
            <a:off x="2895373" y="2372454"/>
            <a:ext cx="1242614" cy="12426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algn="ctr">
              <a:lnSpc>
                <a:spcPct val="90000"/>
              </a:lnSpc>
            </a:pPr>
            <a:endParaRPr lang="en-ZW" sz="1600">
              <a:solidFill>
                <a:schemeClr val="tx1"/>
              </a:solidFill>
              <a:latin typeface="+mj-lt"/>
            </a:endParaRPr>
          </a:p>
        </p:txBody>
      </p:sp>
      <p:grpSp>
        <p:nvGrpSpPr>
          <p:cNvPr id="84" name="Group 83">
            <a:extLst>
              <a:ext uri="{FF2B5EF4-FFF2-40B4-BE49-F238E27FC236}">
                <a16:creationId xmlns:a16="http://schemas.microsoft.com/office/drawing/2014/main" id="{93029FBA-F219-4C78-827F-5B2A9D9A75BD}"/>
              </a:ext>
            </a:extLst>
          </p:cNvPr>
          <p:cNvGrpSpPr/>
          <p:nvPr/>
        </p:nvGrpSpPr>
        <p:grpSpPr>
          <a:xfrm>
            <a:off x="3166115" y="2702596"/>
            <a:ext cx="701131" cy="582331"/>
            <a:chOff x="5598398" y="1711614"/>
            <a:chExt cx="701131" cy="582331"/>
          </a:xfrm>
        </p:grpSpPr>
        <p:sp>
          <p:nvSpPr>
            <p:cNvPr id="85" name="Freeform 6">
              <a:extLst>
                <a:ext uri="{FF2B5EF4-FFF2-40B4-BE49-F238E27FC236}">
                  <a16:creationId xmlns:a16="http://schemas.microsoft.com/office/drawing/2014/main" id="{F4870CF2-4051-4A40-83B3-804B216B5CCA}"/>
                </a:ext>
              </a:extLst>
            </p:cNvPr>
            <p:cNvSpPr>
              <a:spLocks noEditPoints="1"/>
            </p:cNvSpPr>
            <p:nvPr/>
          </p:nvSpPr>
          <p:spPr bwMode="auto">
            <a:xfrm>
              <a:off x="5598398" y="1711614"/>
              <a:ext cx="701131" cy="484745"/>
            </a:xfrm>
            <a:custGeom>
              <a:avLst/>
              <a:gdLst>
                <a:gd name="T0" fmla="*/ 280 w 280"/>
                <a:gd name="T1" fmla="*/ 6 h 193"/>
                <a:gd name="T2" fmla="*/ 273 w 280"/>
                <a:gd name="T3" fmla="*/ 0 h 193"/>
                <a:gd name="T4" fmla="*/ 7 w 280"/>
                <a:gd name="T5" fmla="*/ 0 h 193"/>
                <a:gd name="T6" fmla="*/ 0 w 280"/>
                <a:gd name="T7" fmla="*/ 6 h 193"/>
                <a:gd name="T8" fmla="*/ 0 w 280"/>
                <a:gd name="T9" fmla="*/ 186 h 193"/>
                <a:gd name="T10" fmla="*/ 7 w 280"/>
                <a:gd name="T11" fmla="*/ 193 h 193"/>
                <a:gd name="T12" fmla="*/ 273 w 280"/>
                <a:gd name="T13" fmla="*/ 193 h 193"/>
                <a:gd name="T14" fmla="*/ 280 w 280"/>
                <a:gd name="T15" fmla="*/ 186 h 193"/>
                <a:gd name="T16" fmla="*/ 280 w 280"/>
                <a:gd name="T17" fmla="*/ 6 h 193"/>
                <a:gd name="T18" fmla="*/ 12 w 280"/>
                <a:gd name="T19" fmla="*/ 12 h 193"/>
                <a:gd name="T20" fmla="*/ 268 w 280"/>
                <a:gd name="T21" fmla="*/ 12 h 193"/>
                <a:gd name="T22" fmla="*/ 268 w 280"/>
                <a:gd name="T23" fmla="*/ 159 h 193"/>
                <a:gd name="T24" fmla="*/ 12 w 280"/>
                <a:gd name="T25" fmla="*/ 159 h 193"/>
                <a:gd name="T26" fmla="*/ 12 w 280"/>
                <a:gd name="T27"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0" h="193">
                  <a:moveTo>
                    <a:pt x="280" y="6"/>
                  </a:moveTo>
                  <a:cubicBezTo>
                    <a:pt x="280" y="3"/>
                    <a:pt x="277" y="0"/>
                    <a:pt x="273" y="0"/>
                  </a:cubicBezTo>
                  <a:cubicBezTo>
                    <a:pt x="7" y="0"/>
                    <a:pt x="7" y="0"/>
                    <a:pt x="7" y="0"/>
                  </a:cubicBezTo>
                  <a:cubicBezTo>
                    <a:pt x="3" y="0"/>
                    <a:pt x="0" y="3"/>
                    <a:pt x="0" y="6"/>
                  </a:cubicBezTo>
                  <a:cubicBezTo>
                    <a:pt x="0" y="186"/>
                    <a:pt x="0" y="186"/>
                    <a:pt x="0" y="186"/>
                  </a:cubicBezTo>
                  <a:cubicBezTo>
                    <a:pt x="0" y="190"/>
                    <a:pt x="3" y="193"/>
                    <a:pt x="7" y="193"/>
                  </a:cubicBezTo>
                  <a:cubicBezTo>
                    <a:pt x="273" y="193"/>
                    <a:pt x="273" y="193"/>
                    <a:pt x="273" y="193"/>
                  </a:cubicBezTo>
                  <a:cubicBezTo>
                    <a:pt x="277" y="193"/>
                    <a:pt x="280" y="190"/>
                    <a:pt x="280" y="186"/>
                  </a:cubicBezTo>
                  <a:lnTo>
                    <a:pt x="280" y="6"/>
                  </a:lnTo>
                  <a:close/>
                  <a:moveTo>
                    <a:pt x="12" y="12"/>
                  </a:moveTo>
                  <a:cubicBezTo>
                    <a:pt x="268" y="12"/>
                    <a:pt x="268" y="12"/>
                    <a:pt x="268" y="12"/>
                  </a:cubicBezTo>
                  <a:cubicBezTo>
                    <a:pt x="268" y="159"/>
                    <a:pt x="268" y="159"/>
                    <a:pt x="268" y="159"/>
                  </a:cubicBezTo>
                  <a:cubicBezTo>
                    <a:pt x="12" y="159"/>
                    <a:pt x="12" y="159"/>
                    <a:pt x="12" y="159"/>
                  </a:cubicBezTo>
                  <a:lnTo>
                    <a:pt x="1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86" name="Freeform 7">
              <a:extLst>
                <a:ext uri="{FF2B5EF4-FFF2-40B4-BE49-F238E27FC236}">
                  <a16:creationId xmlns:a16="http://schemas.microsoft.com/office/drawing/2014/main" id="{5E534543-E30A-4D16-BDE1-00FC0D5ADFF8}"/>
                </a:ext>
              </a:extLst>
            </p:cNvPr>
            <p:cNvSpPr>
              <a:spLocks/>
            </p:cNvSpPr>
            <p:nvPr/>
          </p:nvSpPr>
          <p:spPr bwMode="auto">
            <a:xfrm>
              <a:off x="5828572" y="2223938"/>
              <a:ext cx="240782" cy="70007"/>
            </a:xfrm>
            <a:custGeom>
              <a:avLst/>
              <a:gdLst>
                <a:gd name="T0" fmla="*/ 93 w 96"/>
                <a:gd name="T1" fmla="*/ 23 h 28"/>
                <a:gd name="T2" fmla="*/ 79 w 96"/>
                <a:gd name="T3" fmla="*/ 0 h 28"/>
                <a:gd name="T4" fmla="*/ 17 w 96"/>
                <a:gd name="T5" fmla="*/ 0 h 28"/>
                <a:gd name="T6" fmla="*/ 3 w 96"/>
                <a:gd name="T7" fmla="*/ 23 h 28"/>
                <a:gd name="T8" fmla="*/ 3 w 96"/>
                <a:gd name="T9" fmla="*/ 28 h 28"/>
                <a:gd name="T10" fmla="*/ 48 w 96"/>
                <a:gd name="T11" fmla="*/ 28 h 28"/>
                <a:gd name="T12" fmla="*/ 93 w 96"/>
                <a:gd name="T13" fmla="*/ 28 h 28"/>
                <a:gd name="T14" fmla="*/ 93 w 96"/>
                <a:gd name="T15" fmla="*/ 23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28">
                  <a:moveTo>
                    <a:pt x="93" y="23"/>
                  </a:moveTo>
                  <a:cubicBezTo>
                    <a:pt x="82" y="20"/>
                    <a:pt x="79" y="11"/>
                    <a:pt x="79" y="0"/>
                  </a:cubicBezTo>
                  <a:cubicBezTo>
                    <a:pt x="17" y="0"/>
                    <a:pt x="17" y="0"/>
                    <a:pt x="17" y="0"/>
                  </a:cubicBezTo>
                  <a:cubicBezTo>
                    <a:pt x="17" y="11"/>
                    <a:pt x="14" y="20"/>
                    <a:pt x="3" y="23"/>
                  </a:cubicBezTo>
                  <a:cubicBezTo>
                    <a:pt x="0" y="23"/>
                    <a:pt x="0" y="28"/>
                    <a:pt x="3" y="28"/>
                  </a:cubicBezTo>
                  <a:cubicBezTo>
                    <a:pt x="48" y="28"/>
                    <a:pt x="48" y="28"/>
                    <a:pt x="48" y="28"/>
                  </a:cubicBezTo>
                  <a:cubicBezTo>
                    <a:pt x="93" y="28"/>
                    <a:pt x="93" y="28"/>
                    <a:pt x="93" y="28"/>
                  </a:cubicBezTo>
                  <a:cubicBezTo>
                    <a:pt x="96" y="28"/>
                    <a:pt x="96" y="23"/>
                    <a:pt x="93" y="2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87" name="Oval 86">
            <a:extLst>
              <a:ext uri="{FF2B5EF4-FFF2-40B4-BE49-F238E27FC236}">
                <a16:creationId xmlns:a16="http://schemas.microsoft.com/office/drawing/2014/main" id="{4A2FC89C-348B-45D3-9C0B-8FA8BFDA7A39}"/>
              </a:ext>
            </a:extLst>
          </p:cNvPr>
          <p:cNvSpPr/>
          <p:nvPr/>
        </p:nvSpPr>
        <p:spPr>
          <a:xfrm>
            <a:off x="5113931" y="2372454"/>
            <a:ext cx="1242614" cy="124261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algn="ctr">
              <a:lnSpc>
                <a:spcPct val="90000"/>
              </a:lnSpc>
            </a:pPr>
            <a:endParaRPr lang="en-ZW" sz="1600">
              <a:solidFill>
                <a:schemeClr val="tx1"/>
              </a:solidFill>
              <a:latin typeface="+mj-lt"/>
            </a:endParaRPr>
          </a:p>
        </p:txBody>
      </p:sp>
      <p:grpSp>
        <p:nvGrpSpPr>
          <p:cNvPr id="88" name="Group 3">
            <a:extLst>
              <a:ext uri="{FF2B5EF4-FFF2-40B4-BE49-F238E27FC236}">
                <a16:creationId xmlns:a16="http://schemas.microsoft.com/office/drawing/2014/main" id="{FF15A565-4307-4DCA-A339-0156C2D99AE3}"/>
              </a:ext>
            </a:extLst>
          </p:cNvPr>
          <p:cNvGrpSpPr>
            <a:grpSpLocks noChangeAspect="1"/>
          </p:cNvGrpSpPr>
          <p:nvPr/>
        </p:nvGrpSpPr>
        <p:grpSpPr bwMode="auto">
          <a:xfrm>
            <a:off x="5425922" y="2709453"/>
            <a:ext cx="618632" cy="568616"/>
            <a:chOff x="5633" y="2396"/>
            <a:chExt cx="470" cy="432"/>
          </a:xfrm>
          <a:solidFill>
            <a:schemeClr val="bg1"/>
          </a:solidFill>
        </p:grpSpPr>
        <p:sp>
          <p:nvSpPr>
            <p:cNvPr id="89" name="Oval 4">
              <a:extLst>
                <a:ext uri="{FF2B5EF4-FFF2-40B4-BE49-F238E27FC236}">
                  <a16:creationId xmlns:a16="http://schemas.microsoft.com/office/drawing/2014/main" id="{59193080-5B2E-4B36-ADDE-B84F9BABD5FB}"/>
                </a:ext>
              </a:extLst>
            </p:cNvPr>
            <p:cNvSpPr>
              <a:spLocks noChangeArrowheads="1"/>
            </p:cNvSpPr>
            <p:nvPr/>
          </p:nvSpPr>
          <p:spPr bwMode="auto">
            <a:xfrm>
              <a:off x="5810" y="2713"/>
              <a:ext cx="115" cy="1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5">
              <a:extLst>
                <a:ext uri="{FF2B5EF4-FFF2-40B4-BE49-F238E27FC236}">
                  <a16:creationId xmlns:a16="http://schemas.microsoft.com/office/drawing/2014/main" id="{4AA81122-1BEE-4D8F-90AC-5F4C53474A42}"/>
                </a:ext>
              </a:extLst>
            </p:cNvPr>
            <p:cNvSpPr>
              <a:spLocks noEditPoints="1"/>
            </p:cNvSpPr>
            <p:nvPr/>
          </p:nvSpPr>
          <p:spPr bwMode="auto">
            <a:xfrm>
              <a:off x="5633" y="2396"/>
              <a:ext cx="470" cy="303"/>
            </a:xfrm>
            <a:custGeom>
              <a:avLst/>
              <a:gdLst>
                <a:gd name="T0" fmla="*/ 328 w 366"/>
                <a:gd name="T1" fmla="*/ 124 h 235"/>
                <a:gd name="T2" fmla="*/ 38 w 366"/>
                <a:gd name="T3" fmla="*/ 124 h 235"/>
                <a:gd name="T4" fmla="*/ 15 w 366"/>
                <a:gd name="T5" fmla="*/ 123 h 235"/>
                <a:gd name="T6" fmla="*/ 5 w 366"/>
                <a:gd name="T7" fmla="*/ 113 h 235"/>
                <a:gd name="T8" fmla="*/ 0 w 366"/>
                <a:gd name="T9" fmla="*/ 100 h 235"/>
                <a:gd name="T10" fmla="*/ 6 w 366"/>
                <a:gd name="T11" fmla="*/ 88 h 235"/>
                <a:gd name="T12" fmla="*/ 360 w 366"/>
                <a:gd name="T13" fmla="*/ 88 h 235"/>
                <a:gd name="T14" fmla="*/ 366 w 366"/>
                <a:gd name="T15" fmla="*/ 100 h 235"/>
                <a:gd name="T16" fmla="*/ 361 w 366"/>
                <a:gd name="T17" fmla="*/ 113 h 235"/>
                <a:gd name="T18" fmla="*/ 350 w 366"/>
                <a:gd name="T19" fmla="*/ 123 h 235"/>
                <a:gd name="T20" fmla="*/ 328 w 366"/>
                <a:gd name="T21" fmla="*/ 124 h 235"/>
                <a:gd name="T22" fmla="*/ 278 w 366"/>
                <a:gd name="T23" fmla="*/ 175 h 235"/>
                <a:gd name="T24" fmla="*/ 300 w 366"/>
                <a:gd name="T25" fmla="*/ 174 h 235"/>
                <a:gd name="T26" fmla="*/ 311 w 366"/>
                <a:gd name="T27" fmla="*/ 163 h 235"/>
                <a:gd name="T28" fmla="*/ 315 w 366"/>
                <a:gd name="T29" fmla="*/ 151 h 235"/>
                <a:gd name="T30" fmla="*/ 309 w 366"/>
                <a:gd name="T31" fmla="*/ 139 h 235"/>
                <a:gd name="T32" fmla="*/ 56 w 366"/>
                <a:gd name="T33" fmla="*/ 139 h 235"/>
                <a:gd name="T34" fmla="*/ 51 w 366"/>
                <a:gd name="T35" fmla="*/ 151 h 235"/>
                <a:gd name="T36" fmla="*/ 55 w 366"/>
                <a:gd name="T37" fmla="*/ 163 h 235"/>
                <a:gd name="T38" fmla="*/ 66 w 366"/>
                <a:gd name="T39" fmla="*/ 174 h 235"/>
                <a:gd name="T40" fmla="*/ 88 w 366"/>
                <a:gd name="T41" fmla="*/ 175 h 235"/>
                <a:gd name="T42" fmla="*/ 278 w 366"/>
                <a:gd name="T43" fmla="*/ 175 h 235"/>
                <a:gd name="T44" fmla="*/ 224 w 366"/>
                <a:gd name="T45" fmla="*/ 230 h 235"/>
                <a:gd name="T46" fmla="*/ 142 w 366"/>
                <a:gd name="T47" fmla="*/ 230 h 235"/>
                <a:gd name="T48" fmla="*/ 121 w 366"/>
                <a:gd name="T49" fmla="*/ 228 h 235"/>
                <a:gd name="T50" fmla="*/ 110 w 366"/>
                <a:gd name="T51" fmla="*/ 218 h 235"/>
                <a:gd name="T52" fmla="*/ 105 w 366"/>
                <a:gd name="T53" fmla="*/ 205 h 235"/>
                <a:gd name="T54" fmla="*/ 112 w 366"/>
                <a:gd name="T55" fmla="*/ 193 h 235"/>
                <a:gd name="T56" fmla="*/ 254 w 366"/>
                <a:gd name="T57" fmla="*/ 193 h 235"/>
                <a:gd name="T58" fmla="*/ 261 w 366"/>
                <a:gd name="T59" fmla="*/ 205 h 235"/>
                <a:gd name="T60" fmla="*/ 256 w 366"/>
                <a:gd name="T61" fmla="*/ 218 h 235"/>
                <a:gd name="T62" fmla="*/ 245 w 366"/>
                <a:gd name="T63" fmla="*/ 228 h 235"/>
                <a:gd name="T64" fmla="*/ 224 w 366"/>
                <a:gd name="T65" fmla="*/ 2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6" h="235">
                  <a:moveTo>
                    <a:pt x="328" y="124"/>
                  </a:moveTo>
                  <a:cubicBezTo>
                    <a:pt x="245" y="52"/>
                    <a:pt x="121" y="52"/>
                    <a:pt x="38" y="124"/>
                  </a:cubicBezTo>
                  <a:cubicBezTo>
                    <a:pt x="31" y="130"/>
                    <a:pt x="22" y="129"/>
                    <a:pt x="15" y="123"/>
                  </a:cubicBezTo>
                  <a:cubicBezTo>
                    <a:pt x="5" y="113"/>
                    <a:pt x="5" y="113"/>
                    <a:pt x="5" y="113"/>
                  </a:cubicBezTo>
                  <a:cubicBezTo>
                    <a:pt x="2" y="109"/>
                    <a:pt x="0" y="105"/>
                    <a:pt x="0" y="100"/>
                  </a:cubicBezTo>
                  <a:cubicBezTo>
                    <a:pt x="0" y="96"/>
                    <a:pt x="2" y="92"/>
                    <a:pt x="6" y="88"/>
                  </a:cubicBezTo>
                  <a:cubicBezTo>
                    <a:pt x="107" y="0"/>
                    <a:pt x="259" y="0"/>
                    <a:pt x="360" y="88"/>
                  </a:cubicBezTo>
                  <a:cubicBezTo>
                    <a:pt x="364" y="92"/>
                    <a:pt x="366" y="96"/>
                    <a:pt x="366" y="100"/>
                  </a:cubicBezTo>
                  <a:cubicBezTo>
                    <a:pt x="366" y="105"/>
                    <a:pt x="364" y="109"/>
                    <a:pt x="361" y="113"/>
                  </a:cubicBezTo>
                  <a:cubicBezTo>
                    <a:pt x="350" y="123"/>
                    <a:pt x="350" y="123"/>
                    <a:pt x="350" y="123"/>
                  </a:cubicBezTo>
                  <a:cubicBezTo>
                    <a:pt x="344" y="129"/>
                    <a:pt x="334" y="130"/>
                    <a:pt x="328" y="124"/>
                  </a:cubicBezTo>
                  <a:close/>
                  <a:moveTo>
                    <a:pt x="278" y="175"/>
                  </a:moveTo>
                  <a:cubicBezTo>
                    <a:pt x="284" y="180"/>
                    <a:pt x="294" y="180"/>
                    <a:pt x="300" y="174"/>
                  </a:cubicBezTo>
                  <a:cubicBezTo>
                    <a:pt x="311" y="163"/>
                    <a:pt x="311" y="163"/>
                    <a:pt x="311" y="163"/>
                  </a:cubicBezTo>
                  <a:cubicBezTo>
                    <a:pt x="314" y="160"/>
                    <a:pt x="316" y="155"/>
                    <a:pt x="315" y="151"/>
                  </a:cubicBezTo>
                  <a:cubicBezTo>
                    <a:pt x="315" y="146"/>
                    <a:pt x="313" y="142"/>
                    <a:pt x="309" y="139"/>
                  </a:cubicBezTo>
                  <a:cubicBezTo>
                    <a:pt x="236" y="78"/>
                    <a:pt x="130" y="78"/>
                    <a:pt x="56" y="139"/>
                  </a:cubicBezTo>
                  <a:cubicBezTo>
                    <a:pt x="53" y="142"/>
                    <a:pt x="51" y="146"/>
                    <a:pt x="51" y="151"/>
                  </a:cubicBezTo>
                  <a:cubicBezTo>
                    <a:pt x="50" y="155"/>
                    <a:pt x="52" y="160"/>
                    <a:pt x="55" y="163"/>
                  </a:cubicBezTo>
                  <a:cubicBezTo>
                    <a:pt x="66" y="174"/>
                    <a:pt x="66" y="174"/>
                    <a:pt x="66" y="174"/>
                  </a:cubicBezTo>
                  <a:cubicBezTo>
                    <a:pt x="72" y="180"/>
                    <a:pt x="82" y="180"/>
                    <a:pt x="88" y="175"/>
                  </a:cubicBezTo>
                  <a:cubicBezTo>
                    <a:pt x="143" y="130"/>
                    <a:pt x="223" y="130"/>
                    <a:pt x="278" y="175"/>
                  </a:cubicBezTo>
                  <a:close/>
                  <a:moveTo>
                    <a:pt x="224" y="230"/>
                  </a:moveTo>
                  <a:cubicBezTo>
                    <a:pt x="199" y="213"/>
                    <a:pt x="166" y="213"/>
                    <a:pt x="142" y="230"/>
                  </a:cubicBezTo>
                  <a:cubicBezTo>
                    <a:pt x="135" y="235"/>
                    <a:pt x="126" y="234"/>
                    <a:pt x="121" y="228"/>
                  </a:cubicBezTo>
                  <a:cubicBezTo>
                    <a:pt x="110" y="218"/>
                    <a:pt x="110" y="218"/>
                    <a:pt x="110" y="218"/>
                  </a:cubicBezTo>
                  <a:cubicBezTo>
                    <a:pt x="106" y="214"/>
                    <a:pt x="105" y="210"/>
                    <a:pt x="105" y="205"/>
                  </a:cubicBezTo>
                  <a:cubicBezTo>
                    <a:pt x="106" y="200"/>
                    <a:pt x="108" y="196"/>
                    <a:pt x="112" y="193"/>
                  </a:cubicBezTo>
                  <a:cubicBezTo>
                    <a:pt x="154" y="162"/>
                    <a:pt x="212" y="162"/>
                    <a:pt x="254" y="193"/>
                  </a:cubicBezTo>
                  <a:cubicBezTo>
                    <a:pt x="258" y="196"/>
                    <a:pt x="260" y="200"/>
                    <a:pt x="261" y="205"/>
                  </a:cubicBezTo>
                  <a:cubicBezTo>
                    <a:pt x="261" y="210"/>
                    <a:pt x="260" y="214"/>
                    <a:pt x="256" y="218"/>
                  </a:cubicBezTo>
                  <a:cubicBezTo>
                    <a:pt x="245" y="228"/>
                    <a:pt x="245" y="228"/>
                    <a:pt x="245" y="228"/>
                  </a:cubicBezTo>
                  <a:cubicBezTo>
                    <a:pt x="240" y="234"/>
                    <a:pt x="231" y="235"/>
                    <a:pt x="224"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1" name="Oval 90">
            <a:extLst>
              <a:ext uri="{FF2B5EF4-FFF2-40B4-BE49-F238E27FC236}">
                <a16:creationId xmlns:a16="http://schemas.microsoft.com/office/drawing/2014/main" id="{575B6CBD-AB13-48B5-9453-641AAA85171B}"/>
              </a:ext>
            </a:extLst>
          </p:cNvPr>
          <p:cNvSpPr/>
          <p:nvPr/>
        </p:nvSpPr>
        <p:spPr>
          <a:xfrm>
            <a:off x="7208378" y="2372454"/>
            <a:ext cx="1242614" cy="124261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algn="ctr">
              <a:lnSpc>
                <a:spcPct val="90000"/>
              </a:lnSpc>
            </a:pPr>
            <a:endParaRPr lang="en-ZW" sz="1600">
              <a:solidFill>
                <a:schemeClr val="tx1"/>
              </a:solidFill>
              <a:latin typeface="+mj-lt"/>
            </a:endParaRPr>
          </a:p>
        </p:txBody>
      </p:sp>
      <p:grpSp>
        <p:nvGrpSpPr>
          <p:cNvPr id="92" name="Group 19">
            <a:extLst>
              <a:ext uri="{FF2B5EF4-FFF2-40B4-BE49-F238E27FC236}">
                <a16:creationId xmlns:a16="http://schemas.microsoft.com/office/drawing/2014/main" id="{479F5EB7-6343-4D1A-8ED5-D6EE92A8B9AE}"/>
              </a:ext>
            </a:extLst>
          </p:cNvPr>
          <p:cNvGrpSpPr>
            <a:grpSpLocks noChangeAspect="1"/>
          </p:cNvGrpSpPr>
          <p:nvPr/>
        </p:nvGrpSpPr>
        <p:grpSpPr bwMode="auto">
          <a:xfrm>
            <a:off x="7542297" y="2710331"/>
            <a:ext cx="574776" cy="566860"/>
            <a:chOff x="-5149" y="-466"/>
            <a:chExt cx="944" cy="931"/>
          </a:xfrm>
          <a:solidFill>
            <a:schemeClr val="bg1"/>
          </a:solidFill>
        </p:grpSpPr>
        <p:sp>
          <p:nvSpPr>
            <p:cNvPr id="93" name="Oval 20">
              <a:extLst>
                <a:ext uri="{FF2B5EF4-FFF2-40B4-BE49-F238E27FC236}">
                  <a16:creationId xmlns:a16="http://schemas.microsoft.com/office/drawing/2014/main" id="{A16CE1AE-9489-4DA4-81AA-41CE20A25B05}"/>
                </a:ext>
              </a:extLst>
            </p:cNvPr>
            <p:cNvSpPr>
              <a:spLocks noChangeArrowheads="1"/>
            </p:cNvSpPr>
            <p:nvPr/>
          </p:nvSpPr>
          <p:spPr bwMode="auto">
            <a:xfrm>
              <a:off x="-5130" y="-147"/>
              <a:ext cx="217" cy="2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Oval 21">
              <a:extLst>
                <a:ext uri="{FF2B5EF4-FFF2-40B4-BE49-F238E27FC236}">
                  <a16:creationId xmlns:a16="http://schemas.microsoft.com/office/drawing/2014/main" id="{4B4CEA4F-9BF6-462F-87BF-C0AAE46010C6}"/>
                </a:ext>
              </a:extLst>
            </p:cNvPr>
            <p:cNvSpPr>
              <a:spLocks noChangeArrowheads="1"/>
            </p:cNvSpPr>
            <p:nvPr/>
          </p:nvSpPr>
          <p:spPr bwMode="auto">
            <a:xfrm>
              <a:off x="-4441" y="-147"/>
              <a:ext cx="217" cy="2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Freeform 22">
              <a:extLst>
                <a:ext uri="{FF2B5EF4-FFF2-40B4-BE49-F238E27FC236}">
                  <a16:creationId xmlns:a16="http://schemas.microsoft.com/office/drawing/2014/main" id="{FB456466-FC6D-49CD-AD4F-17A9A5CF4714}"/>
                </a:ext>
              </a:extLst>
            </p:cNvPr>
            <p:cNvSpPr>
              <a:spLocks/>
            </p:cNvSpPr>
            <p:nvPr/>
          </p:nvSpPr>
          <p:spPr bwMode="auto">
            <a:xfrm>
              <a:off x="-5149" y="94"/>
              <a:ext cx="434" cy="371"/>
            </a:xfrm>
            <a:custGeom>
              <a:avLst/>
              <a:gdLst>
                <a:gd name="T0" fmla="*/ 175 w 184"/>
                <a:gd name="T1" fmla="*/ 101 h 157"/>
                <a:gd name="T2" fmla="*/ 184 w 184"/>
                <a:gd name="T3" fmla="*/ 75 h 157"/>
                <a:gd name="T4" fmla="*/ 115 w 184"/>
                <a:gd name="T5" fmla="*/ 32 h 157"/>
                <a:gd name="T6" fmla="*/ 94 w 184"/>
                <a:gd name="T7" fmla="*/ 10 h 157"/>
                <a:gd name="T8" fmla="*/ 93 w 184"/>
                <a:gd name="T9" fmla="*/ 10 h 157"/>
                <a:gd name="T10" fmla="*/ 66 w 184"/>
                <a:gd name="T11" fmla="*/ 0 h 157"/>
                <a:gd name="T12" fmla="*/ 42 w 184"/>
                <a:gd name="T13" fmla="*/ 0 h 157"/>
                <a:gd name="T14" fmla="*/ 0 w 184"/>
                <a:gd name="T15" fmla="*/ 42 h 157"/>
                <a:gd name="T16" fmla="*/ 0 w 184"/>
                <a:gd name="T17" fmla="*/ 157 h 157"/>
                <a:gd name="T18" fmla="*/ 108 w 184"/>
                <a:gd name="T19" fmla="*/ 157 h 157"/>
                <a:gd name="T20" fmla="*/ 108 w 184"/>
                <a:gd name="T21" fmla="*/ 82 h 157"/>
                <a:gd name="T22" fmla="*/ 180 w 184"/>
                <a:gd name="T23" fmla="*/ 115 h 157"/>
                <a:gd name="T24" fmla="*/ 175 w 184"/>
                <a:gd name="T25" fmla="*/ 10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157">
                  <a:moveTo>
                    <a:pt x="175" y="101"/>
                  </a:moveTo>
                  <a:cubicBezTo>
                    <a:pt x="174" y="91"/>
                    <a:pt x="177" y="82"/>
                    <a:pt x="184" y="75"/>
                  </a:cubicBezTo>
                  <a:cubicBezTo>
                    <a:pt x="145" y="68"/>
                    <a:pt x="129" y="49"/>
                    <a:pt x="115" y="32"/>
                  </a:cubicBezTo>
                  <a:cubicBezTo>
                    <a:pt x="109" y="24"/>
                    <a:pt x="102" y="16"/>
                    <a:pt x="94" y="10"/>
                  </a:cubicBezTo>
                  <a:cubicBezTo>
                    <a:pt x="93" y="10"/>
                    <a:pt x="93" y="10"/>
                    <a:pt x="93" y="10"/>
                  </a:cubicBezTo>
                  <a:cubicBezTo>
                    <a:pt x="86" y="4"/>
                    <a:pt x="77" y="0"/>
                    <a:pt x="66" y="0"/>
                  </a:cubicBezTo>
                  <a:cubicBezTo>
                    <a:pt x="42" y="0"/>
                    <a:pt x="42" y="0"/>
                    <a:pt x="42" y="0"/>
                  </a:cubicBezTo>
                  <a:cubicBezTo>
                    <a:pt x="19" y="0"/>
                    <a:pt x="0" y="19"/>
                    <a:pt x="0" y="42"/>
                  </a:cubicBezTo>
                  <a:cubicBezTo>
                    <a:pt x="0" y="157"/>
                    <a:pt x="0" y="157"/>
                    <a:pt x="0" y="157"/>
                  </a:cubicBezTo>
                  <a:cubicBezTo>
                    <a:pt x="108" y="157"/>
                    <a:pt x="108" y="157"/>
                    <a:pt x="108" y="157"/>
                  </a:cubicBezTo>
                  <a:cubicBezTo>
                    <a:pt x="108" y="82"/>
                    <a:pt x="108" y="82"/>
                    <a:pt x="108" y="82"/>
                  </a:cubicBezTo>
                  <a:cubicBezTo>
                    <a:pt x="124" y="96"/>
                    <a:pt x="146" y="109"/>
                    <a:pt x="180" y="115"/>
                  </a:cubicBezTo>
                  <a:cubicBezTo>
                    <a:pt x="178" y="111"/>
                    <a:pt x="175" y="106"/>
                    <a:pt x="17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23">
              <a:extLst>
                <a:ext uri="{FF2B5EF4-FFF2-40B4-BE49-F238E27FC236}">
                  <a16:creationId xmlns:a16="http://schemas.microsoft.com/office/drawing/2014/main" id="{49877975-3BDC-4C82-84A4-2B53596EE6C4}"/>
                </a:ext>
              </a:extLst>
            </p:cNvPr>
            <p:cNvSpPr>
              <a:spLocks/>
            </p:cNvSpPr>
            <p:nvPr/>
          </p:nvSpPr>
          <p:spPr bwMode="auto">
            <a:xfrm>
              <a:off x="-4710" y="94"/>
              <a:ext cx="505" cy="371"/>
            </a:xfrm>
            <a:custGeom>
              <a:avLst/>
              <a:gdLst>
                <a:gd name="T0" fmla="*/ 172 w 214"/>
                <a:gd name="T1" fmla="*/ 0 h 157"/>
                <a:gd name="T2" fmla="*/ 148 w 214"/>
                <a:gd name="T3" fmla="*/ 0 h 157"/>
                <a:gd name="T4" fmla="*/ 121 w 214"/>
                <a:gd name="T5" fmla="*/ 10 h 157"/>
                <a:gd name="T6" fmla="*/ 120 w 214"/>
                <a:gd name="T7" fmla="*/ 10 h 157"/>
                <a:gd name="T8" fmla="*/ 99 w 214"/>
                <a:gd name="T9" fmla="*/ 32 h 157"/>
                <a:gd name="T10" fmla="*/ 18 w 214"/>
                <a:gd name="T11" fmla="*/ 78 h 157"/>
                <a:gd name="T12" fmla="*/ 1 w 214"/>
                <a:gd name="T13" fmla="*/ 99 h 157"/>
                <a:gd name="T14" fmla="*/ 20 w 214"/>
                <a:gd name="T15" fmla="*/ 117 h 157"/>
                <a:gd name="T16" fmla="*/ 23 w 214"/>
                <a:gd name="T17" fmla="*/ 117 h 157"/>
                <a:gd name="T18" fmla="*/ 106 w 214"/>
                <a:gd name="T19" fmla="*/ 83 h 157"/>
                <a:gd name="T20" fmla="*/ 106 w 214"/>
                <a:gd name="T21" fmla="*/ 157 h 157"/>
                <a:gd name="T22" fmla="*/ 214 w 214"/>
                <a:gd name="T23" fmla="*/ 157 h 157"/>
                <a:gd name="T24" fmla="*/ 214 w 214"/>
                <a:gd name="T25" fmla="*/ 42 h 157"/>
                <a:gd name="T26" fmla="*/ 172 w 214"/>
                <a:gd name="T2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4" h="157">
                  <a:moveTo>
                    <a:pt x="172" y="0"/>
                  </a:moveTo>
                  <a:cubicBezTo>
                    <a:pt x="148" y="0"/>
                    <a:pt x="148" y="0"/>
                    <a:pt x="148" y="0"/>
                  </a:cubicBezTo>
                  <a:cubicBezTo>
                    <a:pt x="138" y="0"/>
                    <a:pt x="128" y="4"/>
                    <a:pt x="121" y="10"/>
                  </a:cubicBezTo>
                  <a:cubicBezTo>
                    <a:pt x="121" y="10"/>
                    <a:pt x="121" y="10"/>
                    <a:pt x="120" y="10"/>
                  </a:cubicBezTo>
                  <a:cubicBezTo>
                    <a:pt x="112" y="16"/>
                    <a:pt x="105" y="24"/>
                    <a:pt x="99" y="32"/>
                  </a:cubicBezTo>
                  <a:cubicBezTo>
                    <a:pt x="84" y="51"/>
                    <a:pt x="66" y="72"/>
                    <a:pt x="18" y="78"/>
                  </a:cubicBezTo>
                  <a:cubicBezTo>
                    <a:pt x="7" y="79"/>
                    <a:pt x="0" y="89"/>
                    <a:pt x="1" y="99"/>
                  </a:cubicBezTo>
                  <a:cubicBezTo>
                    <a:pt x="2" y="110"/>
                    <a:pt x="10" y="117"/>
                    <a:pt x="20" y="117"/>
                  </a:cubicBezTo>
                  <a:cubicBezTo>
                    <a:pt x="21" y="117"/>
                    <a:pt x="22" y="117"/>
                    <a:pt x="23" y="117"/>
                  </a:cubicBezTo>
                  <a:cubicBezTo>
                    <a:pt x="63" y="112"/>
                    <a:pt x="89" y="98"/>
                    <a:pt x="106" y="83"/>
                  </a:cubicBezTo>
                  <a:cubicBezTo>
                    <a:pt x="106" y="157"/>
                    <a:pt x="106" y="157"/>
                    <a:pt x="106" y="157"/>
                  </a:cubicBezTo>
                  <a:cubicBezTo>
                    <a:pt x="214" y="157"/>
                    <a:pt x="214" y="157"/>
                    <a:pt x="214" y="157"/>
                  </a:cubicBezTo>
                  <a:cubicBezTo>
                    <a:pt x="214" y="42"/>
                    <a:pt x="214" y="42"/>
                    <a:pt x="214" y="42"/>
                  </a:cubicBezTo>
                  <a:cubicBezTo>
                    <a:pt x="214" y="19"/>
                    <a:pt x="195" y="0"/>
                    <a:pt x="1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24">
              <a:extLst>
                <a:ext uri="{FF2B5EF4-FFF2-40B4-BE49-F238E27FC236}">
                  <a16:creationId xmlns:a16="http://schemas.microsoft.com/office/drawing/2014/main" id="{107BEDFD-189D-4F20-A281-65B56E92D5DA}"/>
                </a:ext>
              </a:extLst>
            </p:cNvPr>
            <p:cNvSpPr>
              <a:spLocks/>
            </p:cNvSpPr>
            <p:nvPr/>
          </p:nvSpPr>
          <p:spPr bwMode="auto">
            <a:xfrm>
              <a:off x="-4989" y="-466"/>
              <a:ext cx="397" cy="340"/>
            </a:xfrm>
            <a:custGeom>
              <a:avLst/>
              <a:gdLst>
                <a:gd name="T0" fmla="*/ 103 w 168"/>
                <a:gd name="T1" fmla="*/ 105 h 144"/>
                <a:gd name="T2" fmla="*/ 103 w 168"/>
                <a:gd name="T3" fmla="*/ 59 h 144"/>
                <a:gd name="T4" fmla="*/ 123 w 168"/>
                <a:gd name="T5" fmla="*/ 37 h 144"/>
                <a:gd name="T6" fmla="*/ 168 w 168"/>
                <a:gd name="T7" fmla="*/ 37 h 144"/>
                <a:gd name="T8" fmla="*/ 168 w 168"/>
                <a:gd name="T9" fmla="*/ 27 h 144"/>
                <a:gd name="T10" fmla="*/ 143 w 168"/>
                <a:gd name="T11" fmla="*/ 0 h 144"/>
                <a:gd name="T12" fmla="*/ 25 w 168"/>
                <a:gd name="T13" fmla="*/ 0 h 144"/>
                <a:gd name="T14" fmla="*/ 0 w 168"/>
                <a:gd name="T15" fmla="*/ 27 h 144"/>
                <a:gd name="T16" fmla="*/ 0 w 168"/>
                <a:gd name="T17" fmla="*/ 83 h 144"/>
                <a:gd name="T18" fmla="*/ 25 w 168"/>
                <a:gd name="T19" fmla="*/ 110 h 144"/>
                <a:gd name="T20" fmla="*/ 45 w 168"/>
                <a:gd name="T21" fmla="*/ 110 h 144"/>
                <a:gd name="T22" fmla="*/ 45 w 168"/>
                <a:gd name="T23" fmla="*/ 141 h 144"/>
                <a:gd name="T24" fmla="*/ 48 w 168"/>
                <a:gd name="T25" fmla="*/ 143 h 144"/>
                <a:gd name="T26" fmla="*/ 76 w 168"/>
                <a:gd name="T27" fmla="*/ 110 h 144"/>
                <a:gd name="T28" fmla="*/ 104 w 168"/>
                <a:gd name="T29" fmla="*/ 110 h 144"/>
                <a:gd name="T30" fmla="*/ 103 w 168"/>
                <a:gd name="T31" fmla="*/ 10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 h="144">
                  <a:moveTo>
                    <a:pt x="103" y="105"/>
                  </a:moveTo>
                  <a:cubicBezTo>
                    <a:pt x="103" y="59"/>
                    <a:pt x="103" y="59"/>
                    <a:pt x="103" y="59"/>
                  </a:cubicBezTo>
                  <a:cubicBezTo>
                    <a:pt x="103" y="47"/>
                    <a:pt x="112" y="37"/>
                    <a:pt x="123" y="37"/>
                  </a:cubicBezTo>
                  <a:cubicBezTo>
                    <a:pt x="168" y="37"/>
                    <a:pt x="168" y="37"/>
                    <a:pt x="168" y="37"/>
                  </a:cubicBezTo>
                  <a:cubicBezTo>
                    <a:pt x="168" y="27"/>
                    <a:pt x="168" y="27"/>
                    <a:pt x="168" y="27"/>
                  </a:cubicBezTo>
                  <a:cubicBezTo>
                    <a:pt x="168" y="12"/>
                    <a:pt x="157" y="0"/>
                    <a:pt x="143" y="0"/>
                  </a:cubicBezTo>
                  <a:cubicBezTo>
                    <a:pt x="25" y="0"/>
                    <a:pt x="25" y="0"/>
                    <a:pt x="25" y="0"/>
                  </a:cubicBezTo>
                  <a:cubicBezTo>
                    <a:pt x="11" y="0"/>
                    <a:pt x="0" y="12"/>
                    <a:pt x="0" y="27"/>
                  </a:cubicBezTo>
                  <a:cubicBezTo>
                    <a:pt x="0" y="83"/>
                    <a:pt x="0" y="83"/>
                    <a:pt x="0" y="83"/>
                  </a:cubicBezTo>
                  <a:cubicBezTo>
                    <a:pt x="0" y="98"/>
                    <a:pt x="11" y="110"/>
                    <a:pt x="25" y="110"/>
                  </a:cubicBezTo>
                  <a:cubicBezTo>
                    <a:pt x="45" y="110"/>
                    <a:pt x="45" y="110"/>
                    <a:pt x="45" y="110"/>
                  </a:cubicBezTo>
                  <a:cubicBezTo>
                    <a:pt x="45" y="120"/>
                    <a:pt x="45" y="131"/>
                    <a:pt x="45" y="141"/>
                  </a:cubicBezTo>
                  <a:cubicBezTo>
                    <a:pt x="45" y="143"/>
                    <a:pt x="47" y="144"/>
                    <a:pt x="48" y="143"/>
                  </a:cubicBezTo>
                  <a:cubicBezTo>
                    <a:pt x="58" y="132"/>
                    <a:pt x="67" y="121"/>
                    <a:pt x="76" y="110"/>
                  </a:cubicBezTo>
                  <a:cubicBezTo>
                    <a:pt x="104" y="110"/>
                    <a:pt x="104" y="110"/>
                    <a:pt x="104" y="110"/>
                  </a:cubicBezTo>
                  <a:cubicBezTo>
                    <a:pt x="103" y="108"/>
                    <a:pt x="103" y="106"/>
                    <a:pt x="103"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25">
              <a:extLst>
                <a:ext uri="{FF2B5EF4-FFF2-40B4-BE49-F238E27FC236}">
                  <a16:creationId xmlns:a16="http://schemas.microsoft.com/office/drawing/2014/main" id="{33F8C003-7395-47BE-A4AC-55DEFB5EE975}"/>
                </a:ext>
              </a:extLst>
            </p:cNvPr>
            <p:cNvSpPr>
              <a:spLocks/>
            </p:cNvSpPr>
            <p:nvPr/>
          </p:nvSpPr>
          <p:spPr bwMode="auto">
            <a:xfrm>
              <a:off x="-4717" y="-355"/>
              <a:ext cx="328" cy="272"/>
            </a:xfrm>
            <a:custGeom>
              <a:avLst/>
              <a:gdLst>
                <a:gd name="T0" fmla="*/ 0 w 139"/>
                <a:gd name="T1" fmla="*/ 19 h 115"/>
                <a:gd name="T2" fmla="*/ 0 w 139"/>
                <a:gd name="T3" fmla="*/ 71 h 115"/>
                <a:gd name="T4" fmla="*/ 18 w 139"/>
                <a:gd name="T5" fmla="*/ 90 h 115"/>
                <a:gd name="T6" fmla="*/ 67 w 139"/>
                <a:gd name="T7" fmla="*/ 90 h 115"/>
                <a:gd name="T8" fmla="*/ 87 w 139"/>
                <a:gd name="T9" fmla="*/ 114 h 115"/>
                <a:gd name="T10" fmla="*/ 90 w 139"/>
                <a:gd name="T11" fmla="*/ 113 h 115"/>
                <a:gd name="T12" fmla="*/ 90 w 139"/>
                <a:gd name="T13" fmla="*/ 90 h 115"/>
                <a:gd name="T14" fmla="*/ 120 w 139"/>
                <a:gd name="T15" fmla="*/ 90 h 115"/>
                <a:gd name="T16" fmla="*/ 139 w 139"/>
                <a:gd name="T17" fmla="*/ 71 h 115"/>
                <a:gd name="T18" fmla="*/ 139 w 139"/>
                <a:gd name="T19" fmla="*/ 19 h 115"/>
                <a:gd name="T20" fmla="*/ 120 w 139"/>
                <a:gd name="T21" fmla="*/ 0 h 115"/>
                <a:gd name="T22" fmla="*/ 18 w 139"/>
                <a:gd name="T23" fmla="*/ 0 h 115"/>
                <a:gd name="T24" fmla="*/ 0 w 139"/>
                <a:gd name="T25" fmla="*/ 1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 h="115">
                  <a:moveTo>
                    <a:pt x="0" y="19"/>
                  </a:moveTo>
                  <a:cubicBezTo>
                    <a:pt x="0" y="71"/>
                    <a:pt x="0" y="71"/>
                    <a:pt x="0" y="71"/>
                  </a:cubicBezTo>
                  <a:cubicBezTo>
                    <a:pt x="0" y="81"/>
                    <a:pt x="8" y="90"/>
                    <a:pt x="18" y="90"/>
                  </a:cubicBezTo>
                  <a:cubicBezTo>
                    <a:pt x="67" y="90"/>
                    <a:pt x="67" y="90"/>
                    <a:pt x="67" y="90"/>
                  </a:cubicBezTo>
                  <a:cubicBezTo>
                    <a:pt x="73" y="98"/>
                    <a:pt x="80" y="106"/>
                    <a:pt x="87" y="114"/>
                  </a:cubicBezTo>
                  <a:cubicBezTo>
                    <a:pt x="88" y="115"/>
                    <a:pt x="90" y="114"/>
                    <a:pt x="90" y="113"/>
                  </a:cubicBezTo>
                  <a:cubicBezTo>
                    <a:pt x="90" y="105"/>
                    <a:pt x="90" y="98"/>
                    <a:pt x="90" y="90"/>
                  </a:cubicBezTo>
                  <a:cubicBezTo>
                    <a:pt x="120" y="90"/>
                    <a:pt x="120" y="90"/>
                    <a:pt x="120" y="90"/>
                  </a:cubicBezTo>
                  <a:cubicBezTo>
                    <a:pt x="130" y="90"/>
                    <a:pt x="139" y="81"/>
                    <a:pt x="139" y="71"/>
                  </a:cubicBezTo>
                  <a:cubicBezTo>
                    <a:pt x="139" y="19"/>
                    <a:pt x="139" y="19"/>
                    <a:pt x="139" y="19"/>
                  </a:cubicBezTo>
                  <a:cubicBezTo>
                    <a:pt x="139" y="9"/>
                    <a:pt x="130" y="0"/>
                    <a:pt x="120" y="0"/>
                  </a:cubicBezTo>
                  <a:cubicBezTo>
                    <a:pt x="18" y="0"/>
                    <a:pt x="18" y="0"/>
                    <a:pt x="18" y="0"/>
                  </a:cubicBezTo>
                  <a:cubicBezTo>
                    <a:pt x="8" y="0"/>
                    <a:pt x="0" y="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 name="Rectangle 3">
            <a:extLst>
              <a:ext uri="{FF2B5EF4-FFF2-40B4-BE49-F238E27FC236}">
                <a16:creationId xmlns:a16="http://schemas.microsoft.com/office/drawing/2014/main" id="{61BC076F-FB71-40EA-8C27-4860FA36A621}"/>
              </a:ext>
            </a:extLst>
          </p:cNvPr>
          <p:cNvSpPr/>
          <p:nvPr/>
        </p:nvSpPr>
        <p:spPr>
          <a:xfrm>
            <a:off x="2617606" y="4100398"/>
            <a:ext cx="1798148" cy="523220"/>
          </a:xfrm>
          <a:prstGeom prst="rect">
            <a:avLst/>
          </a:prstGeom>
        </p:spPr>
        <p:txBody>
          <a:bodyPr wrap="square">
            <a:spAutoFit/>
          </a:bodyPr>
          <a:lstStyle/>
          <a:p>
            <a:pPr algn="ctr">
              <a:spcBef>
                <a:spcPts val="200"/>
              </a:spcBef>
              <a:spcAft>
                <a:spcPts val="200"/>
              </a:spcAft>
            </a:pPr>
            <a:r>
              <a:rPr lang="en-GB" sz="1400" b="1">
                <a:solidFill>
                  <a:schemeClr val="tx2"/>
                </a:solidFill>
                <a:latin typeface="+mj-lt"/>
              </a:rPr>
              <a:t>Tests delivered </a:t>
            </a:r>
            <a:br>
              <a:rPr lang="en-GB" sz="1400" b="1">
                <a:solidFill>
                  <a:schemeClr val="tx2"/>
                </a:solidFill>
                <a:latin typeface="+mj-lt"/>
              </a:rPr>
            </a:br>
            <a:r>
              <a:rPr lang="en-GB" sz="1400" b="1">
                <a:solidFill>
                  <a:schemeClr val="tx2"/>
                </a:solidFill>
                <a:latin typeface="+mj-lt"/>
              </a:rPr>
              <a:t>via e-volve</a:t>
            </a:r>
          </a:p>
        </p:txBody>
      </p:sp>
      <p:sp>
        <p:nvSpPr>
          <p:cNvPr id="99" name="Rectangle 98">
            <a:extLst>
              <a:ext uri="{FF2B5EF4-FFF2-40B4-BE49-F238E27FC236}">
                <a16:creationId xmlns:a16="http://schemas.microsoft.com/office/drawing/2014/main" id="{8B654262-B0B6-4C61-A18A-DECEA0C30D6F}"/>
              </a:ext>
            </a:extLst>
          </p:cNvPr>
          <p:cNvSpPr/>
          <p:nvPr/>
        </p:nvSpPr>
        <p:spPr>
          <a:xfrm>
            <a:off x="4836564" y="4100398"/>
            <a:ext cx="1798148" cy="1169551"/>
          </a:xfrm>
          <a:prstGeom prst="rect">
            <a:avLst/>
          </a:prstGeom>
        </p:spPr>
        <p:txBody>
          <a:bodyPr wrap="square">
            <a:spAutoFit/>
          </a:bodyPr>
          <a:lstStyle/>
          <a:p>
            <a:pPr algn="ctr">
              <a:spcBef>
                <a:spcPts val="200"/>
              </a:spcBef>
              <a:spcAft>
                <a:spcPts val="200"/>
              </a:spcAft>
            </a:pPr>
            <a:r>
              <a:rPr lang="en-GB" sz="1400" b="1">
                <a:solidFill>
                  <a:schemeClr val="tx2"/>
                </a:solidFill>
                <a:latin typeface="+mj-lt"/>
              </a:rPr>
              <a:t>Portfolios and projects (Level 5 only) submitted digitally on our EPA Portal</a:t>
            </a:r>
          </a:p>
        </p:txBody>
      </p:sp>
      <p:sp>
        <p:nvSpPr>
          <p:cNvPr id="100" name="Rectangle 99">
            <a:extLst>
              <a:ext uri="{FF2B5EF4-FFF2-40B4-BE49-F238E27FC236}">
                <a16:creationId xmlns:a16="http://schemas.microsoft.com/office/drawing/2014/main" id="{BEF50A8D-B663-45AA-A7DB-C78E6B82C6B5}"/>
              </a:ext>
            </a:extLst>
          </p:cNvPr>
          <p:cNvSpPr/>
          <p:nvPr/>
        </p:nvSpPr>
        <p:spPr>
          <a:xfrm>
            <a:off x="6776245" y="4100398"/>
            <a:ext cx="2190333" cy="1384995"/>
          </a:xfrm>
          <a:prstGeom prst="rect">
            <a:avLst/>
          </a:prstGeom>
        </p:spPr>
        <p:txBody>
          <a:bodyPr wrap="square">
            <a:spAutoFit/>
          </a:bodyPr>
          <a:lstStyle/>
          <a:p>
            <a:pPr algn="ctr">
              <a:spcBef>
                <a:spcPts val="200"/>
              </a:spcBef>
              <a:spcAft>
                <a:spcPts val="200"/>
              </a:spcAft>
            </a:pPr>
            <a:r>
              <a:rPr lang="en-GB" sz="1400" b="1">
                <a:solidFill>
                  <a:schemeClr val="tx2"/>
                </a:solidFill>
                <a:latin typeface="+mj-lt"/>
              </a:rPr>
              <a:t>Online video conferencing for structured interviews, project presentations and Q&amp;A, professional discussions</a:t>
            </a:r>
          </a:p>
        </p:txBody>
      </p:sp>
      <p:sp>
        <p:nvSpPr>
          <p:cNvPr id="114" name="Oval 113">
            <a:extLst>
              <a:ext uri="{FF2B5EF4-FFF2-40B4-BE49-F238E27FC236}">
                <a16:creationId xmlns:a16="http://schemas.microsoft.com/office/drawing/2014/main" id="{8F0AAC7F-BAC9-422A-B5F4-EE68150AF55A}"/>
              </a:ext>
            </a:extLst>
          </p:cNvPr>
          <p:cNvSpPr/>
          <p:nvPr/>
        </p:nvSpPr>
        <p:spPr>
          <a:xfrm>
            <a:off x="2741638" y="2218720"/>
            <a:ext cx="1550084" cy="1550082"/>
          </a:xfrm>
          <a:prstGeom prst="ellipse">
            <a:avLst/>
          </a:prstGeom>
          <a:noFill/>
          <a:ln w="9525">
            <a:solidFill>
              <a:schemeClr val="bg1"/>
            </a:solidFill>
            <a:prstDash val="dash"/>
            <a:round/>
            <a:headEnd/>
            <a:tailEnd/>
          </a:ln>
        </p:spPr>
        <p:txBody>
          <a:bodyPr vert="horz" wrap="square" lIns="91440" tIns="45720" rIns="91440" bIns="45720" numCol="1" anchor="t" anchorCtr="0" compatLnSpc="1">
            <a:prstTxWarp prst="textNoShape">
              <a:avLst/>
            </a:prstTxWarp>
          </a:bodyPr>
          <a:lstStyle/>
          <a:p>
            <a:endParaRPr lang="en-GB" baseline="-25000">
              <a:solidFill>
                <a:schemeClr val="tx1"/>
              </a:solidFill>
            </a:endParaRPr>
          </a:p>
        </p:txBody>
      </p:sp>
      <p:cxnSp>
        <p:nvCxnSpPr>
          <p:cNvPr id="115" name="Straight Arrow Connector 114">
            <a:extLst>
              <a:ext uri="{FF2B5EF4-FFF2-40B4-BE49-F238E27FC236}">
                <a16:creationId xmlns:a16="http://schemas.microsoft.com/office/drawing/2014/main" id="{07B1C5C4-C956-4F46-8C58-1AB80B0FA3B3}"/>
              </a:ext>
            </a:extLst>
          </p:cNvPr>
          <p:cNvCxnSpPr>
            <a:cxnSpLocks/>
            <a:stCxn id="114" idx="6"/>
          </p:cNvCxnSpPr>
          <p:nvPr/>
        </p:nvCxnSpPr>
        <p:spPr>
          <a:xfrm>
            <a:off x="4291722" y="2993761"/>
            <a:ext cx="649465" cy="13539"/>
          </a:xfrm>
          <a:prstGeom prst="straightConnector1">
            <a:avLst/>
          </a:prstGeom>
          <a:noFill/>
          <a:ln w="9525">
            <a:solidFill>
              <a:schemeClr val="bg1"/>
            </a:solidFill>
            <a:prstDash val="dash"/>
            <a:round/>
            <a:headEnd type="none" w="med" len="med"/>
            <a:tailEnd type="none" w="med" len="med"/>
          </a:ln>
        </p:spPr>
      </p:cxnSp>
      <p:sp>
        <p:nvSpPr>
          <p:cNvPr id="116" name="Oval 115">
            <a:extLst>
              <a:ext uri="{FF2B5EF4-FFF2-40B4-BE49-F238E27FC236}">
                <a16:creationId xmlns:a16="http://schemas.microsoft.com/office/drawing/2014/main" id="{D9E78633-BF2A-4CB1-AF8B-298A391F7465}"/>
              </a:ext>
            </a:extLst>
          </p:cNvPr>
          <p:cNvSpPr/>
          <p:nvPr/>
        </p:nvSpPr>
        <p:spPr>
          <a:xfrm>
            <a:off x="4960196" y="2218720"/>
            <a:ext cx="1550084" cy="1550082"/>
          </a:xfrm>
          <a:prstGeom prst="ellipse">
            <a:avLst/>
          </a:prstGeom>
          <a:noFill/>
          <a:ln w="9525">
            <a:solidFill>
              <a:schemeClr val="bg1"/>
            </a:solidFill>
            <a:prstDash val="dash"/>
            <a:round/>
            <a:headEnd/>
            <a:tailEnd/>
          </a:ln>
        </p:spPr>
        <p:txBody>
          <a:bodyPr vert="horz" wrap="square" lIns="91440" tIns="45720" rIns="91440" bIns="45720" numCol="1" anchor="t" anchorCtr="0" compatLnSpc="1">
            <a:prstTxWarp prst="textNoShape">
              <a:avLst/>
            </a:prstTxWarp>
          </a:bodyPr>
          <a:lstStyle/>
          <a:p>
            <a:endParaRPr lang="en-GB" baseline="-25000">
              <a:solidFill>
                <a:schemeClr val="tx1"/>
              </a:solidFill>
            </a:endParaRPr>
          </a:p>
        </p:txBody>
      </p:sp>
      <p:sp>
        <p:nvSpPr>
          <p:cNvPr id="117" name="Oval 116">
            <a:extLst>
              <a:ext uri="{FF2B5EF4-FFF2-40B4-BE49-F238E27FC236}">
                <a16:creationId xmlns:a16="http://schemas.microsoft.com/office/drawing/2014/main" id="{00DB6CBB-BD7B-4D15-8448-60F6FF6DD212}"/>
              </a:ext>
            </a:extLst>
          </p:cNvPr>
          <p:cNvSpPr/>
          <p:nvPr/>
        </p:nvSpPr>
        <p:spPr>
          <a:xfrm>
            <a:off x="7054643" y="2218720"/>
            <a:ext cx="1550084" cy="1550082"/>
          </a:xfrm>
          <a:prstGeom prst="ellipse">
            <a:avLst/>
          </a:prstGeom>
          <a:noFill/>
          <a:ln w="9525">
            <a:solidFill>
              <a:schemeClr val="bg1"/>
            </a:solidFill>
            <a:prstDash val="dash"/>
            <a:round/>
            <a:headEnd/>
            <a:tailEnd/>
          </a:ln>
        </p:spPr>
        <p:txBody>
          <a:bodyPr vert="horz" wrap="square" lIns="91440" tIns="45720" rIns="91440" bIns="45720" numCol="1" anchor="t" anchorCtr="0" compatLnSpc="1">
            <a:prstTxWarp prst="textNoShape">
              <a:avLst/>
            </a:prstTxWarp>
          </a:bodyPr>
          <a:lstStyle/>
          <a:p>
            <a:endParaRPr lang="en-GB" baseline="-25000">
              <a:solidFill>
                <a:schemeClr val="tx1"/>
              </a:solidFill>
            </a:endParaRPr>
          </a:p>
        </p:txBody>
      </p:sp>
      <p:cxnSp>
        <p:nvCxnSpPr>
          <p:cNvPr id="118" name="Straight Arrow Connector 117">
            <a:extLst>
              <a:ext uri="{FF2B5EF4-FFF2-40B4-BE49-F238E27FC236}">
                <a16:creationId xmlns:a16="http://schemas.microsoft.com/office/drawing/2014/main" id="{F46FF2AD-B2D1-4085-B4A6-02869A9B31CF}"/>
              </a:ext>
            </a:extLst>
          </p:cNvPr>
          <p:cNvCxnSpPr>
            <a:cxnSpLocks/>
            <a:endCxn id="117" idx="2"/>
          </p:cNvCxnSpPr>
          <p:nvPr/>
        </p:nvCxnSpPr>
        <p:spPr>
          <a:xfrm>
            <a:off x="6510280" y="2993761"/>
            <a:ext cx="544363" cy="0"/>
          </a:xfrm>
          <a:prstGeom prst="straightConnector1">
            <a:avLst/>
          </a:prstGeom>
          <a:noFill/>
          <a:ln w="9525">
            <a:solidFill>
              <a:schemeClr val="bg1"/>
            </a:solidFill>
            <a:prstDash val="dash"/>
            <a:round/>
            <a:headEnd type="none" w="med" len="med"/>
            <a:tailEnd type="none" w="med" len="med"/>
          </a:ln>
        </p:spPr>
      </p:cxnSp>
      <p:grpSp>
        <p:nvGrpSpPr>
          <p:cNvPr id="51" name="Group 50">
            <a:extLst>
              <a:ext uri="{FF2B5EF4-FFF2-40B4-BE49-F238E27FC236}">
                <a16:creationId xmlns:a16="http://schemas.microsoft.com/office/drawing/2014/main" id="{2FBC3DF3-B92A-4D25-81BE-C7A10E7DFE79}"/>
              </a:ext>
            </a:extLst>
          </p:cNvPr>
          <p:cNvGrpSpPr/>
          <p:nvPr/>
        </p:nvGrpSpPr>
        <p:grpSpPr>
          <a:xfrm>
            <a:off x="2085643" y="1562486"/>
            <a:ext cx="7195630" cy="6040126"/>
            <a:chOff x="4113490" y="2017643"/>
            <a:chExt cx="4632074" cy="3888239"/>
          </a:xfrm>
          <a:solidFill>
            <a:schemeClr val="tx2"/>
          </a:solidFill>
        </p:grpSpPr>
        <p:sp>
          <p:nvSpPr>
            <p:cNvPr id="52" name="Freeform 6">
              <a:extLst>
                <a:ext uri="{FF2B5EF4-FFF2-40B4-BE49-F238E27FC236}">
                  <a16:creationId xmlns:a16="http://schemas.microsoft.com/office/drawing/2014/main" id="{EC62DCBC-7213-499F-8A43-BD026F084319}"/>
                </a:ext>
              </a:extLst>
            </p:cNvPr>
            <p:cNvSpPr>
              <a:spLocks noEditPoints="1"/>
            </p:cNvSpPr>
            <p:nvPr/>
          </p:nvSpPr>
          <p:spPr bwMode="auto">
            <a:xfrm>
              <a:off x="4113490" y="2017643"/>
              <a:ext cx="4632074" cy="3202508"/>
            </a:xfrm>
            <a:custGeom>
              <a:avLst/>
              <a:gdLst>
                <a:gd name="T0" fmla="*/ 280 w 280"/>
                <a:gd name="T1" fmla="*/ 6 h 193"/>
                <a:gd name="T2" fmla="*/ 273 w 280"/>
                <a:gd name="T3" fmla="*/ 0 h 193"/>
                <a:gd name="T4" fmla="*/ 7 w 280"/>
                <a:gd name="T5" fmla="*/ 0 h 193"/>
                <a:gd name="T6" fmla="*/ 0 w 280"/>
                <a:gd name="T7" fmla="*/ 6 h 193"/>
                <a:gd name="T8" fmla="*/ 0 w 280"/>
                <a:gd name="T9" fmla="*/ 186 h 193"/>
                <a:gd name="T10" fmla="*/ 7 w 280"/>
                <a:gd name="T11" fmla="*/ 193 h 193"/>
                <a:gd name="T12" fmla="*/ 273 w 280"/>
                <a:gd name="T13" fmla="*/ 193 h 193"/>
                <a:gd name="T14" fmla="*/ 280 w 280"/>
                <a:gd name="T15" fmla="*/ 186 h 193"/>
                <a:gd name="T16" fmla="*/ 280 w 280"/>
                <a:gd name="T17" fmla="*/ 6 h 193"/>
                <a:gd name="T18" fmla="*/ 12 w 280"/>
                <a:gd name="T19" fmla="*/ 12 h 193"/>
                <a:gd name="T20" fmla="*/ 268 w 280"/>
                <a:gd name="T21" fmla="*/ 12 h 193"/>
                <a:gd name="T22" fmla="*/ 268 w 280"/>
                <a:gd name="T23" fmla="*/ 159 h 193"/>
                <a:gd name="T24" fmla="*/ 12 w 280"/>
                <a:gd name="T25" fmla="*/ 159 h 193"/>
                <a:gd name="T26" fmla="*/ 12 w 280"/>
                <a:gd name="T27"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0" h="193">
                  <a:moveTo>
                    <a:pt x="280" y="6"/>
                  </a:moveTo>
                  <a:cubicBezTo>
                    <a:pt x="280" y="3"/>
                    <a:pt x="277" y="0"/>
                    <a:pt x="273" y="0"/>
                  </a:cubicBezTo>
                  <a:cubicBezTo>
                    <a:pt x="7" y="0"/>
                    <a:pt x="7" y="0"/>
                    <a:pt x="7" y="0"/>
                  </a:cubicBezTo>
                  <a:cubicBezTo>
                    <a:pt x="3" y="0"/>
                    <a:pt x="0" y="3"/>
                    <a:pt x="0" y="6"/>
                  </a:cubicBezTo>
                  <a:cubicBezTo>
                    <a:pt x="0" y="186"/>
                    <a:pt x="0" y="186"/>
                    <a:pt x="0" y="186"/>
                  </a:cubicBezTo>
                  <a:cubicBezTo>
                    <a:pt x="0" y="190"/>
                    <a:pt x="3" y="193"/>
                    <a:pt x="7" y="193"/>
                  </a:cubicBezTo>
                  <a:cubicBezTo>
                    <a:pt x="273" y="193"/>
                    <a:pt x="273" y="193"/>
                    <a:pt x="273" y="193"/>
                  </a:cubicBezTo>
                  <a:cubicBezTo>
                    <a:pt x="277" y="193"/>
                    <a:pt x="280" y="190"/>
                    <a:pt x="280" y="186"/>
                  </a:cubicBezTo>
                  <a:lnTo>
                    <a:pt x="280" y="6"/>
                  </a:lnTo>
                  <a:close/>
                  <a:moveTo>
                    <a:pt x="12" y="12"/>
                  </a:moveTo>
                  <a:cubicBezTo>
                    <a:pt x="268" y="12"/>
                    <a:pt x="268" y="12"/>
                    <a:pt x="268" y="12"/>
                  </a:cubicBezTo>
                  <a:cubicBezTo>
                    <a:pt x="268" y="159"/>
                    <a:pt x="268" y="159"/>
                    <a:pt x="268" y="159"/>
                  </a:cubicBezTo>
                  <a:cubicBezTo>
                    <a:pt x="12" y="159"/>
                    <a:pt x="12" y="159"/>
                    <a:pt x="12" y="159"/>
                  </a:cubicBezTo>
                  <a:lnTo>
                    <a:pt x="1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7">
              <a:extLst>
                <a:ext uri="{FF2B5EF4-FFF2-40B4-BE49-F238E27FC236}">
                  <a16:creationId xmlns:a16="http://schemas.microsoft.com/office/drawing/2014/main" id="{63CC4D4C-8211-4061-ADD3-BD7E4650DC75}"/>
                </a:ext>
              </a:extLst>
            </p:cNvPr>
            <p:cNvSpPr>
              <a:spLocks/>
            </p:cNvSpPr>
            <p:nvPr/>
          </p:nvSpPr>
          <p:spPr bwMode="auto">
            <a:xfrm>
              <a:off x="5493054" y="5361326"/>
              <a:ext cx="1872946" cy="544556"/>
            </a:xfrm>
            <a:custGeom>
              <a:avLst/>
              <a:gdLst>
                <a:gd name="T0" fmla="*/ 93 w 96"/>
                <a:gd name="T1" fmla="*/ 23 h 28"/>
                <a:gd name="T2" fmla="*/ 79 w 96"/>
                <a:gd name="T3" fmla="*/ 0 h 28"/>
                <a:gd name="T4" fmla="*/ 17 w 96"/>
                <a:gd name="T5" fmla="*/ 0 h 28"/>
                <a:gd name="T6" fmla="*/ 3 w 96"/>
                <a:gd name="T7" fmla="*/ 23 h 28"/>
                <a:gd name="T8" fmla="*/ 3 w 96"/>
                <a:gd name="T9" fmla="*/ 28 h 28"/>
                <a:gd name="T10" fmla="*/ 48 w 96"/>
                <a:gd name="T11" fmla="*/ 28 h 28"/>
                <a:gd name="T12" fmla="*/ 93 w 96"/>
                <a:gd name="T13" fmla="*/ 28 h 28"/>
                <a:gd name="T14" fmla="*/ 93 w 96"/>
                <a:gd name="T15" fmla="*/ 23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28">
                  <a:moveTo>
                    <a:pt x="93" y="23"/>
                  </a:moveTo>
                  <a:cubicBezTo>
                    <a:pt x="82" y="20"/>
                    <a:pt x="79" y="11"/>
                    <a:pt x="79" y="0"/>
                  </a:cubicBezTo>
                  <a:cubicBezTo>
                    <a:pt x="17" y="0"/>
                    <a:pt x="17" y="0"/>
                    <a:pt x="17" y="0"/>
                  </a:cubicBezTo>
                  <a:cubicBezTo>
                    <a:pt x="17" y="11"/>
                    <a:pt x="14" y="20"/>
                    <a:pt x="3" y="23"/>
                  </a:cubicBezTo>
                  <a:cubicBezTo>
                    <a:pt x="0" y="23"/>
                    <a:pt x="0" y="28"/>
                    <a:pt x="3" y="28"/>
                  </a:cubicBezTo>
                  <a:cubicBezTo>
                    <a:pt x="48" y="28"/>
                    <a:pt x="48" y="28"/>
                    <a:pt x="48" y="28"/>
                  </a:cubicBezTo>
                  <a:cubicBezTo>
                    <a:pt x="93" y="28"/>
                    <a:pt x="93" y="28"/>
                    <a:pt x="93" y="28"/>
                  </a:cubicBezTo>
                  <a:cubicBezTo>
                    <a:pt x="96" y="28"/>
                    <a:pt x="96" y="23"/>
                    <a:pt x="9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1555020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23" presetClass="entr" presetSubtype="288" fill="hold" grpId="1" nodeType="withEffect">
                                  <p:stCondLst>
                                    <p:cond delay="0"/>
                                  </p:stCondLst>
                                  <p:childTnLst>
                                    <p:set>
                                      <p:cBhvr>
                                        <p:cTn id="9" dur="1" fill="hold">
                                          <p:stCondLst>
                                            <p:cond delay="0"/>
                                          </p:stCondLst>
                                        </p:cTn>
                                        <p:tgtEl>
                                          <p:spTgt spid="83"/>
                                        </p:tgtEl>
                                        <p:attrNameLst>
                                          <p:attrName>style.visibility</p:attrName>
                                        </p:attrNameLst>
                                      </p:cBhvr>
                                      <p:to>
                                        <p:strVal val="visible"/>
                                      </p:to>
                                    </p:set>
                                    <p:anim calcmode="lin" valueType="num">
                                      <p:cBhvr>
                                        <p:cTn id="10" dur="500" fill="hold"/>
                                        <p:tgtEl>
                                          <p:spTgt spid="83"/>
                                        </p:tgtEl>
                                        <p:attrNameLst>
                                          <p:attrName>ppt_w</p:attrName>
                                        </p:attrNameLst>
                                      </p:cBhvr>
                                      <p:tavLst>
                                        <p:tav tm="0">
                                          <p:val>
                                            <p:strVal val="4/3*#ppt_w"/>
                                          </p:val>
                                        </p:tav>
                                        <p:tav tm="100000">
                                          <p:val>
                                            <p:strVal val="#ppt_w"/>
                                          </p:val>
                                        </p:tav>
                                      </p:tavLst>
                                    </p:anim>
                                    <p:anim calcmode="lin" valueType="num">
                                      <p:cBhvr>
                                        <p:cTn id="11" dur="500" fill="hold"/>
                                        <p:tgtEl>
                                          <p:spTgt spid="83"/>
                                        </p:tgtEl>
                                        <p:attrNameLst>
                                          <p:attrName>ppt_h</p:attrName>
                                        </p:attrNameLst>
                                      </p:cBhvr>
                                      <p:tavLst>
                                        <p:tav tm="0">
                                          <p:val>
                                            <p:strVal val="4/3*#ppt_h"/>
                                          </p:val>
                                        </p:tav>
                                        <p:tav tm="100000">
                                          <p:val>
                                            <p:strVal val="#ppt_h"/>
                                          </p:val>
                                        </p:tav>
                                      </p:tavLst>
                                    </p:anim>
                                  </p:childTnLst>
                                </p:cTn>
                              </p:par>
                              <p:par>
                                <p:cTn id="12" presetID="10" presetClass="entr" presetSubtype="0" fill="hold" nodeType="withEffect">
                                  <p:stCondLst>
                                    <p:cond delay="0"/>
                                  </p:stCondLst>
                                  <p:childTnLst>
                                    <p:set>
                                      <p:cBhvr>
                                        <p:cTn id="13" dur="1" fill="hold">
                                          <p:stCondLst>
                                            <p:cond delay="0"/>
                                          </p:stCondLst>
                                        </p:cTn>
                                        <p:tgtEl>
                                          <p:spTgt spid="84"/>
                                        </p:tgtEl>
                                        <p:attrNameLst>
                                          <p:attrName>style.visibility</p:attrName>
                                        </p:attrNameLst>
                                      </p:cBhvr>
                                      <p:to>
                                        <p:strVal val="visible"/>
                                      </p:to>
                                    </p:set>
                                    <p:animEffect transition="in" filter="fade">
                                      <p:cBhvr>
                                        <p:cTn id="14" dur="500"/>
                                        <p:tgtEl>
                                          <p:spTgt spid="84"/>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14"/>
                                        </p:tgtEl>
                                        <p:attrNameLst>
                                          <p:attrName>style.visibility</p:attrName>
                                        </p:attrNameLst>
                                      </p:cBhvr>
                                      <p:to>
                                        <p:strVal val="visible"/>
                                      </p:to>
                                    </p:set>
                                    <p:animEffect transition="in" filter="wheel(1)">
                                      <p:cBhvr>
                                        <p:cTn id="17" dur="1000"/>
                                        <p:tgtEl>
                                          <p:spTgt spid="114"/>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750"/>
                                        <p:tgtEl>
                                          <p:spTgt spid="4"/>
                                        </p:tgtEl>
                                      </p:cBhvr>
                                    </p:animEffect>
                                    <p:anim calcmode="lin" valueType="num">
                                      <p:cBhvr>
                                        <p:cTn id="21" dur="750" fill="hold"/>
                                        <p:tgtEl>
                                          <p:spTgt spid="4"/>
                                        </p:tgtEl>
                                        <p:attrNameLst>
                                          <p:attrName>ppt_x</p:attrName>
                                        </p:attrNameLst>
                                      </p:cBhvr>
                                      <p:tavLst>
                                        <p:tav tm="0">
                                          <p:val>
                                            <p:strVal val="#ppt_x"/>
                                          </p:val>
                                        </p:tav>
                                        <p:tav tm="100000">
                                          <p:val>
                                            <p:strVal val="#ppt_x"/>
                                          </p:val>
                                        </p:tav>
                                      </p:tavLst>
                                    </p:anim>
                                    <p:anim calcmode="lin" valueType="num">
                                      <p:cBhvr>
                                        <p:cTn id="22" dur="750" fill="hold"/>
                                        <p:tgtEl>
                                          <p:spTgt spid="4"/>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fade">
                                      <p:cBhvr>
                                        <p:cTn id="26" dur="500"/>
                                        <p:tgtEl>
                                          <p:spTgt spid="87"/>
                                        </p:tgtEl>
                                      </p:cBhvr>
                                    </p:animEffect>
                                  </p:childTnLst>
                                </p:cTn>
                              </p:par>
                              <p:par>
                                <p:cTn id="27" presetID="22" presetClass="entr" presetSubtype="1" fill="hold" nodeType="withEffect">
                                  <p:stCondLst>
                                    <p:cond delay="0"/>
                                  </p:stCondLst>
                                  <p:childTnLst>
                                    <p:set>
                                      <p:cBhvr>
                                        <p:cTn id="28" dur="1" fill="hold">
                                          <p:stCondLst>
                                            <p:cond delay="0"/>
                                          </p:stCondLst>
                                        </p:cTn>
                                        <p:tgtEl>
                                          <p:spTgt spid="115"/>
                                        </p:tgtEl>
                                        <p:attrNameLst>
                                          <p:attrName>style.visibility</p:attrName>
                                        </p:attrNameLst>
                                      </p:cBhvr>
                                      <p:to>
                                        <p:strVal val="visible"/>
                                      </p:to>
                                    </p:set>
                                    <p:animEffect transition="in" filter="wipe(up)">
                                      <p:cBhvr>
                                        <p:cTn id="29" dur="500"/>
                                        <p:tgtEl>
                                          <p:spTgt spid="115"/>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116"/>
                                        </p:tgtEl>
                                        <p:attrNameLst>
                                          <p:attrName>style.visibility</p:attrName>
                                        </p:attrNameLst>
                                      </p:cBhvr>
                                      <p:to>
                                        <p:strVal val="visible"/>
                                      </p:to>
                                    </p:set>
                                    <p:animEffect transition="in" filter="wheel(1)">
                                      <p:cBhvr>
                                        <p:cTn id="32" dur="1000"/>
                                        <p:tgtEl>
                                          <p:spTgt spid="116"/>
                                        </p:tgtEl>
                                      </p:cBhvr>
                                    </p:animEffect>
                                  </p:childTnLst>
                                </p:cTn>
                              </p:par>
                              <p:par>
                                <p:cTn id="33" presetID="23" presetClass="entr" presetSubtype="288" fill="hold" grpId="1" nodeType="withEffect">
                                  <p:stCondLst>
                                    <p:cond delay="0"/>
                                  </p:stCondLst>
                                  <p:childTnLst>
                                    <p:set>
                                      <p:cBhvr>
                                        <p:cTn id="34" dur="1" fill="hold">
                                          <p:stCondLst>
                                            <p:cond delay="0"/>
                                          </p:stCondLst>
                                        </p:cTn>
                                        <p:tgtEl>
                                          <p:spTgt spid="87"/>
                                        </p:tgtEl>
                                        <p:attrNameLst>
                                          <p:attrName>style.visibility</p:attrName>
                                        </p:attrNameLst>
                                      </p:cBhvr>
                                      <p:to>
                                        <p:strVal val="visible"/>
                                      </p:to>
                                    </p:set>
                                    <p:anim calcmode="lin" valueType="num">
                                      <p:cBhvr>
                                        <p:cTn id="35" dur="500" fill="hold"/>
                                        <p:tgtEl>
                                          <p:spTgt spid="87"/>
                                        </p:tgtEl>
                                        <p:attrNameLst>
                                          <p:attrName>ppt_w</p:attrName>
                                        </p:attrNameLst>
                                      </p:cBhvr>
                                      <p:tavLst>
                                        <p:tav tm="0">
                                          <p:val>
                                            <p:strVal val="4/3*#ppt_w"/>
                                          </p:val>
                                        </p:tav>
                                        <p:tav tm="100000">
                                          <p:val>
                                            <p:strVal val="#ppt_w"/>
                                          </p:val>
                                        </p:tav>
                                      </p:tavLst>
                                    </p:anim>
                                    <p:anim calcmode="lin" valueType="num">
                                      <p:cBhvr>
                                        <p:cTn id="36" dur="500" fill="hold"/>
                                        <p:tgtEl>
                                          <p:spTgt spid="87"/>
                                        </p:tgtEl>
                                        <p:attrNameLst>
                                          <p:attrName>ppt_h</p:attrName>
                                        </p:attrNameLst>
                                      </p:cBhvr>
                                      <p:tavLst>
                                        <p:tav tm="0">
                                          <p:val>
                                            <p:strVal val="4/3*#ppt_h"/>
                                          </p:val>
                                        </p:tav>
                                        <p:tav tm="100000">
                                          <p:val>
                                            <p:strVal val="#ppt_h"/>
                                          </p:val>
                                        </p:tav>
                                      </p:tavLst>
                                    </p:anim>
                                  </p:childTnLst>
                                </p:cTn>
                              </p:par>
                              <p:par>
                                <p:cTn id="37" presetID="10" presetClass="entr" presetSubtype="0" fill="hold" nodeType="with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500"/>
                                        <p:tgtEl>
                                          <p:spTgt spid="88"/>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99"/>
                                        </p:tgtEl>
                                        <p:attrNameLst>
                                          <p:attrName>style.visibility</p:attrName>
                                        </p:attrNameLst>
                                      </p:cBhvr>
                                      <p:to>
                                        <p:strVal val="visible"/>
                                      </p:to>
                                    </p:set>
                                    <p:animEffect transition="in" filter="fade">
                                      <p:cBhvr>
                                        <p:cTn id="42" dur="750"/>
                                        <p:tgtEl>
                                          <p:spTgt spid="99"/>
                                        </p:tgtEl>
                                      </p:cBhvr>
                                    </p:animEffect>
                                    <p:anim calcmode="lin" valueType="num">
                                      <p:cBhvr>
                                        <p:cTn id="43" dur="750" fill="hold"/>
                                        <p:tgtEl>
                                          <p:spTgt spid="99"/>
                                        </p:tgtEl>
                                        <p:attrNameLst>
                                          <p:attrName>ppt_x</p:attrName>
                                        </p:attrNameLst>
                                      </p:cBhvr>
                                      <p:tavLst>
                                        <p:tav tm="0">
                                          <p:val>
                                            <p:strVal val="#ppt_x"/>
                                          </p:val>
                                        </p:tav>
                                        <p:tav tm="100000">
                                          <p:val>
                                            <p:strVal val="#ppt_x"/>
                                          </p:val>
                                        </p:tav>
                                      </p:tavLst>
                                    </p:anim>
                                    <p:anim calcmode="lin" valueType="num">
                                      <p:cBhvr>
                                        <p:cTn id="44" dur="750" fill="hold"/>
                                        <p:tgtEl>
                                          <p:spTgt spid="99"/>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91"/>
                                        </p:tgtEl>
                                        <p:attrNameLst>
                                          <p:attrName>style.visibility</p:attrName>
                                        </p:attrNameLst>
                                      </p:cBhvr>
                                      <p:to>
                                        <p:strVal val="visible"/>
                                      </p:to>
                                    </p:set>
                                    <p:animEffect transition="in" filter="fade">
                                      <p:cBhvr>
                                        <p:cTn id="48" dur="500"/>
                                        <p:tgtEl>
                                          <p:spTgt spid="91"/>
                                        </p:tgtEl>
                                      </p:cBhvr>
                                    </p:animEffect>
                                  </p:childTnLst>
                                </p:cTn>
                              </p:par>
                              <p:par>
                                <p:cTn id="49" presetID="22" presetClass="entr" presetSubtype="1" fill="hold" nodeType="withEffect">
                                  <p:stCondLst>
                                    <p:cond delay="0"/>
                                  </p:stCondLst>
                                  <p:childTnLst>
                                    <p:set>
                                      <p:cBhvr>
                                        <p:cTn id="50" dur="1" fill="hold">
                                          <p:stCondLst>
                                            <p:cond delay="0"/>
                                          </p:stCondLst>
                                        </p:cTn>
                                        <p:tgtEl>
                                          <p:spTgt spid="118"/>
                                        </p:tgtEl>
                                        <p:attrNameLst>
                                          <p:attrName>style.visibility</p:attrName>
                                        </p:attrNameLst>
                                      </p:cBhvr>
                                      <p:to>
                                        <p:strVal val="visible"/>
                                      </p:to>
                                    </p:set>
                                    <p:animEffect transition="in" filter="wipe(up)">
                                      <p:cBhvr>
                                        <p:cTn id="51" dur="500"/>
                                        <p:tgtEl>
                                          <p:spTgt spid="118"/>
                                        </p:tgtEl>
                                      </p:cBhvr>
                                    </p:animEffect>
                                  </p:childTnLst>
                                </p:cTn>
                              </p:par>
                              <p:par>
                                <p:cTn id="52" presetID="23" presetClass="entr" presetSubtype="288" fill="hold" grpId="1" nodeType="withEffect">
                                  <p:stCondLst>
                                    <p:cond delay="0"/>
                                  </p:stCondLst>
                                  <p:childTnLst>
                                    <p:set>
                                      <p:cBhvr>
                                        <p:cTn id="53" dur="1" fill="hold">
                                          <p:stCondLst>
                                            <p:cond delay="0"/>
                                          </p:stCondLst>
                                        </p:cTn>
                                        <p:tgtEl>
                                          <p:spTgt spid="91"/>
                                        </p:tgtEl>
                                        <p:attrNameLst>
                                          <p:attrName>style.visibility</p:attrName>
                                        </p:attrNameLst>
                                      </p:cBhvr>
                                      <p:to>
                                        <p:strVal val="visible"/>
                                      </p:to>
                                    </p:set>
                                    <p:anim calcmode="lin" valueType="num">
                                      <p:cBhvr>
                                        <p:cTn id="54" dur="500" fill="hold"/>
                                        <p:tgtEl>
                                          <p:spTgt spid="91"/>
                                        </p:tgtEl>
                                        <p:attrNameLst>
                                          <p:attrName>ppt_w</p:attrName>
                                        </p:attrNameLst>
                                      </p:cBhvr>
                                      <p:tavLst>
                                        <p:tav tm="0">
                                          <p:val>
                                            <p:strVal val="4/3*#ppt_w"/>
                                          </p:val>
                                        </p:tav>
                                        <p:tav tm="100000">
                                          <p:val>
                                            <p:strVal val="#ppt_w"/>
                                          </p:val>
                                        </p:tav>
                                      </p:tavLst>
                                    </p:anim>
                                    <p:anim calcmode="lin" valueType="num">
                                      <p:cBhvr>
                                        <p:cTn id="55" dur="500" fill="hold"/>
                                        <p:tgtEl>
                                          <p:spTgt spid="91"/>
                                        </p:tgtEl>
                                        <p:attrNameLst>
                                          <p:attrName>ppt_h</p:attrName>
                                        </p:attrNameLst>
                                      </p:cBhvr>
                                      <p:tavLst>
                                        <p:tav tm="0">
                                          <p:val>
                                            <p:strVal val="4/3*#ppt_h"/>
                                          </p:val>
                                        </p:tav>
                                        <p:tav tm="100000">
                                          <p:val>
                                            <p:strVal val="#ppt_h"/>
                                          </p:val>
                                        </p:tav>
                                      </p:tavLst>
                                    </p:anim>
                                  </p:childTnLst>
                                </p:cTn>
                              </p:par>
                              <p:par>
                                <p:cTn id="56" presetID="10" presetClass="entr" presetSubtype="0" fill="hold" nodeType="withEffect">
                                  <p:stCondLst>
                                    <p:cond delay="0"/>
                                  </p:stCondLst>
                                  <p:childTnLst>
                                    <p:set>
                                      <p:cBhvr>
                                        <p:cTn id="57" dur="1" fill="hold">
                                          <p:stCondLst>
                                            <p:cond delay="0"/>
                                          </p:stCondLst>
                                        </p:cTn>
                                        <p:tgtEl>
                                          <p:spTgt spid="92"/>
                                        </p:tgtEl>
                                        <p:attrNameLst>
                                          <p:attrName>style.visibility</p:attrName>
                                        </p:attrNameLst>
                                      </p:cBhvr>
                                      <p:to>
                                        <p:strVal val="visible"/>
                                      </p:to>
                                    </p:set>
                                    <p:animEffect transition="in" filter="fade">
                                      <p:cBhvr>
                                        <p:cTn id="58" dur="500"/>
                                        <p:tgtEl>
                                          <p:spTgt spid="92"/>
                                        </p:tgtEl>
                                      </p:cBhvr>
                                    </p:animEffect>
                                  </p:childTnLst>
                                </p:cTn>
                              </p:par>
                              <p:par>
                                <p:cTn id="59" presetID="21" presetClass="entr" presetSubtype="1" fill="hold" grpId="0" nodeType="withEffect">
                                  <p:stCondLst>
                                    <p:cond delay="0"/>
                                  </p:stCondLst>
                                  <p:childTnLst>
                                    <p:set>
                                      <p:cBhvr>
                                        <p:cTn id="60" dur="1" fill="hold">
                                          <p:stCondLst>
                                            <p:cond delay="0"/>
                                          </p:stCondLst>
                                        </p:cTn>
                                        <p:tgtEl>
                                          <p:spTgt spid="117"/>
                                        </p:tgtEl>
                                        <p:attrNameLst>
                                          <p:attrName>style.visibility</p:attrName>
                                        </p:attrNameLst>
                                      </p:cBhvr>
                                      <p:to>
                                        <p:strVal val="visible"/>
                                      </p:to>
                                    </p:set>
                                    <p:animEffect transition="in" filter="wheel(1)">
                                      <p:cBhvr>
                                        <p:cTn id="61" dur="1000"/>
                                        <p:tgtEl>
                                          <p:spTgt spid="117"/>
                                        </p:tgtEl>
                                      </p:cBhvr>
                                    </p:animEffect>
                                  </p:childTnLst>
                                </p:cTn>
                              </p:par>
                              <p:par>
                                <p:cTn id="62" presetID="42" presetClass="entr" presetSubtype="0" fill="hold" grpId="0" nodeType="withEffect">
                                  <p:stCondLst>
                                    <p:cond delay="0"/>
                                  </p:stCondLst>
                                  <p:childTnLst>
                                    <p:set>
                                      <p:cBhvr>
                                        <p:cTn id="63" dur="1" fill="hold">
                                          <p:stCondLst>
                                            <p:cond delay="0"/>
                                          </p:stCondLst>
                                        </p:cTn>
                                        <p:tgtEl>
                                          <p:spTgt spid="100"/>
                                        </p:tgtEl>
                                        <p:attrNameLst>
                                          <p:attrName>style.visibility</p:attrName>
                                        </p:attrNameLst>
                                      </p:cBhvr>
                                      <p:to>
                                        <p:strVal val="visible"/>
                                      </p:to>
                                    </p:set>
                                    <p:animEffect transition="in" filter="fade">
                                      <p:cBhvr>
                                        <p:cTn id="64" dur="750"/>
                                        <p:tgtEl>
                                          <p:spTgt spid="100"/>
                                        </p:tgtEl>
                                      </p:cBhvr>
                                    </p:animEffect>
                                    <p:anim calcmode="lin" valueType="num">
                                      <p:cBhvr>
                                        <p:cTn id="65" dur="750" fill="hold"/>
                                        <p:tgtEl>
                                          <p:spTgt spid="100"/>
                                        </p:tgtEl>
                                        <p:attrNameLst>
                                          <p:attrName>ppt_x</p:attrName>
                                        </p:attrNameLst>
                                      </p:cBhvr>
                                      <p:tavLst>
                                        <p:tav tm="0">
                                          <p:val>
                                            <p:strVal val="#ppt_x"/>
                                          </p:val>
                                        </p:tav>
                                        <p:tav tm="100000">
                                          <p:val>
                                            <p:strVal val="#ppt_x"/>
                                          </p:val>
                                        </p:tav>
                                      </p:tavLst>
                                    </p:anim>
                                    <p:anim calcmode="lin" valueType="num">
                                      <p:cBhvr>
                                        <p:cTn id="66" dur="75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3" grpId="1" animBg="1"/>
      <p:bldP spid="87" grpId="0" animBg="1"/>
      <p:bldP spid="87" grpId="1" animBg="1"/>
      <p:bldP spid="91" grpId="0" animBg="1"/>
      <p:bldP spid="91" grpId="1" animBg="1"/>
      <p:bldP spid="4" grpId="0"/>
      <p:bldP spid="99" grpId="0"/>
      <p:bldP spid="100" grpId="0"/>
      <p:bldP spid="114" grpId="0" animBg="1"/>
      <p:bldP spid="116" grpId="0" animBg="1"/>
      <p:bldP spid="1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GB"/>
              <a:t>Presentation header</a:t>
            </a:r>
          </a:p>
        </p:txBody>
      </p:sp>
      <p:sp>
        <p:nvSpPr>
          <p:cNvPr id="5" name="Date Placeholder 4"/>
          <p:cNvSpPr>
            <a:spLocks noGrp="1"/>
          </p:cNvSpPr>
          <p:nvPr>
            <p:ph type="dt" sz="half" idx="2"/>
          </p:nvPr>
        </p:nvSpPr>
        <p:spPr/>
        <p:txBody>
          <a:bodyPr/>
          <a:lstStyle/>
          <a:p>
            <a:fld id="{8496FD7B-D1A6-4ECB-9C6C-B719B3084A67}" type="datetime4">
              <a:rPr lang="en-GB" smtClean="0"/>
              <a:t>11 May 2020</a:t>
            </a:fld>
            <a:endParaRPr lang="en-GB"/>
          </a:p>
        </p:txBody>
      </p:sp>
      <p:sp>
        <p:nvSpPr>
          <p:cNvPr id="6" name="Title 5"/>
          <p:cNvSpPr>
            <a:spLocks noGrp="1"/>
          </p:cNvSpPr>
          <p:nvPr>
            <p:ph type="ctrTitle"/>
          </p:nvPr>
        </p:nvSpPr>
        <p:spPr/>
        <p:txBody>
          <a:bodyPr>
            <a:normAutofit/>
          </a:bodyPr>
          <a:lstStyle/>
          <a:p>
            <a:r>
              <a:rPr lang="en-GB"/>
              <a:t>EPA support</a:t>
            </a:r>
          </a:p>
        </p:txBody>
      </p:sp>
      <p:sp>
        <p:nvSpPr>
          <p:cNvPr id="7" name="Subtitle 6"/>
          <p:cNvSpPr>
            <a:spLocks noGrp="1"/>
          </p:cNvSpPr>
          <p:nvPr>
            <p:ph type="subTitle" idx="1"/>
          </p:nvPr>
        </p:nvSpPr>
        <p:spPr/>
        <p:txBody>
          <a:bodyPr>
            <a:normAutofit fontScale="77500" lnSpcReduction="20000"/>
          </a:bodyPr>
          <a:lstStyle/>
          <a:p>
            <a:r>
              <a:rPr lang="en-GB"/>
              <a:t>For tutors/coaches/assessors and learners</a:t>
            </a:r>
          </a:p>
        </p:txBody>
      </p:sp>
      <p:sp>
        <p:nvSpPr>
          <p:cNvPr id="8" name="Text Placeholder 7"/>
          <p:cNvSpPr>
            <a:spLocks noGrp="1"/>
          </p:cNvSpPr>
          <p:nvPr>
            <p:ph type="body" sz="quarter" idx="13"/>
          </p:nvPr>
        </p:nvSpPr>
        <p:spPr/>
        <p:txBody>
          <a:bodyPr/>
          <a:lstStyle/>
          <a:p>
            <a:endParaRPr lang="en-GB"/>
          </a:p>
        </p:txBody>
      </p:sp>
      <p:sp>
        <p:nvSpPr>
          <p:cNvPr id="3" name="Slide Number Placeholder 2"/>
          <p:cNvSpPr>
            <a:spLocks noGrp="1"/>
          </p:cNvSpPr>
          <p:nvPr>
            <p:ph type="sldNum" sz="quarter" idx="4294967295"/>
          </p:nvPr>
        </p:nvSpPr>
        <p:spPr>
          <a:xfrm>
            <a:off x="0" y="6356350"/>
            <a:ext cx="2743200" cy="365125"/>
          </a:xfrm>
        </p:spPr>
        <p:txBody>
          <a:bodyPr/>
          <a:lstStyle/>
          <a:p>
            <a:fld id="{BFEB8C6D-5A13-4B6E-8B47-443F7CF06CA1}" type="slidenum">
              <a:rPr lang="en-GB" smtClean="0"/>
              <a:pPr/>
              <a:t>28</a:t>
            </a:fld>
            <a:endParaRPr lang="en-GB"/>
          </a:p>
        </p:txBody>
      </p:sp>
      <p:pic>
        <p:nvPicPr>
          <p:cNvPr id="9" name="Audio 8">
            <a:hlinkClick r:id="" action="ppaction://media"/>
            <a:extLst>
              <a:ext uri="{FF2B5EF4-FFF2-40B4-BE49-F238E27FC236}">
                <a16:creationId xmlns:a16="http://schemas.microsoft.com/office/drawing/2014/main" id="{6C5B78F5-2394-4EA0-8D70-1FFFB3C918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52652464"/>
      </p:ext>
    </p:extLst>
  </p:cSld>
  <p:clrMapOvr>
    <a:masterClrMapping/>
  </p:clrMapOvr>
  <mc:AlternateContent xmlns:mc="http://schemas.openxmlformats.org/markup-compatibility/2006">
    <mc:Choice xmlns:p14="http://schemas.microsoft.com/office/powerpoint/2010/main" Requires="p14">
      <p:transition spd="slow" p14:dur="2000" advTm="19754"/>
    </mc:Choice>
    <mc:Fallback>
      <p:transition spd="slow" advTm="19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accent2"/>
                </a:solidFill>
              </a:rPr>
              <a:t>Links to Key Documents</a:t>
            </a:r>
          </a:p>
        </p:txBody>
      </p:sp>
      <p:sp>
        <p:nvSpPr>
          <p:cNvPr id="3" name="Slide Number Placeholder 2"/>
          <p:cNvSpPr>
            <a:spLocks noGrp="1"/>
          </p:cNvSpPr>
          <p:nvPr>
            <p:ph type="sldNum" sz="quarter" idx="12"/>
          </p:nvPr>
        </p:nvSpPr>
        <p:spPr/>
        <p:txBody>
          <a:bodyPr/>
          <a:lstStyle/>
          <a:p>
            <a:fld id="{D5683BB6-76BB-4AED-AF1E-827BF27ED19F}" type="slidenum">
              <a:rPr lang="en-US" smtClean="0"/>
              <a:t>29</a:t>
            </a:fld>
            <a:endParaRPr lang="en-US"/>
          </a:p>
        </p:txBody>
      </p:sp>
      <p:sp>
        <p:nvSpPr>
          <p:cNvPr id="4" name="Slide Number Placeholder 2">
            <a:extLst>
              <a:ext uri="{FF2B5EF4-FFF2-40B4-BE49-F238E27FC236}">
                <a16:creationId xmlns:a16="http://schemas.microsoft.com/office/drawing/2014/main" id="{0B64E82B-F50E-4748-812F-7467614ABED9}"/>
              </a:ext>
            </a:extLst>
          </p:cNvPr>
          <p:cNvSpPr txBox="1">
            <a:spLocks/>
          </p:cNvSpPr>
          <p:nvPr/>
        </p:nvSpPr>
        <p:spPr>
          <a:xfrm>
            <a:off x="16863355" y="6329703"/>
            <a:ext cx="478996" cy="353679"/>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683BB6-76BB-4AED-AF1E-827BF27ED19F}" type="slidenum">
              <a:rPr lang="en-US" smtClean="0">
                <a:latin typeface="+mj-lt"/>
              </a:rPr>
              <a:pPr/>
              <a:t>29</a:t>
            </a:fld>
            <a:endParaRPr lang="en-US">
              <a:latin typeface="+mj-lt"/>
            </a:endParaRPr>
          </a:p>
        </p:txBody>
      </p:sp>
      <p:pic>
        <p:nvPicPr>
          <p:cNvPr id="5" name="Picture 4">
            <a:hlinkClick r:id="rId5"/>
          </p:cNvPr>
          <p:cNvPicPr>
            <a:picLocks noChangeAspect="1"/>
          </p:cNvPicPr>
          <p:nvPr/>
        </p:nvPicPr>
        <p:blipFill rotWithShape="1">
          <a:blip r:embed="rId6"/>
          <a:srcRect l="36937" t="22987" r="36625" b="10314"/>
          <a:stretch/>
        </p:blipFill>
        <p:spPr>
          <a:xfrm>
            <a:off x="4012367" y="1590668"/>
            <a:ext cx="3469763" cy="4921650"/>
          </a:xfrm>
          <a:prstGeom prst="rect">
            <a:avLst/>
          </a:prstGeom>
        </p:spPr>
      </p:pic>
      <p:pic>
        <p:nvPicPr>
          <p:cNvPr id="6" name="Picture 5">
            <a:hlinkClick r:id="rId7"/>
          </p:cNvPr>
          <p:cNvPicPr>
            <a:picLocks noChangeAspect="1"/>
          </p:cNvPicPr>
          <p:nvPr/>
        </p:nvPicPr>
        <p:blipFill rotWithShape="1">
          <a:blip r:embed="rId8"/>
          <a:srcRect l="37125" t="22654" r="36437" b="10647"/>
          <a:stretch/>
        </p:blipFill>
        <p:spPr>
          <a:xfrm>
            <a:off x="345660" y="1590668"/>
            <a:ext cx="3469763" cy="4921650"/>
          </a:xfrm>
          <a:prstGeom prst="rect">
            <a:avLst/>
          </a:prstGeom>
        </p:spPr>
      </p:pic>
      <p:sp>
        <p:nvSpPr>
          <p:cNvPr id="7" name="TextBox 6">
            <a:extLst>
              <a:ext uri="{FF2B5EF4-FFF2-40B4-BE49-F238E27FC236}">
                <a16:creationId xmlns:a16="http://schemas.microsoft.com/office/drawing/2014/main" id="{91148FD1-C65F-40CA-B007-1B2FED56CF91}"/>
              </a:ext>
            </a:extLst>
          </p:cNvPr>
          <p:cNvSpPr txBox="1"/>
          <p:nvPr/>
        </p:nvSpPr>
        <p:spPr>
          <a:xfrm>
            <a:off x="7687159" y="1745649"/>
            <a:ext cx="3905573" cy="4708981"/>
          </a:xfrm>
          <a:prstGeom prst="rect">
            <a:avLst/>
          </a:prstGeom>
          <a:noFill/>
        </p:spPr>
        <p:txBody>
          <a:bodyPr wrap="square" rtlCol="0">
            <a:spAutoFit/>
          </a:bodyPr>
          <a:lstStyle/>
          <a:p>
            <a:pPr marL="342900" indent="-342900">
              <a:buClr>
                <a:srgbClr val="FFD100"/>
              </a:buClr>
              <a:buFont typeface="Arial" panose="020B0604020202020204" pitchFamily="34" charset="0"/>
              <a:buChar char="•"/>
            </a:pPr>
            <a:r>
              <a:rPr lang="en-GB" sz="2000">
                <a:solidFill>
                  <a:schemeClr val="tx2"/>
                </a:solidFill>
              </a:rPr>
              <a:t>ILM Customer Guidance packs, recording forms and sample tests linked on the left. </a:t>
            </a:r>
          </a:p>
          <a:p>
            <a:pPr marL="342900" indent="-342900">
              <a:buClr>
                <a:srgbClr val="FFD100"/>
              </a:buClr>
              <a:buFont typeface="Arial" panose="020B0604020202020204" pitchFamily="34" charset="0"/>
              <a:buChar char="•"/>
            </a:pPr>
            <a:endParaRPr lang="en-GB" sz="2000">
              <a:solidFill>
                <a:schemeClr val="tx2"/>
              </a:solidFill>
            </a:endParaRPr>
          </a:p>
          <a:p>
            <a:pPr marL="342900" indent="-342900">
              <a:buClr>
                <a:srgbClr val="FFD100"/>
              </a:buClr>
              <a:buFont typeface="Arial" panose="020B0604020202020204" pitchFamily="34" charset="0"/>
              <a:buChar char="•"/>
            </a:pPr>
            <a:r>
              <a:rPr lang="en-GB" sz="2000">
                <a:solidFill>
                  <a:schemeClr val="tx2"/>
                </a:solidFill>
                <a:hlinkClick r:id="rId9"/>
              </a:rPr>
              <a:t>Lv3 Team Leader/Supervisor Apprenticeship Standard</a:t>
            </a:r>
            <a:endParaRPr lang="en-GB" sz="2000">
              <a:solidFill>
                <a:schemeClr val="tx2"/>
              </a:solidFill>
            </a:endParaRPr>
          </a:p>
          <a:p>
            <a:pPr marL="342900" indent="-342900">
              <a:buClr>
                <a:srgbClr val="FFD100"/>
              </a:buClr>
              <a:buFont typeface="Arial" panose="020B0604020202020204" pitchFamily="34" charset="0"/>
              <a:buChar char="•"/>
            </a:pPr>
            <a:r>
              <a:rPr lang="en-GB" sz="2000">
                <a:solidFill>
                  <a:schemeClr val="tx2"/>
                </a:solidFill>
                <a:hlinkClick r:id="rId10"/>
              </a:rPr>
              <a:t>Lv3 Apprenticeship Assessment Plan</a:t>
            </a:r>
            <a:endParaRPr lang="en-GB" sz="2000">
              <a:solidFill>
                <a:schemeClr val="tx2"/>
              </a:solidFill>
            </a:endParaRPr>
          </a:p>
          <a:p>
            <a:pPr marL="342900" indent="-342900">
              <a:buClr>
                <a:srgbClr val="FFD100"/>
              </a:buClr>
              <a:buFont typeface="Arial" panose="020B0604020202020204" pitchFamily="34" charset="0"/>
              <a:buChar char="•"/>
            </a:pPr>
            <a:endParaRPr lang="en-GB" sz="2000">
              <a:solidFill>
                <a:schemeClr val="tx2"/>
              </a:solidFill>
            </a:endParaRPr>
          </a:p>
          <a:p>
            <a:pPr marL="342900" indent="-342900">
              <a:buClr>
                <a:srgbClr val="FFD100"/>
              </a:buClr>
              <a:buFont typeface="Arial" panose="020B0604020202020204" pitchFamily="34" charset="0"/>
              <a:buChar char="•"/>
            </a:pPr>
            <a:r>
              <a:rPr lang="en-GB" sz="2000">
                <a:solidFill>
                  <a:schemeClr val="tx2"/>
                </a:solidFill>
                <a:hlinkClick r:id="rId11"/>
              </a:rPr>
              <a:t>Lv5 Operations/Departmental Manager Apprenticeship Standard</a:t>
            </a:r>
            <a:endParaRPr lang="en-GB" sz="2000">
              <a:solidFill>
                <a:schemeClr val="tx2"/>
              </a:solidFill>
            </a:endParaRPr>
          </a:p>
          <a:p>
            <a:pPr marL="342900" indent="-342900">
              <a:buClr>
                <a:srgbClr val="FFD100"/>
              </a:buClr>
              <a:buFont typeface="Arial" panose="020B0604020202020204" pitchFamily="34" charset="0"/>
              <a:buChar char="•"/>
            </a:pPr>
            <a:r>
              <a:rPr lang="en-GB" sz="2000">
                <a:solidFill>
                  <a:schemeClr val="tx2"/>
                </a:solidFill>
                <a:hlinkClick r:id="rId12"/>
              </a:rPr>
              <a:t>Lv5 Apprenticeship Assessment Plan</a:t>
            </a:r>
            <a:endParaRPr lang="en-GB" sz="2000">
              <a:solidFill>
                <a:schemeClr val="tx2"/>
              </a:solidFill>
            </a:endParaRPr>
          </a:p>
        </p:txBody>
      </p:sp>
      <p:pic>
        <p:nvPicPr>
          <p:cNvPr id="8" name="Audio 7">
            <a:hlinkClick r:id="" action="ppaction://media"/>
            <a:extLst>
              <a:ext uri="{FF2B5EF4-FFF2-40B4-BE49-F238E27FC236}">
                <a16:creationId xmlns:a16="http://schemas.microsoft.com/office/drawing/2014/main" id="{6E232957-063F-48D2-A3F9-06F4C7E674E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49607522"/>
      </p:ext>
    </p:extLst>
  </p:cSld>
  <p:clrMapOvr>
    <a:masterClrMapping/>
  </p:clrMapOvr>
  <mc:AlternateContent xmlns:mc="http://schemas.openxmlformats.org/markup-compatibility/2006">
    <mc:Choice xmlns:p14="http://schemas.microsoft.com/office/powerpoint/2010/main" Requires="p14">
      <p:transition spd="med" p14:dur="700" advTm="80867">
        <p:fade/>
      </p:transition>
    </mc:Choice>
    <mc:Fallback>
      <p:transition spd="med" advTm="808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EF6A7-6F0A-4CCC-9611-D7564D7093B2}"/>
              </a:ext>
            </a:extLst>
          </p:cNvPr>
          <p:cNvSpPr>
            <a:spLocks noGrp="1"/>
          </p:cNvSpPr>
          <p:nvPr>
            <p:ph type="title"/>
          </p:nvPr>
        </p:nvSpPr>
        <p:spPr/>
        <p:txBody>
          <a:bodyPr/>
          <a:lstStyle/>
          <a:p>
            <a:r>
              <a:rPr lang="en-GB"/>
              <a:t>Our response to the Covid-19 Pandemic</a:t>
            </a:r>
          </a:p>
        </p:txBody>
      </p:sp>
      <p:sp>
        <p:nvSpPr>
          <p:cNvPr id="3" name="Content Placeholder 2">
            <a:extLst>
              <a:ext uri="{FF2B5EF4-FFF2-40B4-BE49-F238E27FC236}">
                <a16:creationId xmlns:a16="http://schemas.microsoft.com/office/drawing/2014/main" id="{FB70C6B3-15D8-4EB9-9813-CB78B6916D0F}"/>
              </a:ext>
            </a:extLst>
          </p:cNvPr>
          <p:cNvSpPr>
            <a:spLocks noGrp="1"/>
          </p:cNvSpPr>
          <p:nvPr>
            <p:ph idx="1"/>
          </p:nvPr>
        </p:nvSpPr>
        <p:spPr>
          <a:xfrm>
            <a:off x="287999" y="1707840"/>
            <a:ext cx="8924239" cy="4152240"/>
          </a:xfrm>
        </p:spPr>
        <p:txBody>
          <a:bodyPr vert="horz" lIns="0" tIns="0" rIns="0" bIns="0" rtlCol="0" anchor="t">
            <a:normAutofit/>
          </a:bodyPr>
          <a:lstStyle/>
          <a:p>
            <a:pPr>
              <a:lnSpc>
                <a:spcPct val="100000"/>
              </a:lnSpc>
            </a:pPr>
            <a:r>
              <a:rPr lang="en-GB" sz="2800">
                <a:solidFill>
                  <a:schemeClr val="tx1"/>
                </a:solidFill>
                <a:latin typeface="Arial"/>
                <a:cs typeface="Arial"/>
              </a:rPr>
              <a:t>Please go to our dedicated web page </a:t>
            </a:r>
            <a:endParaRPr lang="en-GB" sz="2800">
              <a:solidFill>
                <a:schemeClr val="tx1"/>
              </a:solidFill>
            </a:endParaRPr>
          </a:p>
          <a:p>
            <a:pPr>
              <a:lnSpc>
                <a:spcPct val="100000"/>
              </a:lnSpc>
            </a:pPr>
            <a:r>
              <a:rPr lang="en-GB" sz="2800">
                <a:solidFill>
                  <a:schemeClr val="tx1"/>
                </a:solidFill>
                <a:latin typeface="Arial"/>
                <a:cs typeface="Arial"/>
                <a:hlinkClick r:id="rId4"/>
              </a:rPr>
              <a:t>https://www.i-l-m.com/covid-19</a:t>
            </a:r>
            <a:r>
              <a:rPr lang="en-GB" sz="2800">
                <a:solidFill>
                  <a:schemeClr val="tx1"/>
                </a:solidFill>
                <a:latin typeface="Arial"/>
                <a:cs typeface="Arial"/>
              </a:rPr>
              <a:t> </a:t>
            </a:r>
            <a:endParaRPr lang="en-GB" sz="2800">
              <a:solidFill>
                <a:schemeClr val="tx1"/>
              </a:solidFill>
            </a:endParaRPr>
          </a:p>
          <a:p>
            <a:pPr>
              <a:lnSpc>
                <a:spcPct val="100000"/>
              </a:lnSpc>
            </a:pPr>
            <a:r>
              <a:rPr lang="en-GB" sz="2800">
                <a:solidFill>
                  <a:schemeClr val="tx1"/>
                </a:solidFill>
                <a:latin typeface="Arial"/>
                <a:cs typeface="Arial"/>
              </a:rPr>
              <a:t>for all other aspects of our support during this time including:</a:t>
            </a:r>
          </a:p>
          <a:p>
            <a:pPr marL="457200" indent="-457200">
              <a:lnSpc>
                <a:spcPct val="100000"/>
              </a:lnSpc>
              <a:buFont typeface="Arial" panose="020B0604020202020204" pitchFamily="34" charset="0"/>
              <a:buChar char="•"/>
            </a:pPr>
            <a:r>
              <a:rPr lang="en-GB" sz="2800" b="0">
                <a:solidFill>
                  <a:schemeClr val="tx1"/>
                </a:solidFill>
                <a:latin typeface="Arial"/>
                <a:cs typeface="Arial"/>
              </a:rPr>
              <a:t>On-line events</a:t>
            </a:r>
          </a:p>
          <a:p>
            <a:pPr marL="457200" indent="-457200">
              <a:lnSpc>
                <a:spcPct val="100000"/>
              </a:lnSpc>
              <a:buFont typeface="Arial" panose="020B0604020202020204" pitchFamily="34" charset="0"/>
              <a:buChar char="•"/>
            </a:pPr>
            <a:r>
              <a:rPr lang="en-GB" sz="2800" b="0">
                <a:solidFill>
                  <a:schemeClr val="tx1"/>
                </a:solidFill>
                <a:latin typeface="Arial"/>
                <a:cs typeface="Arial"/>
              </a:rPr>
              <a:t>E-workbooks</a:t>
            </a:r>
          </a:p>
          <a:p>
            <a:pPr marL="457200" indent="-457200">
              <a:lnSpc>
                <a:spcPct val="100000"/>
              </a:lnSpc>
              <a:buFont typeface="Arial" panose="020B0604020202020204" pitchFamily="34" charset="0"/>
              <a:buChar char="•"/>
            </a:pPr>
            <a:r>
              <a:rPr lang="en-GB" sz="2800" b="0">
                <a:solidFill>
                  <a:schemeClr val="tx1"/>
                </a:solidFill>
                <a:latin typeface="Arial"/>
                <a:cs typeface="Arial"/>
              </a:rPr>
              <a:t>EPA Guidance</a:t>
            </a:r>
          </a:p>
          <a:p>
            <a:pPr marL="457200" indent="-457200">
              <a:lnSpc>
                <a:spcPct val="100000"/>
              </a:lnSpc>
              <a:buFont typeface="Arial" panose="020B0604020202020204" pitchFamily="34" charset="0"/>
              <a:buChar char="•"/>
            </a:pPr>
            <a:r>
              <a:rPr lang="en-GB" sz="2800" b="0">
                <a:solidFill>
                  <a:schemeClr val="tx1"/>
                </a:solidFill>
                <a:latin typeface="Arial"/>
                <a:cs typeface="Arial"/>
              </a:rPr>
              <a:t>Oher useful information and links</a:t>
            </a:r>
          </a:p>
          <a:p>
            <a:endParaRPr lang="en-GB"/>
          </a:p>
        </p:txBody>
      </p:sp>
      <p:sp>
        <p:nvSpPr>
          <p:cNvPr id="4" name="Slide Number Placeholder 3">
            <a:extLst>
              <a:ext uri="{FF2B5EF4-FFF2-40B4-BE49-F238E27FC236}">
                <a16:creationId xmlns:a16="http://schemas.microsoft.com/office/drawing/2014/main" id="{3B732E0C-D52A-43DB-91FF-2636F8222B5C}"/>
              </a:ext>
            </a:extLst>
          </p:cNvPr>
          <p:cNvSpPr>
            <a:spLocks noGrp="1"/>
          </p:cNvSpPr>
          <p:nvPr>
            <p:ph type="sldNum" sz="quarter" idx="12"/>
          </p:nvPr>
        </p:nvSpPr>
        <p:spPr/>
        <p:txBody>
          <a:bodyPr/>
          <a:lstStyle/>
          <a:p>
            <a:fld id="{BFEB8C6D-5A13-4B6E-8B47-443F7CF06CA1}" type="slidenum">
              <a:rPr lang="en-GB" smtClean="0"/>
              <a:pPr/>
              <a:t>3</a:t>
            </a:fld>
            <a:endParaRPr lang="en-GB"/>
          </a:p>
        </p:txBody>
      </p:sp>
      <p:sp>
        <p:nvSpPr>
          <p:cNvPr id="5" name="Footer Placeholder 4">
            <a:extLst>
              <a:ext uri="{FF2B5EF4-FFF2-40B4-BE49-F238E27FC236}">
                <a16:creationId xmlns:a16="http://schemas.microsoft.com/office/drawing/2014/main" id="{EED64F5A-5AEF-4C27-B005-B1FB9C3BE243}"/>
              </a:ext>
            </a:extLst>
          </p:cNvPr>
          <p:cNvSpPr>
            <a:spLocks noGrp="1"/>
          </p:cNvSpPr>
          <p:nvPr>
            <p:ph type="ftr" sz="quarter" idx="3"/>
          </p:nvPr>
        </p:nvSpPr>
        <p:spPr/>
        <p:txBody>
          <a:bodyPr/>
          <a:lstStyle/>
          <a:p>
            <a:r>
              <a:rPr lang="en-GB"/>
              <a:t>Presentation header</a:t>
            </a:r>
          </a:p>
        </p:txBody>
      </p:sp>
      <p:sp>
        <p:nvSpPr>
          <p:cNvPr id="6" name="Date Placeholder 5">
            <a:extLst>
              <a:ext uri="{FF2B5EF4-FFF2-40B4-BE49-F238E27FC236}">
                <a16:creationId xmlns:a16="http://schemas.microsoft.com/office/drawing/2014/main" id="{FF459D48-9CFB-49AB-8C9D-61EB64AC5404}"/>
              </a:ext>
            </a:extLst>
          </p:cNvPr>
          <p:cNvSpPr>
            <a:spLocks noGrp="1"/>
          </p:cNvSpPr>
          <p:nvPr>
            <p:ph type="dt" sz="half" idx="2"/>
          </p:nvPr>
        </p:nvSpPr>
        <p:spPr/>
        <p:txBody>
          <a:bodyPr/>
          <a:lstStyle/>
          <a:p>
            <a:fld id="{2BE91A3C-DD89-4A9F-9134-821BA1896988}" type="datetime4">
              <a:rPr lang="en-GB" smtClean="0"/>
              <a:t>11 May 2020</a:t>
            </a:fld>
            <a:endParaRPr lang="en-GB"/>
          </a:p>
        </p:txBody>
      </p:sp>
      <p:pic>
        <p:nvPicPr>
          <p:cNvPr id="7" name="Audio 6">
            <a:hlinkClick r:id="" action="ppaction://media"/>
            <a:extLst>
              <a:ext uri="{FF2B5EF4-FFF2-40B4-BE49-F238E27FC236}">
                <a16:creationId xmlns:a16="http://schemas.microsoft.com/office/drawing/2014/main" id="{66F4E874-E4F9-40AF-B49E-CF65A3FD76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90956928"/>
      </p:ext>
    </p:extLst>
  </p:cSld>
  <p:clrMapOvr>
    <a:masterClrMapping/>
  </p:clrMapOvr>
  <mc:AlternateContent xmlns:mc="http://schemas.openxmlformats.org/markup-compatibility/2006">
    <mc:Choice xmlns:p14="http://schemas.microsoft.com/office/powerpoint/2010/main" Requires="p14">
      <p:transition spd="slow" p14:dur="2000" advTm="52342"/>
    </mc:Choice>
    <mc:Fallback>
      <p:transition spd="slow" advTm="52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029E9F-CD1D-4C93-BDDF-87C11CC39999}"/>
              </a:ext>
            </a:extLst>
          </p:cNvPr>
          <p:cNvSpPr>
            <a:spLocks noGrp="1"/>
          </p:cNvSpPr>
          <p:nvPr>
            <p:ph type="title"/>
          </p:nvPr>
        </p:nvSpPr>
        <p:spPr/>
        <p:txBody>
          <a:bodyPr/>
          <a:lstStyle/>
          <a:p>
            <a:r>
              <a:rPr lang="en-GB">
                <a:solidFill>
                  <a:schemeClr val="accent2"/>
                </a:solidFill>
              </a:rPr>
              <a:t>EPA resit fees</a:t>
            </a:r>
            <a:endParaRPr lang="en-ZW">
              <a:solidFill>
                <a:schemeClr val="accent2"/>
              </a:solidFill>
            </a:endParaRPr>
          </a:p>
        </p:txBody>
      </p:sp>
      <p:sp>
        <p:nvSpPr>
          <p:cNvPr id="3" name="Slide Number Placeholder 2">
            <a:extLst>
              <a:ext uri="{FF2B5EF4-FFF2-40B4-BE49-F238E27FC236}">
                <a16:creationId xmlns:a16="http://schemas.microsoft.com/office/drawing/2014/main" id="{F7AB1845-FCD1-4C6B-8373-847770BE6FEA}"/>
              </a:ext>
            </a:extLst>
          </p:cNvPr>
          <p:cNvSpPr>
            <a:spLocks noGrp="1"/>
          </p:cNvSpPr>
          <p:nvPr>
            <p:ph type="sldNum" sz="quarter" idx="12"/>
          </p:nvPr>
        </p:nvSpPr>
        <p:spPr/>
        <p:txBody>
          <a:bodyPr/>
          <a:lstStyle/>
          <a:p>
            <a:fld id="{D5683BB6-76BB-4AED-AF1E-827BF27ED19F}" type="slidenum">
              <a:rPr lang="en-US" smtClean="0">
                <a:latin typeface="+mj-lt"/>
              </a:rPr>
              <a:pPr/>
              <a:t>30</a:t>
            </a:fld>
            <a:endParaRPr lang="en-US">
              <a:latin typeface="+mj-lt"/>
            </a:endParaRPr>
          </a:p>
        </p:txBody>
      </p:sp>
      <p:graphicFrame>
        <p:nvGraphicFramePr>
          <p:cNvPr id="2" name="Table 1">
            <a:extLst>
              <a:ext uri="{FF2B5EF4-FFF2-40B4-BE49-F238E27FC236}">
                <a16:creationId xmlns:a16="http://schemas.microsoft.com/office/drawing/2014/main" id="{A6430A2F-3B12-4694-B6F1-B11F7EF2E92E}"/>
              </a:ext>
            </a:extLst>
          </p:cNvPr>
          <p:cNvGraphicFramePr>
            <a:graphicFrameLocks noGrp="1"/>
          </p:cNvGraphicFramePr>
          <p:nvPr>
            <p:extLst>
              <p:ext uri="{D42A27DB-BD31-4B8C-83A1-F6EECF244321}">
                <p14:modId xmlns:p14="http://schemas.microsoft.com/office/powerpoint/2010/main" val="567497435"/>
              </p:ext>
            </p:extLst>
          </p:nvPr>
        </p:nvGraphicFramePr>
        <p:xfrm>
          <a:off x="229839" y="1821787"/>
          <a:ext cx="5117612" cy="3942792"/>
        </p:xfrm>
        <a:graphic>
          <a:graphicData uri="http://schemas.openxmlformats.org/drawingml/2006/table">
            <a:tbl>
              <a:tblPr firstRow="1" firstCol="1" bandRow="1">
                <a:tableStyleId>{5C22544A-7EE6-4342-B048-85BDC9FD1C3A}</a:tableStyleId>
              </a:tblPr>
              <a:tblGrid>
                <a:gridCol w="5117612">
                  <a:extLst>
                    <a:ext uri="{9D8B030D-6E8A-4147-A177-3AD203B41FA5}">
                      <a16:colId xmlns:a16="http://schemas.microsoft.com/office/drawing/2014/main" val="3608003904"/>
                    </a:ext>
                  </a:extLst>
                </a:gridCol>
              </a:tblGrid>
              <a:tr h="492849">
                <a:tc>
                  <a:txBody>
                    <a:bodyPr/>
                    <a:lstStyle/>
                    <a:p>
                      <a:pPr>
                        <a:lnSpc>
                          <a:spcPct val="107000"/>
                        </a:lnSpc>
                      </a:pPr>
                      <a:endParaRPr lang="en-ZW" sz="2300">
                        <a:solidFill>
                          <a:schemeClr val="tx2"/>
                        </a:solidFill>
                        <a:effectLst/>
                        <a:latin typeface="+mj-lt"/>
                        <a:cs typeface="Arial" panose="020B0604020202020204" pitchFamily="34" charset="0"/>
                      </a:endParaRPr>
                    </a:p>
                  </a:txBody>
                  <a:tcPr marL="129322" marR="129322"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2573640"/>
                  </a:ext>
                </a:extLst>
              </a:tr>
              <a:tr h="492849">
                <a:tc>
                  <a:txBody>
                    <a:bodyPr/>
                    <a:lstStyle/>
                    <a:p>
                      <a:pPr>
                        <a:lnSpc>
                          <a:spcPct val="107000"/>
                        </a:lnSpc>
                      </a:pPr>
                      <a:endParaRPr lang="en-ZW" sz="2300">
                        <a:solidFill>
                          <a:schemeClr val="tx2"/>
                        </a:solidFill>
                        <a:effectLst/>
                        <a:latin typeface="+mj-lt"/>
                        <a:cs typeface="Arial" panose="020B0604020202020204" pitchFamily="34" charset="0"/>
                      </a:endParaRPr>
                    </a:p>
                  </a:txBody>
                  <a:tcPr marL="129322" marR="129322"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62671008"/>
                  </a:ext>
                </a:extLst>
              </a:tr>
              <a:tr h="492849">
                <a:tc>
                  <a:txBody>
                    <a:bodyPr/>
                    <a:lstStyle/>
                    <a:p>
                      <a:pPr algn="r">
                        <a:lnSpc>
                          <a:spcPct val="107000"/>
                        </a:lnSpc>
                        <a:spcAft>
                          <a:spcPts val="0"/>
                        </a:spcAft>
                      </a:pPr>
                      <a:r>
                        <a:rPr lang="en-GB" sz="2100">
                          <a:solidFill>
                            <a:schemeClr val="tx2"/>
                          </a:solidFill>
                          <a:effectLst/>
                          <a:latin typeface="+mj-lt"/>
                        </a:rPr>
                        <a:t>Knowledge test</a:t>
                      </a:r>
                      <a:endParaRPr lang="en-ZW" sz="2300">
                        <a:solidFill>
                          <a:schemeClr val="tx2"/>
                        </a:solidFill>
                        <a:effectLst/>
                        <a:latin typeface="+mj-lt"/>
                        <a:ea typeface="Calibri" panose="020F0502020204030204" pitchFamily="34" charset="0"/>
                        <a:cs typeface="Arial" panose="020B0604020202020204" pitchFamily="34" charset="0"/>
                      </a:endParaRPr>
                    </a:p>
                  </a:txBody>
                  <a:tcPr marL="129322" marR="12932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57986740"/>
                  </a:ext>
                </a:extLst>
              </a:tr>
              <a:tr h="492849">
                <a:tc>
                  <a:txBody>
                    <a:bodyPr/>
                    <a:lstStyle/>
                    <a:p>
                      <a:pPr algn="r">
                        <a:lnSpc>
                          <a:spcPct val="107000"/>
                        </a:lnSpc>
                        <a:spcAft>
                          <a:spcPts val="0"/>
                        </a:spcAft>
                      </a:pPr>
                      <a:r>
                        <a:rPr lang="en-GB" sz="2100">
                          <a:solidFill>
                            <a:schemeClr val="tx2"/>
                          </a:solidFill>
                          <a:effectLst/>
                          <a:latin typeface="+mj-lt"/>
                        </a:rPr>
                        <a:t>Portfolio of evidence</a:t>
                      </a:r>
                      <a:endParaRPr lang="en-ZW" sz="2300">
                        <a:solidFill>
                          <a:schemeClr val="tx2"/>
                        </a:solidFill>
                        <a:effectLst/>
                        <a:latin typeface="+mj-lt"/>
                        <a:ea typeface="Calibri" panose="020F0502020204030204" pitchFamily="34" charset="0"/>
                        <a:cs typeface="Arial" panose="020B0604020202020204" pitchFamily="34" charset="0"/>
                      </a:endParaRPr>
                    </a:p>
                  </a:txBody>
                  <a:tcPr marL="129322" marR="12932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4537114"/>
                  </a:ext>
                </a:extLst>
              </a:tr>
              <a:tr h="492849">
                <a:tc>
                  <a:txBody>
                    <a:bodyPr/>
                    <a:lstStyle/>
                    <a:p>
                      <a:pPr algn="r">
                        <a:lnSpc>
                          <a:spcPct val="107000"/>
                        </a:lnSpc>
                        <a:spcAft>
                          <a:spcPts val="0"/>
                        </a:spcAft>
                      </a:pPr>
                      <a:r>
                        <a:rPr lang="en-GB" sz="2100">
                          <a:solidFill>
                            <a:schemeClr val="tx2"/>
                          </a:solidFill>
                          <a:effectLst/>
                          <a:latin typeface="+mj-lt"/>
                        </a:rPr>
                        <a:t>Professional discussion</a:t>
                      </a:r>
                      <a:endParaRPr lang="en-ZW" sz="2300">
                        <a:solidFill>
                          <a:schemeClr val="tx2"/>
                        </a:solidFill>
                        <a:effectLst/>
                        <a:latin typeface="+mj-lt"/>
                        <a:ea typeface="Calibri" panose="020F0502020204030204" pitchFamily="34" charset="0"/>
                        <a:cs typeface="Arial" panose="020B0604020202020204" pitchFamily="34" charset="0"/>
                      </a:endParaRPr>
                    </a:p>
                  </a:txBody>
                  <a:tcPr marL="129322" marR="12932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80009274"/>
                  </a:ext>
                </a:extLst>
              </a:tr>
              <a:tr h="492849">
                <a:tc>
                  <a:txBody>
                    <a:bodyPr/>
                    <a:lstStyle/>
                    <a:p>
                      <a:pPr algn="r">
                        <a:lnSpc>
                          <a:spcPct val="107000"/>
                        </a:lnSpc>
                        <a:spcAft>
                          <a:spcPts val="0"/>
                        </a:spcAft>
                      </a:pPr>
                      <a:r>
                        <a:rPr lang="en-GB" sz="2100">
                          <a:solidFill>
                            <a:schemeClr val="tx2"/>
                          </a:solidFill>
                          <a:effectLst/>
                          <a:latin typeface="+mj-lt"/>
                        </a:rPr>
                        <a:t>Competency-based</a:t>
                      </a:r>
                      <a:r>
                        <a:rPr lang="en-GB" sz="2100" baseline="0">
                          <a:solidFill>
                            <a:schemeClr val="tx2"/>
                          </a:solidFill>
                          <a:effectLst/>
                          <a:latin typeface="+mj-lt"/>
                        </a:rPr>
                        <a:t> interview</a:t>
                      </a:r>
                      <a:endParaRPr lang="en-ZW" sz="2300">
                        <a:solidFill>
                          <a:schemeClr val="tx2"/>
                        </a:solidFill>
                        <a:effectLst/>
                        <a:latin typeface="+mj-lt"/>
                        <a:ea typeface="Calibri" panose="020F0502020204030204" pitchFamily="34" charset="0"/>
                        <a:cs typeface="Arial" panose="020B0604020202020204" pitchFamily="34" charset="0"/>
                      </a:endParaRPr>
                    </a:p>
                  </a:txBody>
                  <a:tcPr marL="129322" marR="12932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7382798"/>
                  </a:ext>
                </a:extLst>
              </a:tr>
              <a:tr h="492849">
                <a:tc>
                  <a:txBody>
                    <a:bodyPr/>
                    <a:lstStyle/>
                    <a:p>
                      <a:pPr algn="r">
                        <a:lnSpc>
                          <a:spcPct val="107000"/>
                        </a:lnSpc>
                        <a:spcAft>
                          <a:spcPts val="0"/>
                        </a:spcAft>
                      </a:pPr>
                      <a:r>
                        <a:rPr lang="en-GB" sz="2100">
                          <a:solidFill>
                            <a:schemeClr val="tx2"/>
                          </a:solidFill>
                          <a:effectLst/>
                          <a:latin typeface="+mj-lt"/>
                        </a:rPr>
                        <a:t>Presentation/Q&amp;A</a:t>
                      </a:r>
                      <a:r>
                        <a:rPr lang="en-GB" sz="2100" baseline="0">
                          <a:solidFill>
                            <a:schemeClr val="tx2"/>
                          </a:solidFill>
                          <a:effectLst/>
                          <a:latin typeface="+mj-lt"/>
                        </a:rPr>
                        <a:t> </a:t>
                      </a:r>
                      <a:r>
                        <a:rPr lang="en-GB" sz="2100">
                          <a:solidFill>
                            <a:schemeClr val="tx2"/>
                          </a:solidFill>
                          <a:effectLst/>
                          <a:latin typeface="+mj-lt"/>
                        </a:rPr>
                        <a:t>based on project</a:t>
                      </a:r>
                      <a:endParaRPr lang="en-ZW" sz="2300">
                        <a:solidFill>
                          <a:schemeClr val="tx2"/>
                        </a:solidFill>
                        <a:effectLst/>
                        <a:latin typeface="+mj-lt"/>
                        <a:ea typeface="Calibri" panose="020F0502020204030204" pitchFamily="34" charset="0"/>
                        <a:cs typeface="Arial" panose="020B0604020202020204" pitchFamily="34" charset="0"/>
                      </a:endParaRPr>
                    </a:p>
                  </a:txBody>
                  <a:tcPr marL="129322" marR="12932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74847957"/>
                  </a:ext>
                </a:extLst>
              </a:tr>
              <a:tr h="492849">
                <a:tc>
                  <a:txBody>
                    <a:bodyPr/>
                    <a:lstStyle/>
                    <a:p>
                      <a:pPr algn="r">
                        <a:lnSpc>
                          <a:spcPct val="107000"/>
                        </a:lnSpc>
                      </a:pPr>
                      <a:endParaRPr lang="en-ZW" sz="2800" b="1">
                        <a:solidFill>
                          <a:schemeClr val="tx2"/>
                        </a:solidFill>
                        <a:effectLst/>
                        <a:latin typeface="+mj-lt"/>
                        <a:cs typeface="Arial" panose="020B0604020202020204" pitchFamily="34" charset="0"/>
                      </a:endParaRPr>
                    </a:p>
                  </a:txBody>
                  <a:tcPr marL="129322" marR="12932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6002128"/>
                  </a:ext>
                </a:extLst>
              </a:tr>
            </a:tbl>
          </a:graphicData>
        </a:graphic>
      </p:graphicFrame>
      <p:graphicFrame>
        <p:nvGraphicFramePr>
          <p:cNvPr id="23" name="Table 22">
            <a:extLst>
              <a:ext uri="{FF2B5EF4-FFF2-40B4-BE49-F238E27FC236}">
                <a16:creationId xmlns:a16="http://schemas.microsoft.com/office/drawing/2014/main" id="{59964454-0090-40BE-B437-D454ADE0455F}"/>
              </a:ext>
            </a:extLst>
          </p:cNvPr>
          <p:cNvGraphicFramePr>
            <a:graphicFrameLocks noGrp="1"/>
          </p:cNvGraphicFramePr>
          <p:nvPr>
            <p:extLst>
              <p:ext uri="{D42A27DB-BD31-4B8C-83A1-F6EECF244321}">
                <p14:modId xmlns:p14="http://schemas.microsoft.com/office/powerpoint/2010/main" val="4001977858"/>
              </p:ext>
            </p:extLst>
          </p:nvPr>
        </p:nvGraphicFramePr>
        <p:xfrm>
          <a:off x="6412946" y="1821787"/>
          <a:ext cx="3109434" cy="3942792"/>
        </p:xfrm>
        <a:graphic>
          <a:graphicData uri="http://schemas.openxmlformats.org/drawingml/2006/table">
            <a:tbl>
              <a:tblPr firstRow="1" firstCol="1" bandRow="1">
                <a:tableStyleId>{5C22544A-7EE6-4342-B048-85BDC9FD1C3A}</a:tableStyleId>
              </a:tblPr>
              <a:tblGrid>
                <a:gridCol w="1554717">
                  <a:extLst>
                    <a:ext uri="{9D8B030D-6E8A-4147-A177-3AD203B41FA5}">
                      <a16:colId xmlns:a16="http://schemas.microsoft.com/office/drawing/2014/main" val="1745553139"/>
                    </a:ext>
                  </a:extLst>
                </a:gridCol>
                <a:gridCol w="1554717">
                  <a:extLst>
                    <a:ext uri="{9D8B030D-6E8A-4147-A177-3AD203B41FA5}">
                      <a16:colId xmlns:a16="http://schemas.microsoft.com/office/drawing/2014/main" val="2802974764"/>
                    </a:ext>
                  </a:extLst>
                </a:gridCol>
              </a:tblGrid>
              <a:tr h="492849">
                <a:tc gridSpan="2">
                  <a:txBody>
                    <a:bodyPr/>
                    <a:lstStyle/>
                    <a:p>
                      <a:pPr algn="ctr">
                        <a:lnSpc>
                          <a:spcPct val="107000"/>
                        </a:lnSpc>
                        <a:spcAft>
                          <a:spcPts val="0"/>
                        </a:spcAft>
                      </a:pPr>
                      <a:r>
                        <a:rPr lang="en-GB" sz="2100">
                          <a:solidFill>
                            <a:schemeClr val="tx1"/>
                          </a:solidFill>
                          <a:effectLst/>
                          <a:latin typeface="+mj-lt"/>
                        </a:rPr>
                        <a:t>Resit Fee</a:t>
                      </a:r>
                      <a:endParaRPr lang="en-ZW" sz="2300">
                        <a:solidFill>
                          <a:schemeClr val="tx1"/>
                        </a:solidFill>
                        <a:effectLst/>
                        <a:latin typeface="+mj-lt"/>
                        <a:ea typeface="Calibri" panose="020F0502020204030204" pitchFamily="34" charset="0"/>
                        <a:cs typeface="Arial" panose="020B0604020202020204" pitchFamily="34" charset="0"/>
                      </a:endParaRPr>
                    </a:p>
                  </a:txBody>
                  <a:tcPr marL="172429" marR="172429" marT="86214" marB="86214"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hMerge="1">
                  <a:txBody>
                    <a:bodyPr/>
                    <a:lstStyle/>
                    <a:p>
                      <a:endParaRPr lang="en-US"/>
                    </a:p>
                  </a:txBody>
                  <a:tcPr/>
                </a:tc>
                <a:extLst>
                  <a:ext uri="{0D108BD9-81ED-4DB2-BD59-A6C34878D82A}">
                    <a16:rowId xmlns:a16="http://schemas.microsoft.com/office/drawing/2014/main" val="952573640"/>
                  </a:ext>
                </a:extLst>
              </a:tr>
              <a:tr h="492849">
                <a:tc>
                  <a:txBody>
                    <a:bodyPr/>
                    <a:lstStyle/>
                    <a:p>
                      <a:pPr algn="ctr">
                        <a:lnSpc>
                          <a:spcPct val="107000"/>
                        </a:lnSpc>
                        <a:spcAft>
                          <a:spcPts val="0"/>
                        </a:spcAft>
                      </a:pPr>
                      <a:r>
                        <a:rPr lang="en-GB" sz="1800" b="1">
                          <a:solidFill>
                            <a:schemeClr val="bg1"/>
                          </a:solidFill>
                          <a:effectLst/>
                        </a:rPr>
                        <a:t>Level 3</a:t>
                      </a:r>
                      <a:endParaRPr lang="en-ZW" sz="1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29322" marR="129322" marT="0" marB="0" anchor="ctr">
                    <a:lnL w="12700" cmpd="sng">
                      <a:noFill/>
                    </a:lnL>
                    <a:lnR w="12700" cmpd="sng">
                      <a:noFill/>
                    </a:lnR>
                    <a:lnT w="38100" cmpd="sng">
                      <a:noFill/>
                    </a:lnT>
                    <a:lnB w="635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spcAft>
                          <a:spcPts val="0"/>
                        </a:spcAft>
                      </a:pPr>
                      <a:r>
                        <a:rPr lang="en-GB" sz="1800" b="1">
                          <a:solidFill>
                            <a:schemeClr val="bg1"/>
                          </a:solidFill>
                          <a:effectLst/>
                        </a:rPr>
                        <a:t>Level 5</a:t>
                      </a:r>
                      <a:endParaRPr lang="en-ZW" sz="1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29322" marR="129322" marT="0" marB="0" anchor="ctr">
                    <a:lnL w="12700" cmpd="sng">
                      <a:noFill/>
                    </a:lnL>
                    <a:lnR w="12700" cmpd="sng">
                      <a:noFill/>
                    </a:lnR>
                    <a:lnT w="38100" cmpd="sng">
                      <a:noFill/>
                    </a:lnT>
                    <a:lnB w="635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562671008"/>
                  </a:ext>
                </a:extLst>
              </a:tr>
              <a:tr h="492849">
                <a:tc>
                  <a:txBody>
                    <a:bodyPr/>
                    <a:lstStyle/>
                    <a:p>
                      <a:pPr algn="ctr">
                        <a:lnSpc>
                          <a:spcPct val="107000"/>
                        </a:lnSpc>
                        <a:spcAft>
                          <a:spcPts val="0"/>
                        </a:spcAft>
                      </a:pPr>
                      <a:r>
                        <a:rPr lang="en-GB" sz="1800" b="0">
                          <a:solidFill>
                            <a:schemeClr val="bg1"/>
                          </a:solidFill>
                          <a:effectLst/>
                        </a:rPr>
                        <a:t>£15</a:t>
                      </a:r>
                      <a:endParaRPr lang="en-ZW" sz="1800" b="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29322" marR="129322" marT="0" marB="0" anchor="ctr">
                    <a:lnL w="12700" cmpd="sng">
                      <a:noFill/>
                    </a:lnL>
                    <a:lnR w="12700" cmpd="sng">
                      <a:noFill/>
                    </a:lnR>
                    <a:lnT w="6350" cap="flat" cmpd="sng" algn="ctr">
                      <a:solidFill>
                        <a:schemeClr val="tx2">
                          <a:lumMod val="40000"/>
                          <a:lumOff val="60000"/>
                        </a:schemeClr>
                      </a:solidFill>
                      <a:prstDash val="solid"/>
                      <a:round/>
                      <a:headEnd type="none" w="med" len="med"/>
                      <a:tailEnd type="none" w="med" len="med"/>
                    </a:lnT>
                    <a:lnB w="635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spcAft>
                          <a:spcPts val="0"/>
                        </a:spcAft>
                      </a:pPr>
                      <a:r>
                        <a:rPr lang="en-GB" sz="1800">
                          <a:solidFill>
                            <a:schemeClr val="bg1"/>
                          </a:solidFill>
                          <a:effectLst/>
                        </a:rPr>
                        <a:t>£40</a:t>
                      </a:r>
                      <a:endParaRPr lang="en-ZW"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29322" marR="129322" marT="0" marB="0" anchor="ctr">
                    <a:lnL w="12700" cmpd="sng">
                      <a:noFill/>
                    </a:lnL>
                    <a:lnR w="12700" cmpd="sng">
                      <a:noFill/>
                    </a:lnR>
                    <a:lnT w="6350" cap="flat" cmpd="sng" algn="ctr">
                      <a:solidFill>
                        <a:schemeClr val="tx2">
                          <a:lumMod val="40000"/>
                          <a:lumOff val="60000"/>
                        </a:schemeClr>
                      </a:solidFill>
                      <a:prstDash val="solid"/>
                      <a:round/>
                      <a:headEnd type="none" w="med" len="med"/>
                      <a:tailEnd type="none" w="med" len="med"/>
                    </a:lnT>
                    <a:lnB w="635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157986740"/>
                  </a:ext>
                </a:extLst>
              </a:tr>
              <a:tr h="492849">
                <a:tc>
                  <a:txBody>
                    <a:bodyPr/>
                    <a:lstStyle/>
                    <a:p>
                      <a:pPr algn="ctr">
                        <a:lnSpc>
                          <a:spcPct val="107000"/>
                        </a:lnSpc>
                        <a:spcAft>
                          <a:spcPts val="0"/>
                        </a:spcAft>
                      </a:pPr>
                      <a:r>
                        <a:rPr lang="en-GB" sz="1800" b="0">
                          <a:solidFill>
                            <a:schemeClr val="bg1"/>
                          </a:solidFill>
                          <a:effectLst/>
                        </a:rPr>
                        <a:t>£235</a:t>
                      </a:r>
                      <a:endParaRPr lang="en-ZW" sz="1800" b="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29322" marR="129322" marT="0" marB="0" anchor="ctr">
                    <a:lnL w="12700" cmpd="sng">
                      <a:noFill/>
                    </a:lnL>
                    <a:lnR w="12700" cmpd="sng">
                      <a:noFill/>
                    </a:lnR>
                    <a:lnT w="6350" cap="flat" cmpd="sng" algn="ctr">
                      <a:solidFill>
                        <a:schemeClr val="tx2">
                          <a:lumMod val="40000"/>
                          <a:lumOff val="60000"/>
                        </a:schemeClr>
                      </a:solidFill>
                      <a:prstDash val="solid"/>
                      <a:round/>
                      <a:headEnd type="none" w="med" len="med"/>
                      <a:tailEnd type="none" w="med" len="med"/>
                    </a:lnT>
                    <a:lnB w="635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spcAft>
                          <a:spcPts val="0"/>
                        </a:spcAft>
                      </a:pPr>
                      <a:r>
                        <a:rPr lang="en-GB" sz="1800">
                          <a:solidFill>
                            <a:schemeClr val="bg1"/>
                          </a:solidFill>
                          <a:effectLst/>
                        </a:rPr>
                        <a:t>£255</a:t>
                      </a:r>
                      <a:endParaRPr lang="en-ZW"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29322" marR="129322" marT="0" marB="0" anchor="ctr">
                    <a:lnL w="12700" cmpd="sng">
                      <a:noFill/>
                    </a:lnL>
                    <a:lnR w="12700" cmpd="sng">
                      <a:noFill/>
                    </a:lnR>
                    <a:lnT w="6350" cap="flat" cmpd="sng" algn="ctr">
                      <a:solidFill>
                        <a:schemeClr val="tx2">
                          <a:lumMod val="40000"/>
                          <a:lumOff val="60000"/>
                        </a:schemeClr>
                      </a:solidFill>
                      <a:prstDash val="solid"/>
                      <a:round/>
                      <a:headEnd type="none" w="med" len="med"/>
                      <a:tailEnd type="none" w="med" len="med"/>
                    </a:lnT>
                    <a:lnB w="635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274537114"/>
                  </a:ext>
                </a:extLst>
              </a:tr>
              <a:tr h="492849">
                <a:tc>
                  <a:txBody>
                    <a:bodyPr/>
                    <a:lstStyle/>
                    <a:p>
                      <a:pPr algn="ctr">
                        <a:lnSpc>
                          <a:spcPct val="107000"/>
                        </a:lnSpc>
                        <a:spcAft>
                          <a:spcPts val="0"/>
                        </a:spcAft>
                      </a:pPr>
                      <a:r>
                        <a:rPr lang="en-GB" sz="1800" b="0">
                          <a:solidFill>
                            <a:schemeClr val="bg1"/>
                          </a:solidFill>
                          <a:effectLst/>
                        </a:rPr>
                        <a:t>£155</a:t>
                      </a:r>
                      <a:endParaRPr lang="en-ZW" sz="1800" b="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29322" marR="129322" marT="0" marB="0" anchor="ctr">
                    <a:lnL w="12700" cmpd="sng">
                      <a:noFill/>
                    </a:lnL>
                    <a:lnR w="12700" cmpd="sng">
                      <a:noFill/>
                    </a:lnR>
                    <a:lnT w="6350" cap="flat" cmpd="sng" algn="ctr">
                      <a:solidFill>
                        <a:schemeClr val="tx2">
                          <a:lumMod val="40000"/>
                          <a:lumOff val="60000"/>
                        </a:schemeClr>
                      </a:solidFill>
                      <a:prstDash val="solid"/>
                      <a:round/>
                      <a:headEnd type="none" w="med" len="med"/>
                      <a:tailEnd type="none" w="med" len="med"/>
                    </a:lnT>
                    <a:lnB w="635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spcAft>
                          <a:spcPts val="0"/>
                        </a:spcAft>
                      </a:pPr>
                      <a:r>
                        <a:rPr lang="en-GB" sz="1800">
                          <a:solidFill>
                            <a:schemeClr val="bg1"/>
                          </a:solidFill>
                          <a:effectLst/>
                        </a:rPr>
                        <a:t>£170</a:t>
                      </a:r>
                      <a:endParaRPr lang="en-ZW"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29322" marR="129322" marT="0" marB="0" anchor="ctr">
                    <a:lnL w="12700" cmpd="sng">
                      <a:noFill/>
                    </a:lnL>
                    <a:lnR w="12700" cmpd="sng">
                      <a:noFill/>
                    </a:lnR>
                    <a:lnT w="6350" cap="flat" cmpd="sng" algn="ctr">
                      <a:solidFill>
                        <a:schemeClr val="tx2">
                          <a:lumMod val="40000"/>
                          <a:lumOff val="60000"/>
                        </a:schemeClr>
                      </a:solidFill>
                      <a:prstDash val="solid"/>
                      <a:round/>
                      <a:headEnd type="none" w="med" len="med"/>
                      <a:tailEnd type="none" w="med" len="med"/>
                    </a:lnT>
                    <a:lnB w="635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280009274"/>
                  </a:ext>
                </a:extLst>
              </a:tr>
              <a:tr h="492849">
                <a:tc>
                  <a:txBody>
                    <a:bodyPr/>
                    <a:lstStyle/>
                    <a:p>
                      <a:pPr algn="ctr">
                        <a:lnSpc>
                          <a:spcPct val="107000"/>
                        </a:lnSpc>
                        <a:spcAft>
                          <a:spcPts val="0"/>
                        </a:spcAft>
                      </a:pPr>
                      <a:r>
                        <a:rPr lang="en-GB" sz="1800" b="0">
                          <a:solidFill>
                            <a:schemeClr val="bg1"/>
                          </a:solidFill>
                          <a:effectLst/>
                        </a:rPr>
                        <a:t>£220</a:t>
                      </a:r>
                      <a:endParaRPr lang="en-ZW" sz="1800" b="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29322" marR="129322" marT="0" marB="0" anchor="ctr">
                    <a:lnL w="12700" cmpd="sng">
                      <a:noFill/>
                    </a:lnL>
                    <a:lnR w="12700" cmpd="sng">
                      <a:noFill/>
                    </a:lnR>
                    <a:lnT w="6350" cap="flat" cmpd="sng" algn="ctr">
                      <a:solidFill>
                        <a:schemeClr val="tx2">
                          <a:lumMod val="40000"/>
                          <a:lumOff val="60000"/>
                        </a:schemeClr>
                      </a:solidFill>
                      <a:prstDash val="solid"/>
                      <a:round/>
                      <a:headEnd type="none" w="med" len="med"/>
                      <a:tailEnd type="none" w="med" len="med"/>
                    </a:lnT>
                    <a:lnB w="635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spcAft>
                          <a:spcPts val="0"/>
                        </a:spcAft>
                      </a:pPr>
                      <a:r>
                        <a:rPr lang="en-GB" sz="1800">
                          <a:solidFill>
                            <a:schemeClr val="bg1"/>
                          </a:solidFill>
                          <a:effectLst/>
                        </a:rPr>
                        <a:t>£255</a:t>
                      </a:r>
                      <a:endParaRPr lang="en-ZW"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29322" marR="129322" marT="0" marB="0" anchor="ctr">
                    <a:lnL w="12700" cmpd="sng">
                      <a:noFill/>
                    </a:lnL>
                    <a:lnR w="12700" cmpd="sng">
                      <a:noFill/>
                    </a:lnR>
                    <a:lnT w="6350" cap="flat" cmpd="sng" algn="ctr">
                      <a:solidFill>
                        <a:schemeClr val="tx2">
                          <a:lumMod val="40000"/>
                          <a:lumOff val="60000"/>
                        </a:schemeClr>
                      </a:solidFill>
                      <a:prstDash val="solid"/>
                      <a:round/>
                      <a:headEnd type="none" w="med" len="med"/>
                      <a:tailEnd type="none" w="med" len="med"/>
                    </a:lnT>
                    <a:lnB w="635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07382798"/>
                  </a:ext>
                </a:extLst>
              </a:tr>
              <a:tr h="492849">
                <a:tc>
                  <a:txBody>
                    <a:bodyPr/>
                    <a:lstStyle/>
                    <a:p>
                      <a:pPr algn="ctr">
                        <a:lnSpc>
                          <a:spcPct val="107000"/>
                        </a:lnSpc>
                        <a:spcAft>
                          <a:spcPts val="0"/>
                        </a:spcAft>
                      </a:pPr>
                      <a:r>
                        <a:rPr lang="en-GB" sz="1800">
                          <a:solidFill>
                            <a:schemeClr val="bg1"/>
                          </a:solidFill>
                          <a:effectLst/>
                        </a:rPr>
                        <a:t> </a:t>
                      </a:r>
                      <a:endParaRPr lang="en-ZW"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29322" marR="129322" marT="0" marB="0" anchor="ctr">
                    <a:lnL w="12700" cmpd="sng">
                      <a:noFill/>
                    </a:lnL>
                    <a:lnR w="12700" cmpd="sng">
                      <a:noFill/>
                    </a:lnR>
                    <a:lnT w="6350" cap="flat" cmpd="sng" algn="ctr">
                      <a:solidFill>
                        <a:schemeClr val="tx2">
                          <a:lumMod val="40000"/>
                          <a:lumOff val="6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spcAft>
                          <a:spcPts val="0"/>
                        </a:spcAft>
                      </a:pPr>
                      <a:r>
                        <a:rPr lang="en-GB" sz="1800">
                          <a:solidFill>
                            <a:schemeClr val="bg1"/>
                          </a:solidFill>
                          <a:effectLst/>
                        </a:rPr>
                        <a:t>£230</a:t>
                      </a:r>
                      <a:endParaRPr lang="en-ZW"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29322" marR="129322" marT="0" marB="0" anchor="ctr">
                    <a:lnL w="12700" cmpd="sng">
                      <a:noFill/>
                    </a:lnL>
                    <a:lnR w="12700" cmpd="sng">
                      <a:noFill/>
                    </a:lnR>
                    <a:lnT w="6350" cap="flat" cmpd="sng" algn="ctr">
                      <a:solidFill>
                        <a:schemeClr val="tx2">
                          <a:lumMod val="40000"/>
                          <a:lumOff val="6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374847957"/>
                  </a:ext>
                </a:extLst>
              </a:tr>
              <a:tr h="492849">
                <a:tc>
                  <a:txBody>
                    <a:bodyPr/>
                    <a:lstStyle/>
                    <a:p>
                      <a:pPr algn="ctr">
                        <a:lnSpc>
                          <a:spcPct val="107000"/>
                        </a:lnSpc>
                        <a:spcAft>
                          <a:spcPts val="0"/>
                        </a:spcAft>
                      </a:pPr>
                      <a:r>
                        <a:rPr lang="en-GB" sz="2800" b="1">
                          <a:solidFill>
                            <a:schemeClr val="accent1"/>
                          </a:solidFill>
                          <a:effectLst/>
                          <a:latin typeface="+mj-lt"/>
                        </a:rPr>
                        <a:t>£625</a:t>
                      </a:r>
                      <a:endParaRPr lang="en-ZW" sz="2800" b="1">
                        <a:solidFill>
                          <a:schemeClr val="accent1"/>
                        </a:solidFill>
                        <a:effectLst/>
                        <a:latin typeface="+mj-lt"/>
                        <a:ea typeface="Calibri" panose="020F0502020204030204" pitchFamily="34" charset="0"/>
                        <a:cs typeface="Arial" panose="020B0604020202020204" pitchFamily="34" charset="0"/>
                      </a:endParaRPr>
                    </a:p>
                  </a:txBody>
                  <a:tcPr marL="129322" marR="129322" marT="0" marB="0" anchor="ctr">
                    <a:lnL w="12700" cmpd="sng">
                      <a:noFill/>
                    </a:lnL>
                    <a:lnR w="12700" cmpd="sng">
                      <a:noFill/>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spcAft>
                          <a:spcPts val="0"/>
                        </a:spcAft>
                      </a:pPr>
                      <a:r>
                        <a:rPr lang="en-GB" sz="2800" b="1">
                          <a:solidFill>
                            <a:schemeClr val="accent1"/>
                          </a:solidFill>
                          <a:effectLst/>
                          <a:latin typeface="+mj-lt"/>
                        </a:rPr>
                        <a:t>£950</a:t>
                      </a:r>
                      <a:endParaRPr lang="en-ZW" sz="2800" b="1">
                        <a:solidFill>
                          <a:schemeClr val="accent1"/>
                        </a:solidFill>
                        <a:effectLst/>
                        <a:latin typeface="+mj-lt"/>
                        <a:ea typeface="Calibri" panose="020F0502020204030204" pitchFamily="34" charset="0"/>
                        <a:cs typeface="Arial" panose="020B0604020202020204" pitchFamily="34" charset="0"/>
                      </a:endParaRPr>
                    </a:p>
                  </a:txBody>
                  <a:tcPr marL="129322" marR="129322" marT="0" marB="0" anchor="ctr">
                    <a:lnL w="12700" cmpd="sng">
                      <a:noFill/>
                    </a:lnL>
                    <a:lnR w="12700" cmpd="sng">
                      <a:noFill/>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36002128"/>
                  </a:ext>
                </a:extLst>
              </a:tr>
            </a:tbl>
          </a:graphicData>
        </a:graphic>
      </p:graphicFrame>
      <p:sp>
        <p:nvSpPr>
          <p:cNvPr id="24" name="Isosceles Triangle 17">
            <a:extLst>
              <a:ext uri="{FF2B5EF4-FFF2-40B4-BE49-F238E27FC236}">
                <a16:creationId xmlns:a16="http://schemas.microsoft.com/office/drawing/2014/main" id="{24E2931E-5054-4D05-A463-5C41128EA6CA}"/>
              </a:ext>
            </a:extLst>
          </p:cNvPr>
          <p:cNvSpPr/>
          <p:nvPr/>
        </p:nvSpPr>
        <p:spPr>
          <a:xfrm rot="5400000">
            <a:off x="5793024" y="2965644"/>
            <a:ext cx="294832" cy="147416"/>
          </a:xfrm>
          <a:custGeom>
            <a:avLst/>
            <a:gdLst>
              <a:gd name="connsiteX0" fmla="*/ 0 w 971550"/>
              <a:gd name="connsiteY0" fmla="*/ 485775 h 485775"/>
              <a:gd name="connsiteX1" fmla="*/ 485775 w 971550"/>
              <a:gd name="connsiteY1" fmla="*/ 0 h 485775"/>
              <a:gd name="connsiteX2" fmla="*/ 971550 w 971550"/>
              <a:gd name="connsiteY2" fmla="*/ 485775 h 485775"/>
              <a:gd name="connsiteX3" fmla="*/ 0 w 971550"/>
              <a:gd name="connsiteY3" fmla="*/ 485775 h 485775"/>
              <a:gd name="connsiteX0" fmla="*/ 0 w 971550"/>
              <a:gd name="connsiteY0" fmla="*/ 485775 h 577215"/>
              <a:gd name="connsiteX1" fmla="*/ 485775 w 971550"/>
              <a:gd name="connsiteY1" fmla="*/ 0 h 577215"/>
              <a:gd name="connsiteX2" fmla="*/ 971550 w 971550"/>
              <a:gd name="connsiteY2" fmla="*/ 485775 h 577215"/>
              <a:gd name="connsiteX3" fmla="*/ 91440 w 971550"/>
              <a:gd name="connsiteY3" fmla="*/ 577215 h 577215"/>
              <a:gd name="connsiteX0" fmla="*/ 0 w 971550"/>
              <a:gd name="connsiteY0" fmla="*/ 485775 h 485775"/>
              <a:gd name="connsiteX1" fmla="*/ 485775 w 971550"/>
              <a:gd name="connsiteY1" fmla="*/ 0 h 485775"/>
              <a:gd name="connsiteX2" fmla="*/ 971550 w 971550"/>
              <a:gd name="connsiteY2" fmla="*/ 485775 h 485775"/>
            </a:gdLst>
            <a:ahLst/>
            <a:cxnLst>
              <a:cxn ang="0">
                <a:pos x="connsiteX0" y="connsiteY0"/>
              </a:cxn>
              <a:cxn ang="0">
                <a:pos x="connsiteX1" y="connsiteY1"/>
              </a:cxn>
              <a:cxn ang="0">
                <a:pos x="connsiteX2" y="connsiteY2"/>
              </a:cxn>
            </a:cxnLst>
            <a:rect l="l" t="t" r="r" b="b"/>
            <a:pathLst>
              <a:path w="971550" h="485775">
                <a:moveTo>
                  <a:pt x="0" y="485775"/>
                </a:moveTo>
                <a:lnTo>
                  <a:pt x="485775" y="0"/>
                </a:lnTo>
                <a:lnTo>
                  <a:pt x="971550" y="485775"/>
                </a:lnTo>
              </a:path>
            </a:pathLst>
          </a:custGeom>
          <a:noFill/>
          <a:ln w="762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17">
            <a:extLst>
              <a:ext uri="{FF2B5EF4-FFF2-40B4-BE49-F238E27FC236}">
                <a16:creationId xmlns:a16="http://schemas.microsoft.com/office/drawing/2014/main" id="{B8529E24-32F4-4664-90C5-6362DCF5A16E}"/>
              </a:ext>
            </a:extLst>
          </p:cNvPr>
          <p:cNvSpPr/>
          <p:nvPr/>
        </p:nvSpPr>
        <p:spPr>
          <a:xfrm rot="5400000">
            <a:off x="5793024" y="3482479"/>
            <a:ext cx="294832" cy="147416"/>
          </a:xfrm>
          <a:custGeom>
            <a:avLst/>
            <a:gdLst>
              <a:gd name="connsiteX0" fmla="*/ 0 w 971550"/>
              <a:gd name="connsiteY0" fmla="*/ 485775 h 485775"/>
              <a:gd name="connsiteX1" fmla="*/ 485775 w 971550"/>
              <a:gd name="connsiteY1" fmla="*/ 0 h 485775"/>
              <a:gd name="connsiteX2" fmla="*/ 971550 w 971550"/>
              <a:gd name="connsiteY2" fmla="*/ 485775 h 485775"/>
              <a:gd name="connsiteX3" fmla="*/ 0 w 971550"/>
              <a:gd name="connsiteY3" fmla="*/ 485775 h 485775"/>
              <a:gd name="connsiteX0" fmla="*/ 0 w 971550"/>
              <a:gd name="connsiteY0" fmla="*/ 485775 h 577215"/>
              <a:gd name="connsiteX1" fmla="*/ 485775 w 971550"/>
              <a:gd name="connsiteY1" fmla="*/ 0 h 577215"/>
              <a:gd name="connsiteX2" fmla="*/ 971550 w 971550"/>
              <a:gd name="connsiteY2" fmla="*/ 485775 h 577215"/>
              <a:gd name="connsiteX3" fmla="*/ 91440 w 971550"/>
              <a:gd name="connsiteY3" fmla="*/ 577215 h 577215"/>
              <a:gd name="connsiteX0" fmla="*/ 0 w 971550"/>
              <a:gd name="connsiteY0" fmla="*/ 485775 h 485775"/>
              <a:gd name="connsiteX1" fmla="*/ 485775 w 971550"/>
              <a:gd name="connsiteY1" fmla="*/ 0 h 485775"/>
              <a:gd name="connsiteX2" fmla="*/ 971550 w 971550"/>
              <a:gd name="connsiteY2" fmla="*/ 485775 h 485775"/>
            </a:gdLst>
            <a:ahLst/>
            <a:cxnLst>
              <a:cxn ang="0">
                <a:pos x="connsiteX0" y="connsiteY0"/>
              </a:cxn>
              <a:cxn ang="0">
                <a:pos x="connsiteX1" y="connsiteY1"/>
              </a:cxn>
              <a:cxn ang="0">
                <a:pos x="connsiteX2" y="connsiteY2"/>
              </a:cxn>
            </a:cxnLst>
            <a:rect l="l" t="t" r="r" b="b"/>
            <a:pathLst>
              <a:path w="971550" h="485775">
                <a:moveTo>
                  <a:pt x="0" y="485775"/>
                </a:moveTo>
                <a:lnTo>
                  <a:pt x="485775" y="0"/>
                </a:lnTo>
                <a:lnTo>
                  <a:pt x="971550" y="485775"/>
                </a:lnTo>
              </a:path>
            </a:pathLst>
          </a:custGeom>
          <a:noFill/>
          <a:ln w="762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17">
            <a:extLst>
              <a:ext uri="{FF2B5EF4-FFF2-40B4-BE49-F238E27FC236}">
                <a16:creationId xmlns:a16="http://schemas.microsoft.com/office/drawing/2014/main" id="{B9E1E513-1BCD-49BA-A9B1-AC9BCDF384B4}"/>
              </a:ext>
            </a:extLst>
          </p:cNvPr>
          <p:cNvSpPr/>
          <p:nvPr/>
        </p:nvSpPr>
        <p:spPr>
          <a:xfrm rot="5400000">
            <a:off x="5793024" y="3979436"/>
            <a:ext cx="294832" cy="147416"/>
          </a:xfrm>
          <a:custGeom>
            <a:avLst/>
            <a:gdLst>
              <a:gd name="connsiteX0" fmla="*/ 0 w 971550"/>
              <a:gd name="connsiteY0" fmla="*/ 485775 h 485775"/>
              <a:gd name="connsiteX1" fmla="*/ 485775 w 971550"/>
              <a:gd name="connsiteY1" fmla="*/ 0 h 485775"/>
              <a:gd name="connsiteX2" fmla="*/ 971550 w 971550"/>
              <a:gd name="connsiteY2" fmla="*/ 485775 h 485775"/>
              <a:gd name="connsiteX3" fmla="*/ 0 w 971550"/>
              <a:gd name="connsiteY3" fmla="*/ 485775 h 485775"/>
              <a:gd name="connsiteX0" fmla="*/ 0 w 971550"/>
              <a:gd name="connsiteY0" fmla="*/ 485775 h 577215"/>
              <a:gd name="connsiteX1" fmla="*/ 485775 w 971550"/>
              <a:gd name="connsiteY1" fmla="*/ 0 h 577215"/>
              <a:gd name="connsiteX2" fmla="*/ 971550 w 971550"/>
              <a:gd name="connsiteY2" fmla="*/ 485775 h 577215"/>
              <a:gd name="connsiteX3" fmla="*/ 91440 w 971550"/>
              <a:gd name="connsiteY3" fmla="*/ 577215 h 577215"/>
              <a:gd name="connsiteX0" fmla="*/ 0 w 971550"/>
              <a:gd name="connsiteY0" fmla="*/ 485775 h 485775"/>
              <a:gd name="connsiteX1" fmla="*/ 485775 w 971550"/>
              <a:gd name="connsiteY1" fmla="*/ 0 h 485775"/>
              <a:gd name="connsiteX2" fmla="*/ 971550 w 971550"/>
              <a:gd name="connsiteY2" fmla="*/ 485775 h 485775"/>
            </a:gdLst>
            <a:ahLst/>
            <a:cxnLst>
              <a:cxn ang="0">
                <a:pos x="connsiteX0" y="connsiteY0"/>
              </a:cxn>
              <a:cxn ang="0">
                <a:pos x="connsiteX1" y="connsiteY1"/>
              </a:cxn>
              <a:cxn ang="0">
                <a:pos x="connsiteX2" y="connsiteY2"/>
              </a:cxn>
            </a:cxnLst>
            <a:rect l="l" t="t" r="r" b="b"/>
            <a:pathLst>
              <a:path w="971550" h="485775">
                <a:moveTo>
                  <a:pt x="0" y="485775"/>
                </a:moveTo>
                <a:lnTo>
                  <a:pt x="485775" y="0"/>
                </a:lnTo>
                <a:lnTo>
                  <a:pt x="971550" y="485775"/>
                </a:lnTo>
              </a:path>
            </a:pathLst>
          </a:custGeom>
          <a:noFill/>
          <a:ln w="762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17">
            <a:extLst>
              <a:ext uri="{FF2B5EF4-FFF2-40B4-BE49-F238E27FC236}">
                <a16:creationId xmlns:a16="http://schemas.microsoft.com/office/drawing/2014/main" id="{569B523A-1A20-4978-A59F-CA3B1B4BC58A}"/>
              </a:ext>
            </a:extLst>
          </p:cNvPr>
          <p:cNvSpPr/>
          <p:nvPr/>
        </p:nvSpPr>
        <p:spPr>
          <a:xfrm rot="5400000">
            <a:off x="5793024" y="4486332"/>
            <a:ext cx="294832" cy="147416"/>
          </a:xfrm>
          <a:custGeom>
            <a:avLst/>
            <a:gdLst>
              <a:gd name="connsiteX0" fmla="*/ 0 w 971550"/>
              <a:gd name="connsiteY0" fmla="*/ 485775 h 485775"/>
              <a:gd name="connsiteX1" fmla="*/ 485775 w 971550"/>
              <a:gd name="connsiteY1" fmla="*/ 0 h 485775"/>
              <a:gd name="connsiteX2" fmla="*/ 971550 w 971550"/>
              <a:gd name="connsiteY2" fmla="*/ 485775 h 485775"/>
              <a:gd name="connsiteX3" fmla="*/ 0 w 971550"/>
              <a:gd name="connsiteY3" fmla="*/ 485775 h 485775"/>
              <a:gd name="connsiteX0" fmla="*/ 0 w 971550"/>
              <a:gd name="connsiteY0" fmla="*/ 485775 h 577215"/>
              <a:gd name="connsiteX1" fmla="*/ 485775 w 971550"/>
              <a:gd name="connsiteY1" fmla="*/ 0 h 577215"/>
              <a:gd name="connsiteX2" fmla="*/ 971550 w 971550"/>
              <a:gd name="connsiteY2" fmla="*/ 485775 h 577215"/>
              <a:gd name="connsiteX3" fmla="*/ 91440 w 971550"/>
              <a:gd name="connsiteY3" fmla="*/ 577215 h 577215"/>
              <a:gd name="connsiteX0" fmla="*/ 0 w 971550"/>
              <a:gd name="connsiteY0" fmla="*/ 485775 h 485775"/>
              <a:gd name="connsiteX1" fmla="*/ 485775 w 971550"/>
              <a:gd name="connsiteY1" fmla="*/ 0 h 485775"/>
              <a:gd name="connsiteX2" fmla="*/ 971550 w 971550"/>
              <a:gd name="connsiteY2" fmla="*/ 485775 h 485775"/>
            </a:gdLst>
            <a:ahLst/>
            <a:cxnLst>
              <a:cxn ang="0">
                <a:pos x="connsiteX0" y="connsiteY0"/>
              </a:cxn>
              <a:cxn ang="0">
                <a:pos x="connsiteX1" y="connsiteY1"/>
              </a:cxn>
              <a:cxn ang="0">
                <a:pos x="connsiteX2" y="connsiteY2"/>
              </a:cxn>
            </a:cxnLst>
            <a:rect l="l" t="t" r="r" b="b"/>
            <a:pathLst>
              <a:path w="971550" h="485775">
                <a:moveTo>
                  <a:pt x="0" y="485775"/>
                </a:moveTo>
                <a:lnTo>
                  <a:pt x="485775" y="0"/>
                </a:lnTo>
                <a:lnTo>
                  <a:pt x="971550" y="485775"/>
                </a:lnTo>
              </a:path>
            </a:pathLst>
          </a:custGeom>
          <a:noFill/>
          <a:ln w="762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17">
            <a:extLst>
              <a:ext uri="{FF2B5EF4-FFF2-40B4-BE49-F238E27FC236}">
                <a16:creationId xmlns:a16="http://schemas.microsoft.com/office/drawing/2014/main" id="{D1926A94-4C0F-433D-9904-0F21BD0A7B89}"/>
              </a:ext>
            </a:extLst>
          </p:cNvPr>
          <p:cNvSpPr/>
          <p:nvPr/>
        </p:nvSpPr>
        <p:spPr>
          <a:xfrm rot="5400000">
            <a:off x="5793024" y="4983288"/>
            <a:ext cx="294832" cy="147416"/>
          </a:xfrm>
          <a:custGeom>
            <a:avLst/>
            <a:gdLst>
              <a:gd name="connsiteX0" fmla="*/ 0 w 971550"/>
              <a:gd name="connsiteY0" fmla="*/ 485775 h 485775"/>
              <a:gd name="connsiteX1" fmla="*/ 485775 w 971550"/>
              <a:gd name="connsiteY1" fmla="*/ 0 h 485775"/>
              <a:gd name="connsiteX2" fmla="*/ 971550 w 971550"/>
              <a:gd name="connsiteY2" fmla="*/ 485775 h 485775"/>
              <a:gd name="connsiteX3" fmla="*/ 0 w 971550"/>
              <a:gd name="connsiteY3" fmla="*/ 485775 h 485775"/>
              <a:gd name="connsiteX0" fmla="*/ 0 w 971550"/>
              <a:gd name="connsiteY0" fmla="*/ 485775 h 577215"/>
              <a:gd name="connsiteX1" fmla="*/ 485775 w 971550"/>
              <a:gd name="connsiteY1" fmla="*/ 0 h 577215"/>
              <a:gd name="connsiteX2" fmla="*/ 971550 w 971550"/>
              <a:gd name="connsiteY2" fmla="*/ 485775 h 577215"/>
              <a:gd name="connsiteX3" fmla="*/ 91440 w 971550"/>
              <a:gd name="connsiteY3" fmla="*/ 577215 h 577215"/>
              <a:gd name="connsiteX0" fmla="*/ 0 w 971550"/>
              <a:gd name="connsiteY0" fmla="*/ 485775 h 485775"/>
              <a:gd name="connsiteX1" fmla="*/ 485775 w 971550"/>
              <a:gd name="connsiteY1" fmla="*/ 0 h 485775"/>
              <a:gd name="connsiteX2" fmla="*/ 971550 w 971550"/>
              <a:gd name="connsiteY2" fmla="*/ 485775 h 485775"/>
            </a:gdLst>
            <a:ahLst/>
            <a:cxnLst>
              <a:cxn ang="0">
                <a:pos x="connsiteX0" y="connsiteY0"/>
              </a:cxn>
              <a:cxn ang="0">
                <a:pos x="connsiteX1" y="connsiteY1"/>
              </a:cxn>
              <a:cxn ang="0">
                <a:pos x="connsiteX2" y="connsiteY2"/>
              </a:cxn>
            </a:cxnLst>
            <a:rect l="l" t="t" r="r" b="b"/>
            <a:pathLst>
              <a:path w="971550" h="485775">
                <a:moveTo>
                  <a:pt x="0" y="485775"/>
                </a:moveTo>
                <a:lnTo>
                  <a:pt x="485775" y="0"/>
                </a:lnTo>
                <a:lnTo>
                  <a:pt x="971550" y="485775"/>
                </a:lnTo>
              </a:path>
            </a:pathLst>
          </a:custGeom>
          <a:noFill/>
          <a:ln w="762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2571AD1-CB1E-4FD2-85B3-EB40AC4FA228}"/>
              </a:ext>
            </a:extLst>
          </p:cNvPr>
          <p:cNvSpPr txBox="1"/>
          <p:nvPr/>
        </p:nvSpPr>
        <p:spPr>
          <a:xfrm>
            <a:off x="2788645" y="5874071"/>
            <a:ext cx="6268230" cy="430887"/>
          </a:xfrm>
          <a:prstGeom prst="rect">
            <a:avLst/>
          </a:prstGeom>
          <a:noFill/>
        </p:spPr>
        <p:txBody>
          <a:bodyPr wrap="square" rtlCol="0">
            <a:spAutoFit/>
          </a:bodyPr>
          <a:lstStyle/>
          <a:p>
            <a:r>
              <a:rPr lang="en-GB" sz="2200">
                <a:solidFill>
                  <a:schemeClr val="tx2"/>
                </a:solidFill>
              </a:rPr>
              <a:t>Resit fees available on </a:t>
            </a:r>
            <a:r>
              <a:rPr lang="en-GB" sz="2200">
                <a:solidFill>
                  <a:schemeClr val="tx2"/>
                </a:solidFill>
                <a:hlinkClick r:id="rId5"/>
              </a:rPr>
              <a:t>this page of our website</a:t>
            </a:r>
            <a:r>
              <a:rPr lang="en-GB" sz="2200">
                <a:solidFill>
                  <a:schemeClr val="tx2"/>
                </a:solidFill>
              </a:rPr>
              <a:t>.</a:t>
            </a:r>
          </a:p>
        </p:txBody>
      </p:sp>
      <p:pic>
        <p:nvPicPr>
          <p:cNvPr id="4" name="Audio 3">
            <a:hlinkClick r:id="" action="ppaction://media"/>
            <a:extLst>
              <a:ext uri="{FF2B5EF4-FFF2-40B4-BE49-F238E27FC236}">
                <a16:creationId xmlns:a16="http://schemas.microsoft.com/office/drawing/2014/main" id="{AC6392A0-A5C2-41CF-BB92-4A9A5D78A6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79535875"/>
      </p:ext>
    </p:extLst>
  </p:cSld>
  <p:clrMapOvr>
    <a:masterClrMapping/>
  </p:clrMapOvr>
  <mc:AlternateContent xmlns:mc="http://schemas.openxmlformats.org/markup-compatibility/2006">
    <mc:Choice xmlns:p14="http://schemas.microsoft.com/office/powerpoint/2010/main" Requires="p14">
      <p:transition spd="med" p14:dur="700" advTm="39010">
        <p:fade/>
      </p:transition>
    </mc:Choice>
    <mc:Fallback>
      <p:transition spd="med" advTm="390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2"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1000"/>
                                        <p:tgtEl>
                                          <p:spTgt spid="2"/>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63" presetClass="path" presetSubtype="0" accel="50000" decel="50000" fill="hold" grpId="1" nodeType="withEffect">
                                  <p:stCondLst>
                                    <p:cond delay="0"/>
                                  </p:stCondLst>
                                  <p:childTnLst>
                                    <p:animMotion origin="layout" path="M 4.16667E-7 4.44444E-6 L -0.0319 4.44444E-6 " pathEditMode="relative" rAng="0" ptsTypes="AA">
                                      <p:cBhvr>
                                        <p:cTn id="18" dur="500" spd="-100000" fill="hold"/>
                                        <p:tgtEl>
                                          <p:spTgt spid="24"/>
                                        </p:tgtEl>
                                        <p:attrNameLst>
                                          <p:attrName>ppt_x</p:attrName>
                                          <p:attrName>ppt_y</p:attrName>
                                        </p:attrNameLst>
                                      </p:cBhvr>
                                      <p:rCtr x="-1602" y="0"/>
                                    </p:animMotion>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63" presetClass="path" presetSubtype="0" accel="50000" decel="50000" fill="hold" grpId="1" nodeType="withEffect">
                                  <p:stCondLst>
                                    <p:cond delay="0"/>
                                  </p:stCondLst>
                                  <p:childTnLst>
                                    <p:animMotion origin="layout" path="M 4.16667E-7 1.48148E-6 L -0.0319 1.48148E-6 " pathEditMode="relative" rAng="0" ptsTypes="AA">
                                      <p:cBhvr>
                                        <p:cTn id="23" dur="500" spd="-100000" fill="hold"/>
                                        <p:tgtEl>
                                          <p:spTgt spid="25"/>
                                        </p:tgtEl>
                                        <p:attrNameLst>
                                          <p:attrName>ppt_x</p:attrName>
                                          <p:attrName>ppt_y</p:attrName>
                                        </p:attrNameLst>
                                      </p:cBhvr>
                                      <p:rCtr x="-1602" y="0"/>
                                    </p:animMotion>
                                  </p:childTnLst>
                                </p:cTn>
                              </p:par>
                              <p:par>
                                <p:cTn id="24" presetID="10"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63" presetClass="path" presetSubtype="0" accel="50000" decel="50000" fill="hold" grpId="1" nodeType="withEffect">
                                  <p:stCondLst>
                                    <p:cond delay="0"/>
                                  </p:stCondLst>
                                  <p:childTnLst>
                                    <p:animMotion origin="layout" path="M 4.16667E-7 -2.22222E-6 L -0.0319 -2.22222E-6 " pathEditMode="relative" rAng="0" ptsTypes="AA">
                                      <p:cBhvr>
                                        <p:cTn id="28" dur="500" spd="-100000" fill="hold"/>
                                        <p:tgtEl>
                                          <p:spTgt spid="26"/>
                                        </p:tgtEl>
                                        <p:attrNameLst>
                                          <p:attrName>ppt_x</p:attrName>
                                          <p:attrName>ppt_y</p:attrName>
                                        </p:attrNameLst>
                                      </p:cBhvr>
                                      <p:rCtr x="-1602" y="0"/>
                                    </p:animMotion>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63" presetClass="path" presetSubtype="0" accel="50000" decel="50000" fill="hold" grpId="1" nodeType="withEffect">
                                  <p:stCondLst>
                                    <p:cond delay="0"/>
                                  </p:stCondLst>
                                  <p:childTnLst>
                                    <p:animMotion origin="layout" path="M 4.16667E-7 -4.81481E-6 L -0.0319 -4.81481E-6 " pathEditMode="relative" rAng="0" ptsTypes="AA">
                                      <p:cBhvr>
                                        <p:cTn id="33" dur="500" spd="-100000" fill="hold"/>
                                        <p:tgtEl>
                                          <p:spTgt spid="27"/>
                                        </p:tgtEl>
                                        <p:attrNameLst>
                                          <p:attrName>ppt_x</p:attrName>
                                          <p:attrName>ppt_y</p:attrName>
                                        </p:attrNameLst>
                                      </p:cBhvr>
                                      <p:rCtr x="-1602" y="0"/>
                                    </p:animMotion>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63" presetClass="path" presetSubtype="0" accel="50000" decel="50000" fill="hold" grpId="1" nodeType="withEffect">
                                  <p:stCondLst>
                                    <p:cond delay="0"/>
                                  </p:stCondLst>
                                  <p:childTnLst>
                                    <p:animMotion origin="layout" path="M 4.16667E-7 1.48148E-6 L -0.0319 1.48148E-6 " pathEditMode="relative" rAng="0" ptsTypes="AA">
                                      <p:cBhvr>
                                        <p:cTn id="38" dur="500" spd="-100000" fill="hold"/>
                                        <p:tgtEl>
                                          <p:spTgt spid="28"/>
                                        </p:tgtEl>
                                        <p:attrNameLst>
                                          <p:attrName>ppt_x</p:attrName>
                                          <p:attrName>ppt_y</p:attrName>
                                        </p:attrNameLst>
                                      </p:cBhvr>
                                      <p:rCtr x="-1602" y="0"/>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4"/>
                </p:tgtEl>
              </p:cMediaNode>
            </p:audio>
          </p:childTnLst>
        </p:cTn>
      </p:par>
    </p:tnLst>
    <p:bldLst>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F8519-9240-4D59-B6A1-7E95226E9442}"/>
              </a:ext>
            </a:extLst>
          </p:cNvPr>
          <p:cNvSpPr>
            <a:spLocks noGrp="1"/>
          </p:cNvSpPr>
          <p:nvPr>
            <p:ph type="title"/>
          </p:nvPr>
        </p:nvSpPr>
        <p:spPr/>
        <p:txBody>
          <a:bodyPr>
            <a:normAutofit fontScale="90000"/>
          </a:bodyPr>
          <a:lstStyle/>
          <a:p>
            <a:r>
              <a:rPr lang="en-GB">
                <a:solidFill>
                  <a:schemeClr val="accent2"/>
                </a:solidFill>
              </a:rPr>
              <a:t>EPA preparation tool</a:t>
            </a:r>
            <a:br>
              <a:rPr lang="en-GB">
                <a:solidFill>
                  <a:schemeClr val="accent2"/>
                </a:solidFill>
              </a:rPr>
            </a:br>
            <a:endParaRPr lang="en-GB">
              <a:solidFill>
                <a:schemeClr val="accent2"/>
              </a:solidFill>
            </a:endParaRPr>
          </a:p>
        </p:txBody>
      </p:sp>
      <p:sp>
        <p:nvSpPr>
          <p:cNvPr id="3" name="Slide Number Placeholder 2">
            <a:extLst>
              <a:ext uri="{FF2B5EF4-FFF2-40B4-BE49-F238E27FC236}">
                <a16:creationId xmlns:a16="http://schemas.microsoft.com/office/drawing/2014/main" id="{E215CEE4-B87D-4D30-A8A4-8368037337B0}"/>
              </a:ext>
            </a:extLst>
          </p:cNvPr>
          <p:cNvSpPr>
            <a:spLocks noGrp="1"/>
          </p:cNvSpPr>
          <p:nvPr>
            <p:ph type="sldNum" sz="quarter" idx="12"/>
          </p:nvPr>
        </p:nvSpPr>
        <p:spPr/>
        <p:txBody>
          <a:bodyPr/>
          <a:lstStyle/>
          <a:p>
            <a:fld id="{D5683BB6-76BB-4AED-AF1E-827BF27ED19F}" type="slidenum">
              <a:rPr lang="en-US" smtClean="0"/>
              <a:t>31</a:t>
            </a:fld>
            <a:endParaRPr lang="en-US"/>
          </a:p>
        </p:txBody>
      </p:sp>
      <p:sp>
        <p:nvSpPr>
          <p:cNvPr id="4" name="Rectangle 3">
            <a:extLst>
              <a:ext uri="{FF2B5EF4-FFF2-40B4-BE49-F238E27FC236}">
                <a16:creationId xmlns:a16="http://schemas.microsoft.com/office/drawing/2014/main" id="{C7CBE27D-9E11-4BD5-A953-EBB727AE929D}"/>
              </a:ext>
            </a:extLst>
          </p:cNvPr>
          <p:cNvSpPr/>
          <p:nvPr/>
        </p:nvSpPr>
        <p:spPr>
          <a:xfrm>
            <a:off x="232475" y="1658319"/>
            <a:ext cx="6106332" cy="4401205"/>
          </a:xfrm>
          <a:prstGeom prst="rect">
            <a:avLst/>
          </a:prstGeom>
        </p:spPr>
        <p:txBody>
          <a:bodyPr wrap="square">
            <a:spAutoFit/>
          </a:bodyPr>
          <a:lstStyle/>
          <a:p>
            <a:pPr marL="285036" indent="-285036" defTabSz="912114">
              <a:buFontTx/>
              <a:buChar char="-"/>
              <a:defRPr/>
            </a:pPr>
            <a:r>
              <a:rPr lang="en-GB" sz="2000"/>
              <a:t>Quality assured generic content, aligned to occupations and EPA components</a:t>
            </a:r>
          </a:p>
          <a:p>
            <a:pPr marL="285036" indent="-285036" defTabSz="912114">
              <a:buFontTx/>
              <a:buChar char="-"/>
              <a:defRPr/>
            </a:pPr>
            <a:r>
              <a:rPr lang="en-GB" sz="2000"/>
              <a:t>Tested by own in-house apprentices</a:t>
            </a:r>
          </a:p>
          <a:p>
            <a:pPr marL="285036" indent="-285036" defTabSz="912114">
              <a:buFontTx/>
              <a:buChar char="-"/>
              <a:defRPr/>
            </a:pPr>
            <a:r>
              <a:rPr lang="en-GB" sz="2000"/>
              <a:t>Built following customer feedback – interviews, survey</a:t>
            </a:r>
          </a:p>
          <a:p>
            <a:pPr marL="285036" indent="-285036" defTabSz="912114">
              <a:buFontTx/>
              <a:buChar char="-"/>
              <a:defRPr/>
            </a:pPr>
            <a:r>
              <a:rPr lang="en-GB" sz="2000"/>
              <a:t>Supports learner preparation for the EPA event</a:t>
            </a:r>
          </a:p>
          <a:p>
            <a:pPr marL="285036" indent="-285036" defTabSz="912114">
              <a:buFontTx/>
              <a:buChar char="-"/>
              <a:defRPr/>
            </a:pPr>
            <a:r>
              <a:rPr lang="en-GB" sz="2000"/>
              <a:t>Presents </a:t>
            </a:r>
            <a:r>
              <a:rPr lang="en-GB" sz="2000" b="1" i="1"/>
              <a:t>unique</a:t>
            </a:r>
            <a:r>
              <a:rPr lang="en-GB" sz="2000"/>
              <a:t> and </a:t>
            </a:r>
            <a:r>
              <a:rPr lang="en-GB" sz="2000" b="1" i="1"/>
              <a:t>personalised</a:t>
            </a:r>
            <a:r>
              <a:rPr lang="en-GB" sz="2000"/>
              <a:t> experience for each learner</a:t>
            </a:r>
          </a:p>
          <a:p>
            <a:pPr defTabSz="912114">
              <a:defRPr/>
            </a:pPr>
            <a:endParaRPr lang="en-GB" sz="2000"/>
          </a:p>
          <a:p>
            <a:pPr defTabSz="912114">
              <a:defRPr/>
            </a:pPr>
            <a:r>
              <a:rPr lang="en-GB" sz="2000" b="1"/>
              <a:t>Availability</a:t>
            </a:r>
          </a:p>
          <a:p>
            <a:pPr marL="285036" indent="-285036" defTabSz="912114">
              <a:buFontTx/>
              <a:buChar char="-"/>
              <a:defRPr/>
            </a:pPr>
            <a:r>
              <a:rPr lang="en-GB" sz="2000"/>
              <a:t>Accessed via SmartScreen, only to those centres making EPA registrations</a:t>
            </a:r>
          </a:p>
          <a:p>
            <a:pPr marL="285036" indent="-285036" defTabSz="912114">
              <a:buFontTx/>
              <a:buChar char="-"/>
              <a:defRPr/>
            </a:pPr>
            <a:r>
              <a:rPr lang="en-GB" sz="2000"/>
              <a:t>Available for all occupations that have a City &amp; Guilds or ILM EPA</a:t>
            </a:r>
          </a:p>
        </p:txBody>
      </p:sp>
      <p:sp>
        <p:nvSpPr>
          <p:cNvPr id="6" name="Oval 5">
            <a:extLst>
              <a:ext uri="{FF2B5EF4-FFF2-40B4-BE49-F238E27FC236}">
                <a16:creationId xmlns:a16="http://schemas.microsoft.com/office/drawing/2014/main" id="{49E3B63C-E681-4F87-8D31-AD4342193F34}"/>
              </a:ext>
            </a:extLst>
          </p:cNvPr>
          <p:cNvSpPr/>
          <p:nvPr/>
        </p:nvSpPr>
        <p:spPr>
          <a:xfrm>
            <a:off x="6679769" y="1658319"/>
            <a:ext cx="2557221" cy="21852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Personalised to each apprentice with up to 6 hours of generic content per standard</a:t>
            </a:r>
          </a:p>
        </p:txBody>
      </p:sp>
      <p:sp>
        <p:nvSpPr>
          <p:cNvPr id="8" name="Rectangle: Rounded Corners 7">
            <a:extLst>
              <a:ext uri="{FF2B5EF4-FFF2-40B4-BE49-F238E27FC236}">
                <a16:creationId xmlns:a16="http://schemas.microsoft.com/office/drawing/2014/main" id="{FF218647-9D7B-487F-B28E-32740BD92B35}"/>
              </a:ext>
            </a:extLst>
          </p:cNvPr>
          <p:cNvSpPr/>
          <p:nvPr/>
        </p:nvSpPr>
        <p:spPr>
          <a:xfrm>
            <a:off x="9360292" y="1952708"/>
            <a:ext cx="2619214" cy="15188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Organised by assessment skills most relevant to the apprentice and the standard</a:t>
            </a:r>
          </a:p>
        </p:txBody>
      </p:sp>
      <p:sp>
        <p:nvSpPr>
          <p:cNvPr id="11" name="Rectangle: Rounded Corners 10">
            <a:extLst>
              <a:ext uri="{FF2B5EF4-FFF2-40B4-BE49-F238E27FC236}">
                <a16:creationId xmlns:a16="http://schemas.microsoft.com/office/drawing/2014/main" id="{3185CB38-4F75-443B-9003-7669E5E80E8B}"/>
              </a:ext>
            </a:extLst>
          </p:cNvPr>
          <p:cNvSpPr/>
          <p:nvPr/>
        </p:nvSpPr>
        <p:spPr>
          <a:xfrm>
            <a:off x="6292313" y="4122629"/>
            <a:ext cx="2988438" cy="153433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Apprenitces can gain confidence in areas like interviews, presentation skills, writing and exam prep</a:t>
            </a:r>
          </a:p>
        </p:txBody>
      </p:sp>
      <p:sp>
        <p:nvSpPr>
          <p:cNvPr id="12" name="Oval 11">
            <a:extLst>
              <a:ext uri="{FF2B5EF4-FFF2-40B4-BE49-F238E27FC236}">
                <a16:creationId xmlns:a16="http://schemas.microsoft.com/office/drawing/2014/main" id="{43C6F773-F317-494F-841D-B8DECC89E87E}"/>
              </a:ext>
            </a:extLst>
          </p:cNvPr>
          <p:cNvSpPr/>
          <p:nvPr/>
        </p:nvSpPr>
        <p:spPr>
          <a:xfrm>
            <a:off x="9342743" y="3756086"/>
            <a:ext cx="2652261" cy="24226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Useful and relevant learning resources relevant to the standard and assessment method</a:t>
            </a:r>
          </a:p>
        </p:txBody>
      </p:sp>
      <p:pic>
        <p:nvPicPr>
          <p:cNvPr id="5" name="Audio 4">
            <a:hlinkClick r:id="" action="ppaction://media"/>
            <a:extLst>
              <a:ext uri="{FF2B5EF4-FFF2-40B4-BE49-F238E27FC236}">
                <a16:creationId xmlns:a16="http://schemas.microsoft.com/office/drawing/2014/main" id="{F7A86700-0020-4C0F-BB81-4B31633499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94155387"/>
      </p:ext>
    </p:extLst>
  </p:cSld>
  <p:clrMapOvr>
    <a:masterClrMapping/>
  </p:clrMapOvr>
  <mc:AlternateContent xmlns:mc="http://schemas.openxmlformats.org/markup-compatibility/2006">
    <mc:Choice xmlns:p14="http://schemas.microsoft.com/office/powerpoint/2010/main" Requires="p14">
      <p:transition spd="slow" p14:dur="2000" advTm="75848"/>
    </mc:Choice>
    <mc:Fallback>
      <p:transition spd="slow" advTm="75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B7AA4-D6CD-452F-A35A-8D8232C5973B}"/>
              </a:ext>
            </a:extLst>
          </p:cNvPr>
          <p:cNvSpPr>
            <a:spLocks noGrp="1"/>
          </p:cNvSpPr>
          <p:nvPr>
            <p:ph type="title"/>
          </p:nvPr>
        </p:nvSpPr>
        <p:spPr/>
        <p:txBody>
          <a:bodyPr/>
          <a:lstStyle/>
          <a:p>
            <a:r>
              <a:rPr lang="en-GB">
                <a:solidFill>
                  <a:schemeClr val="accent2"/>
                </a:solidFill>
              </a:rPr>
              <a:t>EPA Prep Tool</a:t>
            </a:r>
          </a:p>
        </p:txBody>
      </p:sp>
      <p:sp>
        <p:nvSpPr>
          <p:cNvPr id="3" name="Slide Number Placeholder 2">
            <a:extLst>
              <a:ext uri="{FF2B5EF4-FFF2-40B4-BE49-F238E27FC236}">
                <a16:creationId xmlns:a16="http://schemas.microsoft.com/office/drawing/2014/main" id="{56F03222-0C2B-4D0C-A839-CE97622CC1DE}"/>
              </a:ext>
            </a:extLst>
          </p:cNvPr>
          <p:cNvSpPr>
            <a:spLocks noGrp="1"/>
          </p:cNvSpPr>
          <p:nvPr>
            <p:ph type="sldNum" sz="quarter" idx="12"/>
          </p:nvPr>
        </p:nvSpPr>
        <p:spPr/>
        <p:txBody>
          <a:bodyPr/>
          <a:lstStyle/>
          <a:p>
            <a:fld id="{D5683BB6-76BB-4AED-AF1E-827BF27ED19F}" type="slidenum">
              <a:rPr lang="en-US" smtClean="0"/>
              <a:t>32</a:t>
            </a:fld>
            <a:endParaRPr lang="en-US"/>
          </a:p>
        </p:txBody>
      </p:sp>
      <p:sp>
        <p:nvSpPr>
          <p:cNvPr id="4" name="TextBox 3">
            <a:extLst>
              <a:ext uri="{FF2B5EF4-FFF2-40B4-BE49-F238E27FC236}">
                <a16:creationId xmlns:a16="http://schemas.microsoft.com/office/drawing/2014/main" id="{83F93B31-CD7C-4473-9AD7-48FF3550CCCD}"/>
              </a:ext>
            </a:extLst>
          </p:cNvPr>
          <p:cNvSpPr txBox="1"/>
          <p:nvPr/>
        </p:nvSpPr>
        <p:spPr>
          <a:xfrm>
            <a:off x="8597390" y="1714276"/>
            <a:ext cx="763010" cy="260499"/>
          </a:xfrm>
          <a:prstGeom prst="rect">
            <a:avLst/>
          </a:prstGeom>
          <a:noFill/>
        </p:spPr>
        <p:txBody>
          <a:bodyPr wrap="none" rtlCol="0">
            <a:spAutoFit/>
          </a:bodyPr>
          <a:lstStyle/>
          <a:p>
            <a:pPr defTabSz="456057">
              <a:defRPr/>
            </a:pPr>
            <a:r>
              <a:rPr lang="en-GB" sz="1097">
                <a:solidFill>
                  <a:prstClr val="white"/>
                </a:solidFill>
                <a:latin typeface="Source Sans Pro" panose="020B0503030403020204" pitchFamily="34" charset="0"/>
              </a:rPr>
              <a:t>HI, BENJAMIN</a:t>
            </a:r>
            <a:endParaRPr lang="en-GB" sz="998">
              <a:solidFill>
                <a:prstClr val="white"/>
              </a:solidFill>
              <a:latin typeface="Source Sans Pro" panose="020B0503030403020204" pitchFamily="34" charset="0"/>
            </a:endParaRPr>
          </a:p>
        </p:txBody>
      </p:sp>
      <p:sp>
        <p:nvSpPr>
          <p:cNvPr id="5" name="Oval 4">
            <a:extLst>
              <a:ext uri="{FF2B5EF4-FFF2-40B4-BE49-F238E27FC236}">
                <a16:creationId xmlns:a16="http://schemas.microsoft.com/office/drawing/2014/main" id="{FD6F80AC-4786-4BBA-BD37-12C90CA97E7D}"/>
              </a:ext>
            </a:extLst>
          </p:cNvPr>
          <p:cNvSpPr/>
          <p:nvPr/>
        </p:nvSpPr>
        <p:spPr>
          <a:xfrm>
            <a:off x="9884185" y="1741388"/>
            <a:ext cx="45603" cy="456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defRPr/>
            </a:pPr>
            <a:endParaRPr lang="en-GB" sz="1795">
              <a:solidFill>
                <a:prstClr val="white"/>
              </a:solidFill>
              <a:latin typeface="Calibri"/>
            </a:endParaRPr>
          </a:p>
        </p:txBody>
      </p:sp>
      <p:sp>
        <p:nvSpPr>
          <p:cNvPr id="6" name="Oval 5">
            <a:extLst>
              <a:ext uri="{FF2B5EF4-FFF2-40B4-BE49-F238E27FC236}">
                <a16:creationId xmlns:a16="http://schemas.microsoft.com/office/drawing/2014/main" id="{7606356A-BCEF-422D-BD9F-8E16850E6D32}"/>
              </a:ext>
            </a:extLst>
          </p:cNvPr>
          <p:cNvSpPr/>
          <p:nvPr/>
        </p:nvSpPr>
        <p:spPr>
          <a:xfrm>
            <a:off x="9884185" y="1827844"/>
            <a:ext cx="45603" cy="456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defRPr/>
            </a:pPr>
            <a:endParaRPr lang="en-GB" sz="1795">
              <a:solidFill>
                <a:prstClr val="white"/>
              </a:solidFill>
              <a:latin typeface="Calibri"/>
            </a:endParaRPr>
          </a:p>
        </p:txBody>
      </p:sp>
      <p:sp>
        <p:nvSpPr>
          <p:cNvPr id="7" name="Oval 6">
            <a:extLst>
              <a:ext uri="{FF2B5EF4-FFF2-40B4-BE49-F238E27FC236}">
                <a16:creationId xmlns:a16="http://schemas.microsoft.com/office/drawing/2014/main" id="{FABDDD0F-AF9F-43CA-A121-B7D52FAC5D94}"/>
              </a:ext>
            </a:extLst>
          </p:cNvPr>
          <p:cNvSpPr/>
          <p:nvPr/>
        </p:nvSpPr>
        <p:spPr>
          <a:xfrm>
            <a:off x="9884185" y="1914302"/>
            <a:ext cx="45603" cy="456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defRPr/>
            </a:pPr>
            <a:endParaRPr lang="en-GB" sz="1795">
              <a:solidFill>
                <a:prstClr val="white"/>
              </a:solidFill>
              <a:latin typeface="Calibri"/>
            </a:endParaRPr>
          </a:p>
        </p:txBody>
      </p:sp>
      <p:pic>
        <p:nvPicPr>
          <p:cNvPr id="8" name="Picture 7">
            <a:extLst>
              <a:ext uri="{FF2B5EF4-FFF2-40B4-BE49-F238E27FC236}">
                <a16:creationId xmlns:a16="http://schemas.microsoft.com/office/drawing/2014/main" id="{1A953A66-4FAA-4677-B073-D304A7F8DE76}"/>
              </a:ext>
            </a:extLst>
          </p:cNvPr>
          <p:cNvPicPr>
            <a:picLocks noChangeAspect="1"/>
          </p:cNvPicPr>
          <p:nvPr/>
        </p:nvPicPr>
        <p:blipFill>
          <a:blip r:embed="rId5"/>
          <a:stretch>
            <a:fillRect/>
          </a:stretch>
        </p:blipFill>
        <p:spPr>
          <a:xfrm>
            <a:off x="3524659" y="1463576"/>
            <a:ext cx="8507847" cy="4785664"/>
          </a:xfrm>
          <a:prstGeom prst="rect">
            <a:avLst/>
          </a:prstGeom>
          <a:effectLst>
            <a:outerShdw blurRad="508000" dist="38100" dir="8100000" sx="102000" sy="102000" algn="tr" rotWithShape="0">
              <a:prstClr val="black">
                <a:alpha val="40000"/>
              </a:prstClr>
            </a:outerShdw>
          </a:effectLst>
        </p:spPr>
      </p:pic>
      <p:sp>
        <p:nvSpPr>
          <p:cNvPr id="9" name="Oval 8">
            <a:extLst>
              <a:ext uri="{FF2B5EF4-FFF2-40B4-BE49-F238E27FC236}">
                <a16:creationId xmlns:a16="http://schemas.microsoft.com/office/drawing/2014/main" id="{32C7D5E4-9BA4-4984-9B5F-6951A3301D7E}"/>
              </a:ext>
            </a:extLst>
          </p:cNvPr>
          <p:cNvSpPr>
            <a:spLocks noChangeAspect="1"/>
          </p:cNvSpPr>
          <p:nvPr/>
        </p:nvSpPr>
        <p:spPr>
          <a:xfrm>
            <a:off x="416224" y="1349428"/>
            <a:ext cx="2215481" cy="2215481"/>
          </a:xfrm>
          <a:prstGeom prst="ellipse">
            <a:avLst/>
          </a:prstGeom>
          <a:solidFill>
            <a:schemeClr val="accent1">
              <a:alpha val="80000"/>
            </a:schemeClr>
          </a:solidFill>
        </p:spPr>
        <p:txBody>
          <a:bodyPr wrap="square" lIns="0" tIns="0" rIns="0" bIns="0" rtlCol="0" anchor="ctr">
            <a:noAutofit/>
          </a:bodyPr>
          <a:lstStyle/>
          <a:p>
            <a:pPr algn="ctr"/>
            <a:r>
              <a:rPr lang="en-US" sz="1795">
                <a:solidFill>
                  <a:schemeClr val="bg1"/>
                </a:solidFill>
              </a:rPr>
              <a:t>Useful learning resources</a:t>
            </a:r>
            <a:r>
              <a:rPr lang="en-US" sz="1795">
                <a:solidFill>
                  <a:schemeClr val="bg1"/>
                </a:solidFill>
                <a:cs typeface="Arial"/>
              </a:rPr>
              <a:t> relevant to the standard</a:t>
            </a:r>
            <a:endParaRPr lang="en-US" sz="1795">
              <a:solidFill>
                <a:schemeClr val="bg1"/>
              </a:solidFill>
            </a:endParaRPr>
          </a:p>
        </p:txBody>
      </p:sp>
      <p:sp>
        <p:nvSpPr>
          <p:cNvPr id="10" name="Rectangle 9">
            <a:extLst>
              <a:ext uri="{FF2B5EF4-FFF2-40B4-BE49-F238E27FC236}">
                <a16:creationId xmlns:a16="http://schemas.microsoft.com/office/drawing/2014/main" id="{687FB11B-7541-4C15-8010-CE407451A784}"/>
              </a:ext>
            </a:extLst>
          </p:cNvPr>
          <p:cNvSpPr>
            <a:spLocks noChangeAspect="1"/>
          </p:cNvSpPr>
          <p:nvPr/>
        </p:nvSpPr>
        <p:spPr>
          <a:xfrm>
            <a:off x="1389834" y="4443417"/>
            <a:ext cx="1912933" cy="1912933"/>
          </a:xfrm>
          <a:prstGeom prst="rect">
            <a:avLst/>
          </a:prstGeom>
          <a:solidFill>
            <a:schemeClr val="accent1">
              <a:alpha val="80000"/>
            </a:schemeClr>
          </a:solidFill>
        </p:spPr>
        <p:txBody>
          <a:bodyPr wrap="square" lIns="35909" tIns="0" rIns="35909" bIns="0" rtlCol="0" anchor="ctr">
            <a:noAutofit/>
          </a:bodyPr>
          <a:lstStyle/>
          <a:p>
            <a:pPr algn="ctr"/>
            <a:r>
              <a:rPr lang="en-US" sz="1795">
                <a:solidFill>
                  <a:schemeClr val="bg1"/>
                </a:solidFill>
              </a:rPr>
              <a:t>Organised by assessment skills most relevant to that individual</a:t>
            </a:r>
            <a:r>
              <a:rPr lang="en-US" sz="1795">
                <a:solidFill>
                  <a:schemeClr val="bg1"/>
                </a:solidFill>
                <a:cs typeface="Arial"/>
              </a:rPr>
              <a:t>  and standard</a:t>
            </a:r>
            <a:endParaRPr lang="en-US" sz="1795">
              <a:solidFill>
                <a:schemeClr val="bg1"/>
              </a:solidFill>
            </a:endParaRPr>
          </a:p>
        </p:txBody>
      </p:sp>
      <p:sp>
        <p:nvSpPr>
          <p:cNvPr id="11" name="Regular Pentagon 22">
            <a:extLst>
              <a:ext uri="{FF2B5EF4-FFF2-40B4-BE49-F238E27FC236}">
                <a16:creationId xmlns:a16="http://schemas.microsoft.com/office/drawing/2014/main" id="{E0A75931-4296-40C8-88D9-AD674D476F33}"/>
              </a:ext>
            </a:extLst>
          </p:cNvPr>
          <p:cNvSpPr>
            <a:spLocks noChangeAspect="1"/>
          </p:cNvSpPr>
          <p:nvPr/>
        </p:nvSpPr>
        <p:spPr>
          <a:xfrm>
            <a:off x="1594845" y="2592116"/>
            <a:ext cx="2073720" cy="1974971"/>
          </a:xfrm>
          <a:prstGeom prst="pentagon">
            <a:avLst/>
          </a:prstGeom>
          <a:solidFill>
            <a:schemeClr val="accent2">
              <a:alpha val="80000"/>
            </a:schemeClr>
          </a:solidFill>
        </p:spPr>
        <p:txBody>
          <a:bodyPr wrap="square" lIns="0" tIns="0" rIns="0" bIns="0" rtlCol="0" anchor="ctr">
            <a:noAutofit/>
          </a:bodyPr>
          <a:lstStyle/>
          <a:p>
            <a:pPr algn="ctr"/>
            <a:r>
              <a:rPr lang="en-US" sz="1795">
                <a:solidFill>
                  <a:schemeClr val="bg1"/>
                </a:solidFill>
              </a:rPr>
              <a:t>Relevant to assessment method</a:t>
            </a:r>
          </a:p>
        </p:txBody>
      </p:sp>
      <p:pic>
        <p:nvPicPr>
          <p:cNvPr id="13" name="Audio 12">
            <a:hlinkClick r:id="" action="ppaction://media"/>
            <a:extLst>
              <a:ext uri="{FF2B5EF4-FFF2-40B4-BE49-F238E27FC236}">
                <a16:creationId xmlns:a16="http://schemas.microsoft.com/office/drawing/2014/main" id="{5D250EE0-9306-4B19-80D2-648CB52E4C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39366996"/>
      </p:ext>
    </p:extLst>
  </p:cSld>
  <p:clrMapOvr>
    <a:masterClrMapping/>
  </p:clrMapOvr>
  <mc:AlternateContent xmlns:mc="http://schemas.openxmlformats.org/markup-compatibility/2006">
    <mc:Choice xmlns:p14="http://schemas.microsoft.com/office/powerpoint/2010/main" Requires="p14">
      <p:transition spd="slow" p14:dur="2000" advTm="10966"/>
    </mc:Choice>
    <mc:Fallback>
      <p:transition spd="slow" advTm="10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accent2"/>
                </a:solidFill>
              </a:rPr>
              <a:t>Demo video</a:t>
            </a:r>
          </a:p>
        </p:txBody>
      </p:sp>
      <p:sp>
        <p:nvSpPr>
          <p:cNvPr id="3" name="Slide Number Placeholder 2"/>
          <p:cNvSpPr>
            <a:spLocks noGrp="1"/>
          </p:cNvSpPr>
          <p:nvPr>
            <p:ph type="sldNum" sz="quarter" idx="12"/>
          </p:nvPr>
        </p:nvSpPr>
        <p:spPr/>
        <p:txBody>
          <a:bodyPr/>
          <a:lstStyle/>
          <a:p>
            <a:fld id="{D5683BB6-76BB-4AED-AF1E-827BF27ED19F}" type="slidenum">
              <a:rPr lang="en-US" smtClean="0"/>
              <a:t>33</a:t>
            </a:fld>
            <a:endParaRPr lang="en-US"/>
          </a:p>
        </p:txBody>
      </p:sp>
      <p:sp>
        <p:nvSpPr>
          <p:cNvPr id="4" name="TextBox 3"/>
          <p:cNvSpPr txBox="1"/>
          <p:nvPr/>
        </p:nvSpPr>
        <p:spPr>
          <a:xfrm>
            <a:off x="530112" y="1751485"/>
            <a:ext cx="6197694" cy="368394"/>
          </a:xfrm>
          <a:prstGeom prst="rect">
            <a:avLst/>
          </a:prstGeom>
          <a:noFill/>
        </p:spPr>
        <p:txBody>
          <a:bodyPr wrap="square" rtlCol="0">
            <a:spAutoFit/>
          </a:bodyPr>
          <a:lstStyle/>
          <a:p>
            <a:pPr defTabSz="912114">
              <a:defRPr/>
            </a:pPr>
            <a:r>
              <a:rPr lang="en-GB" sz="1795">
                <a:solidFill>
                  <a:srgbClr val="000000"/>
                </a:solidFill>
                <a:latin typeface="Arial" panose="020B0604020202020204"/>
              </a:rPr>
              <a:t>URL: </a:t>
            </a:r>
            <a:r>
              <a:rPr lang="en-GB" sz="1795" u="sng">
                <a:solidFill>
                  <a:srgbClr val="000000"/>
                </a:solidFill>
                <a:latin typeface="Arial" panose="020B0604020202020204"/>
                <a:hlinkClick r:id="rId5"/>
              </a:rPr>
              <a:t>https://vimeo.com/250767683/af446c3150</a:t>
            </a:r>
            <a:r>
              <a:rPr lang="en-GB" sz="1795">
                <a:solidFill>
                  <a:srgbClr val="000000"/>
                </a:solidFill>
                <a:latin typeface="Arial" panose="020B0604020202020204"/>
              </a:rPr>
              <a:t> </a:t>
            </a:r>
          </a:p>
        </p:txBody>
      </p:sp>
      <p:pic>
        <p:nvPicPr>
          <p:cNvPr id="5" name="Picture 4"/>
          <p:cNvPicPr>
            <a:picLocks noChangeAspect="1"/>
          </p:cNvPicPr>
          <p:nvPr/>
        </p:nvPicPr>
        <p:blipFill>
          <a:blip r:embed="rId6"/>
          <a:stretch>
            <a:fillRect/>
          </a:stretch>
        </p:blipFill>
        <p:spPr>
          <a:xfrm>
            <a:off x="1340847" y="2590170"/>
            <a:ext cx="7458134" cy="3353658"/>
          </a:xfrm>
          <a:prstGeom prst="rect">
            <a:avLst/>
          </a:prstGeom>
          <a:ln>
            <a:solidFill>
              <a:schemeClr val="tx2"/>
            </a:solidFill>
          </a:ln>
        </p:spPr>
      </p:pic>
      <p:pic>
        <p:nvPicPr>
          <p:cNvPr id="8" name="Audio 7">
            <a:hlinkClick r:id="" action="ppaction://media"/>
            <a:extLst>
              <a:ext uri="{FF2B5EF4-FFF2-40B4-BE49-F238E27FC236}">
                <a16:creationId xmlns:a16="http://schemas.microsoft.com/office/drawing/2014/main" id="{E2ABEB88-3BDC-4E8D-B8A5-B02E41784D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76861445"/>
      </p:ext>
    </p:extLst>
  </p:cSld>
  <p:clrMapOvr>
    <a:masterClrMapping/>
  </p:clrMapOvr>
  <mc:AlternateContent xmlns:mc="http://schemas.openxmlformats.org/markup-compatibility/2006">
    <mc:Choice xmlns:p14="http://schemas.microsoft.com/office/powerpoint/2010/main" Requires="p14">
      <p:transition spd="slow" p14:dur="2000" advTm="30094"/>
    </mc:Choice>
    <mc:Fallback>
      <p:transition spd="slow" advTm="30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GB"/>
              <a:t>Presentation header</a:t>
            </a:r>
          </a:p>
        </p:txBody>
      </p:sp>
      <p:sp>
        <p:nvSpPr>
          <p:cNvPr id="5" name="Date Placeholder 4"/>
          <p:cNvSpPr>
            <a:spLocks noGrp="1"/>
          </p:cNvSpPr>
          <p:nvPr>
            <p:ph type="dt" sz="half" idx="2"/>
          </p:nvPr>
        </p:nvSpPr>
        <p:spPr/>
        <p:txBody>
          <a:bodyPr/>
          <a:lstStyle/>
          <a:p>
            <a:fld id="{8496FD7B-D1A6-4ECB-9C6C-B719B3084A67}" type="datetime4">
              <a:rPr lang="en-GB" smtClean="0"/>
              <a:t>11 May 2020</a:t>
            </a:fld>
            <a:endParaRPr lang="en-GB"/>
          </a:p>
        </p:txBody>
      </p:sp>
      <p:sp>
        <p:nvSpPr>
          <p:cNvPr id="6" name="Title 5"/>
          <p:cNvSpPr>
            <a:spLocks noGrp="1"/>
          </p:cNvSpPr>
          <p:nvPr>
            <p:ph type="ctrTitle"/>
          </p:nvPr>
        </p:nvSpPr>
        <p:spPr/>
        <p:txBody>
          <a:bodyPr/>
          <a:lstStyle/>
          <a:p>
            <a:r>
              <a:rPr lang="en-GB"/>
              <a:t>Learning Resources</a:t>
            </a:r>
          </a:p>
        </p:txBody>
      </p:sp>
      <p:sp>
        <p:nvSpPr>
          <p:cNvPr id="7" name="Subtitle 6"/>
          <p:cNvSpPr>
            <a:spLocks noGrp="1"/>
          </p:cNvSpPr>
          <p:nvPr>
            <p:ph type="subTitle" idx="1"/>
          </p:nvPr>
        </p:nvSpPr>
        <p:spPr/>
        <p:txBody>
          <a:bodyPr/>
          <a:lstStyle/>
          <a:p>
            <a:endParaRPr lang="en-GB"/>
          </a:p>
        </p:txBody>
      </p:sp>
      <p:sp>
        <p:nvSpPr>
          <p:cNvPr id="8" name="Text Placeholder 7"/>
          <p:cNvSpPr>
            <a:spLocks noGrp="1"/>
          </p:cNvSpPr>
          <p:nvPr>
            <p:ph type="body" sz="quarter" idx="13"/>
          </p:nvPr>
        </p:nvSpPr>
        <p:spPr/>
        <p:txBody>
          <a:bodyPr/>
          <a:lstStyle/>
          <a:p>
            <a:endParaRPr lang="en-GB"/>
          </a:p>
        </p:txBody>
      </p:sp>
      <p:sp>
        <p:nvSpPr>
          <p:cNvPr id="3" name="Slide Number Placeholder 2"/>
          <p:cNvSpPr>
            <a:spLocks noGrp="1"/>
          </p:cNvSpPr>
          <p:nvPr>
            <p:ph type="sldNum" sz="quarter" idx="4294967295"/>
          </p:nvPr>
        </p:nvSpPr>
        <p:spPr>
          <a:xfrm>
            <a:off x="0" y="6356350"/>
            <a:ext cx="2743200" cy="365125"/>
          </a:xfrm>
        </p:spPr>
        <p:txBody>
          <a:bodyPr/>
          <a:lstStyle/>
          <a:p>
            <a:fld id="{BFEB8C6D-5A13-4B6E-8B47-443F7CF06CA1}" type="slidenum">
              <a:rPr lang="en-GB" smtClean="0"/>
              <a:pPr/>
              <a:t>34</a:t>
            </a:fld>
            <a:endParaRPr lang="en-GB"/>
          </a:p>
        </p:txBody>
      </p:sp>
      <p:pic>
        <p:nvPicPr>
          <p:cNvPr id="2" name="Audio 1">
            <a:hlinkClick r:id="" action="ppaction://media"/>
            <a:extLst>
              <a:ext uri="{FF2B5EF4-FFF2-40B4-BE49-F238E27FC236}">
                <a16:creationId xmlns:a16="http://schemas.microsoft.com/office/drawing/2014/main" id="{710D53C4-EE28-4D47-81B9-959F167BC7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97181567"/>
      </p:ext>
    </p:extLst>
  </p:cSld>
  <p:clrMapOvr>
    <a:masterClrMapping/>
  </p:clrMapOvr>
  <mc:AlternateContent xmlns:mc="http://schemas.openxmlformats.org/markup-compatibility/2006">
    <mc:Choice xmlns:p14="http://schemas.microsoft.com/office/powerpoint/2010/main" Requires="p14">
      <p:transition spd="slow" p14:dur="2000" advTm="6617"/>
    </mc:Choice>
    <mc:Fallback>
      <p:transition spd="slow" advTm="6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ILM Get To Gateway (formerly SOLAR)</a:t>
            </a:r>
          </a:p>
        </p:txBody>
      </p:sp>
      <p:sp>
        <p:nvSpPr>
          <p:cNvPr id="6" name="Slide Number Placeholder 5"/>
          <p:cNvSpPr>
            <a:spLocks noGrp="1"/>
          </p:cNvSpPr>
          <p:nvPr>
            <p:ph type="sldNum" sz="quarter" idx="12"/>
          </p:nvPr>
        </p:nvSpPr>
        <p:spPr>
          <a:prstGeom prst="rect">
            <a:avLst/>
          </a:prstGeom>
        </p:spPr>
        <p:txBody>
          <a:bodyPr/>
          <a:lstStyle/>
          <a:p>
            <a:fld id="{390DC8F2-1EBD-9C41-A742-103025B2E038}" type="slidenum">
              <a:rPr lang="en-GB" smtClean="0"/>
              <a:pPr/>
              <a:t>35</a:t>
            </a:fld>
            <a:endParaRPr lang="en-GB"/>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8103" y="1528682"/>
            <a:ext cx="7662962" cy="4128798"/>
          </a:xfrm>
          <a:prstGeom prst="rect">
            <a:avLst/>
          </a:prstGeom>
        </p:spPr>
      </p:pic>
      <p:sp>
        <p:nvSpPr>
          <p:cNvPr id="3" name="TextBox 2"/>
          <p:cNvSpPr txBox="1"/>
          <p:nvPr/>
        </p:nvSpPr>
        <p:spPr>
          <a:xfrm>
            <a:off x="166243" y="1603493"/>
            <a:ext cx="3991860" cy="4247317"/>
          </a:xfrm>
          <a:prstGeom prst="rect">
            <a:avLst/>
          </a:prstGeom>
          <a:noFill/>
        </p:spPr>
        <p:txBody>
          <a:bodyPr wrap="square" rtlCol="0">
            <a:spAutoFit/>
          </a:bodyPr>
          <a:lstStyle/>
          <a:p>
            <a:r>
              <a:rPr lang="en-GB">
                <a:solidFill>
                  <a:schemeClr val="tx2"/>
                </a:solidFill>
              </a:rPr>
              <a:t>The </a:t>
            </a:r>
            <a:r>
              <a:rPr lang="en-GB">
                <a:solidFill>
                  <a:schemeClr val="tx2"/>
                </a:solidFill>
                <a:hlinkClick r:id="rId6"/>
              </a:rPr>
              <a:t>ILM Get To Gateway</a:t>
            </a:r>
            <a:r>
              <a:rPr lang="en-GB">
                <a:solidFill>
                  <a:schemeClr val="tx2"/>
                </a:solidFill>
              </a:rPr>
              <a:t> platform fuses award winning LMS and e-portfolio to manage qualifications, learners and assessors, all in one place.</a:t>
            </a:r>
          </a:p>
          <a:p>
            <a:endParaRPr lang="en-GB">
              <a:solidFill>
                <a:schemeClr val="tx2"/>
              </a:solidFill>
            </a:endParaRPr>
          </a:p>
          <a:p>
            <a:r>
              <a:rPr lang="en-GB">
                <a:solidFill>
                  <a:schemeClr val="tx2"/>
                </a:solidFill>
              </a:rPr>
              <a:t>Pricing is available on our website here: </a:t>
            </a:r>
            <a:r>
              <a:rPr lang="en-GB" u="sng">
                <a:solidFill>
                  <a:schemeClr val="tx2"/>
                </a:solidFill>
                <a:hlinkClick r:id="rId7"/>
              </a:rPr>
              <a:t>https://www.i-l-m.com/assessment-and-resources/ilm-learning-resources/apprenticeship-resources</a:t>
            </a:r>
            <a:r>
              <a:rPr lang="en-GB" u="sng">
                <a:solidFill>
                  <a:schemeClr val="tx2"/>
                </a:solidFill>
              </a:rPr>
              <a:t> </a:t>
            </a:r>
          </a:p>
          <a:p>
            <a:endParaRPr lang="en-GB" u="sng">
              <a:solidFill>
                <a:schemeClr val="tx2"/>
              </a:solidFill>
            </a:endParaRPr>
          </a:p>
          <a:p>
            <a:r>
              <a:rPr lang="en-GB">
                <a:solidFill>
                  <a:schemeClr val="tx2"/>
                </a:solidFill>
              </a:rPr>
              <a:t>Or discuss with your account manager if more information is needed.</a:t>
            </a:r>
          </a:p>
        </p:txBody>
      </p:sp>
      <p:pic>
        <p:nvPicPr>
          <p:cNvPr id="7" name="Audio 6">
            <a:hlinkClick r:id="" action="ppaction://media"/>
            <a:extLst>
              <a:ext uri="{FF2B5EF4-FFF2-40B4-BE49-F238E27FC236}">
                <a16:creationId xmlns:a16="http://schemas.microsoft.com/office/drawing/2014/main" id="{28F38BF2-8468-49E5-AF62-3EF460304A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85443584"/>
      </p:ext>
    </p:extLst>
  </p:cSld>
  <p:clrMapOvr>
    <a:masterClrMapping/>
  </p:clrMapOvr>
  <mc:AlternateContent xmlns:mc="http://schemas.openxmlformats.org/markup-compatibility/2006">
    <mc:Choice xmlns:p14="http://schemas.microsoft.com/office/powerpoint/2010/main" Requires="p14">
      <p:transition spd="slow" p14:dur="2000" advTm="53748"/>
    </mc:Choice>
    <mc:Fallback>
      <p:transition spd="slow" advTm="53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accent2"/>
                </a:solidFill>
              </a:rPr>
              <a:t>On Programme Resources </a:t>
            </a:r>
            <a:r>
              <a:rPr lang="en-GB"/>
              <a:t>– </a:t>
            </a:r>
            <a:r>
              <a:rPr lang="en-GB">
                <a:solidFill>
                  <a:schemeClr val="accent2"/>
                </a:solidFill>
                <a:hlinkClick r:id="rId5"/>
              </a:rPr>
              <a:t>Illuminate e-Workbooks </a:t>
            </a:r>
            <a:endParaRPr lang="en-GB">
              <a:solidFill>
                <a:schemeClr val="accent2"/>
              </a:solidFill>
            </a:endParaRPr>
          </a:p>
        </p:txBody>
      </p:sp>
      <p:sp>
        <p:nvSpPr>
          <p:cNvPr id="6" name="Oval 5"/>
          <p:cNvSpPr/>
          <p:nvPr/>
        </p:nvSpPr>
        <p:spPr>
          <a:xfrm>
            <a:off x="6206269" y="3434095"/>
            <a:ext cx="1852850" cy="1416875"/>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57372" tIns="28686" rIns="57372" bIns="28686" rtlCol="0" anchor="ctr" anchorCtr="0"/>
          <a:lstStyle/>
          <a:p>
            <a:pPr algn="ctr"/>
            <a:r>
              <a:rPr lang="en-GB" sz="2000" b="1">
                <a:solidFill>
                  <a:srgbClr val="FFFFFF"/>
                </a:solidFill>
                <a:latin typeface="+mj-lt"/>
              </a:rPr>
              <a:t>Aid to delivery</a:t>
            </a:r>
          </a:p>
        </p:txBody>
      </p:sp>
      <p:sp>
        <p:nvSpPr>
          <p:cNvPr id="7" name="Oval 6"/>
          <p:cNvSpPr/>
          <p:nvPr/>
        </p:nvSpPr>
        <p:spPr>
          <a:xfrm>
            <a:off x="6237265" y="5093674"/>
            <a:ext cx="1852850" cy="1369122"/>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57372" tIns="28686" rIns="57372" bIns="28686" rtlCol="0" anchor="ctr" anchorCtr="0"/>
          <a:lstStyle/>
          <a:p>
            <a:pPr algn="ctr"/>
            <a:r>
              <a:rPr lang="en-GB" sz="2000" b="1">
                <a:solidFill>
                  <a:srgbClr val="FFFFFF"/>
                </a:solidFill>
                <a:latin typeface="+mj-lt"/>
              </a:rPr>
              <a:t>Writeable PDFs</a:t>
            </a:r>
          </a:p>
        </p:txBody>
      </p:sp>
      <p:sp>
        <p:nvSpPr>
          <p:cNvPr id="8" name="Oval 7"/>
          <p:cNvSpPr/>
          <p:nvPr/>
        </p:nvSpPr>
        <p:spPr>
          <a:xfrm>
            <a:off x="6206269" y="1728017"/>
            <a:ext cx="1744362" cy="1464633"/>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57372" tIns="28686" rIns="57372" bIns="28686" rtlCol="0" anchor="ctr" anchorCtr="0"/>
          <a:lstStyle/>
          <a:p>
            <a:pPr algn="ctr"/>
            <a:r>
              <a:rPr lang="en-GB" sz="2000" b="1">
                <a:solidFill>
                  <a:srgbClr val="FFFFFF"/>
                </a:solidFill>
                <a:latin typeface="+mj-lt"/>
              </a:rPr>
              <a:t>Mapped</a:t>
            </a:r>
          </a:p>
        </p:txBody>
      </p:sp>
      <p:pic>
        <p:nvPicPr>
          <p:cNvPr id="11" name="Picture 10"/>
          <p:cNvPicPr>
            <a:picLocks noChangeAspect="1"/>
          </p:cNvPicPr>
          <p:nvPr/>
        </p:nvPicPr>
        <p:blipFill>
          <a:blip r:embed="rId6"/>
          <a:stretch>
            <a:fillRect/>
          </a:stretch>
        </p:blipFill>
        <p:spPr>
          <a:xfrm>
            <a:off x="212675" y="1573054"/>
            <a:ext cx="1834706" cy="2569478"/>
          </a:xfrm>
          <a:prstGeom prst="rect">
            <a:avLst/>
          </a:prstGeom>
        </p:spPr>
      </p:pic>
      <p:pic>
        <p:nvPicPr>
          <p:cNvPr id="12" name="Picture 11"/>
          <p:cNvPicPr>
            <a:picLocks noChangeAspect="1"/>
          </p:cNvPicPr>
          <p:nvPr/>
        </p:nvPicPr>
        <p:blipFill>
          <a:blip r:embed="rId7"/>
          <a:stretch>
            <a:fillRect/>
          </a:stretch>
        </p:blipFill>
        <p:spPr>
          <a:xfrm>
            <a:off x="174767" y="3674822"/>
            <a:ext cx="1977174" cy="2837704"/>
          </a:xfrm>
          <a:prstGeom prst="rect">
            <a:avLst/>
          </a:prstGeom>
        </p:spPr>
      </p:pic>
      <p:pic>
        <p:nvPicPr>
          <p:cNvPr id="13" name="Picture 12"/>
          <p:cNvPicPr>
            <a:picLocks noChangeAspect="1"/>
          </p:cNvPicPr>
          <p:nvPr/>
        </p:nvPicPr>
        <p:blipFill>
          <a:blip r:embed="rId8"/>
          <a:stretch>
            <a:fillRect/>
          </a:stretch>
        </p:blipFill>
        <p:spPr>
          <a:xfrm>
            <a:off x="1171376" y="2779199"/>
            <a:ext cx="1901359" cy="2636921"/>
          </a:xfrm>
          <a:prstGeom prst="rect">
            <a:avLst/>
          </a:prstGeom>
        </p:spPr>
      </p:pic>
      <p:sp>
        <p:nvSpPr>
          <p:cNvPr id="3" name="TextBox 2">
            <a:extLst>
              <a:ext uri="{FF2B5EF4-FFF2-40B4-BE49-F238E27FC236}">
                <a16:creationId xmlns:a16="http://schemas.microsoft.com/office/drawing/2014/main" id="{4356FB03-F8CD-4B58-A98B-01F1C112B5EA}"/>
              </a:ext>
            </a:extLst>
          </p:cNvPr>
          <p:cNvSpPr txBox="1"/>
          <p:nvPr/>
        </p:nvSpPr>
        <p:spPr>
          <a:xfrm>
            <a:off x="8090115" y="1537948"/>
            <a:ext cx="3952068" cy="5355312"/>
          </a:xfrm>
          <a:prstGeom prst="rect">
            <a:avLst/>
          </a:prstGeom>
          <a:noFill/>
        </p:spPr>
        <p:txBody>
          <a:bodyPr wrap="square" rtlCol="0">
            <a:spAutoFit/>
          </a:bodyPr>
          <a:lstStyle/>
          <a:p>
            <a:r>
              <a:rPr lang="en-GB">
                <a:solidFill>
                  <a:schemeClr val="tx2"/>
                </a:solidFill>
              </a:rPr>
              <a:t>One workbook per knowledge/skills unit (combined) covering each of the themes/topics within the qualification/apprenticeship standard. 10 workbooks for each qualification/level.</a:t>
            </a:r>
          </a:p>
          <a:p>
            <a:endParaRPr lang="en-GB">
              <a:solidFill>
                <a:schemeClr val="tx2"/>
              </a:solidFill>
            </a:endParaRPr>
          </a:p>
          <a:p>
            <a:r>
              <a:rPr lang="en-GB">
                <a:solidFill>
                  <a:schemeClr val="tx2"/>
                </a:solidFill>
              </a:rPr>
              <a:t>Aid to qualification delivery rather than a resource that generates assessment evidence</a:t>
            </a:r>
          </a:p>
          <a:p>
            <a:endParaRPr lang="en-GB">
              <a:solidFill>
                <a:schemeClr val="tx2"/>
              </a:solidFill>
            </a:endParaRPr>
          </a:p>
          <a:p>
            <a:r>
              <a:rPr lang="en-GB">
                <a:solidFill>
                  <a:schemeClr val="tx2"/>
                </a:solidFill>
              </a:rPr>
              <a:t>Primarily knowledge based with a ‘putting knowledge into action’ section.  Provides opportunity for skills learned to be transferred to the workplace.</a:t>
            </a:r>
          </a:p>
          <a:p>
            <a:r>
              <a:rPr lang="en-GB">
                <a:solidFill>
                  <a:schemeClr val="tx2"/>
                </a:solidFill>
              </a:rPr>
              <a:t>Writeable PDFs – can be saved and uploaded to LMS or ePortfolio</a:t>
            </a:r>
          </a:p>
          <a:p>
            <a:endParaRPr lang="en-GB">
              <a:solidFill>
                <a:schemeClr val="tx2"/>
              </a:solidFill>
            </a:endParaRPr>
          </a:p>
        </p:txBody>
      </p:sp>
      <p:sp>
        <p:nvSpPr>
          <p:cNvPr id="4" name="TextBox 3">
            <a:extLst>
              <a:ext uri="{FF2B5EF4-FFF2-40B4-BE49-F238E27FC236}">
                <a16:creationId xmlns:a16="http://schemas.microsoft.com/office/drawing/2014/main" id="{CE93C0EE-A61E-4211-8C0B-C96A877F8498}"/>
              </a:ext>
            </a:extLst>
          </p:cNvPr>
          <p:cNvSpPr txBox="1"/>
          <p:nvPr/>
        </p:nvSpPr>
        <p:spPr>
          <a:xfrm>
            <a:off x="3148550" y="1658324"/>
            <a:ext cx="3057718" cy="4832092"/>
          </a:xfrm>
          <a:prstGeom prst="rect">
            <a:avLst/>
          </a:prstGeom>
          <a:noFill/>
        </p:spPr>
        <p:txBody>
          <a:bodyPr wrap="square" rtlCol="0">
            <a:spAutoFit/>
          </a:bodyPr>
          <a:lstStyle/>
          <a:p>
            <a:r>
              <a:rPr lang="en-GB" sz="2000" b="1">
                <a:solidFill>
                  <a:schemeClr val="tx2"/>
                </a:solidFill>
              </a:rPr>
              <a:t>Pricing</a:t>
            </a:r>
          </a:p>
          <a:p>
            <a:endParaRPr lang="en-GB" b="1">
              <a:solidFill>
                <a:schemeClr val="tx2"/>
              </a:solidFill>
            </a:endParaRPr>
          </a:p>
          <a:p>
            <a:r>
              <a:rPr lang="en-GB" b="1" u="sng">
                <a:solidFill>
                  <a:schemeClr val="tx2"/>
                </a:solidFill>
              </a:rPr>
              <a:t>Level 3</a:t>
            </a:r>
          </a:p>
          <a:p>
            <a:r>
              <a:rPr lang="en-GB" b="1">
                <a:solidFill>
                  <a:schemeClr val="tx2"/>
                </a:solidFill>
              </a:rPr>
              <a:t>Per user - £125</a:t>
            </a:r>
            <a:r>
              <a:rPr lang="en-GB">
                <a:solidFill>
                  <a:schemeClr val="tx2"/>
                </a:solidFill>
              </a:rPr>
              <a:t> (Product code: WB3/DIG/PL1)</a:t>
            </a:r>
            <a:br>
              <a:rPr lang="en-GB">
                <a:solidFill>
                  <a:schemeClr val="tx2"/>
                </a:solidFill>
              </a:rPr>
            </a:br>
            <a:r>
              <a:rPr lang="en-GB" b="1">
                <a:solidFill>
                  <a:schemeClr val="tx2"/>
                </a:solidFill>
              </a:rPr>
              <a:t>Unlimited users, Annual Licence fee - £12,250</a:t>
            </a:r>
            <a:r>
              <a:rPr lang="en-GB">
                <a:solidFill>
                  <a:schemeClr val="tx2"/>
                </a:solidFill>
              </a:rPr>
              <a:t> (Product code: WB3/DIG/AL1</a:t>
            </a:r>
          </a:p>
          <a:p>
            <a:endParaRPr lang="en-GB">
              <a:solidFill>
                <a:schemeClr val="tx2"/>
              </a:solidFill>
            </a:endParaRPr>
          </a:p>
          <a:p>
            <a:r>
              <a:rPr lang="en-GB" b="1" u="sng">
                <a:solidFill>
                  <a:schemeClr val="tx2"/>
                </a:solidFill>
              </a:rPr>
              <a:t>Level 5</a:t>
            </a:r>
          </a:p>
          <a:p>
            <a:r>
              <a:rPr lang="en-GB" b="1">
                <a:solidFill>
                  <a:schemeClr val="tx2"/>
                </a:solidFill>
              </a:rPr>
              <a:t>Per user - £155</a:t>
            </a:r>
            <a:r>
              <a:rPr lang="en-GB">
                <a:solidFill>
                  <a:schemeClr val="tx2"/>
                </a:solidFill>
              </a:rPr>
              <a:t> (Product code: WB5/DIG/PL1)</a:t>
            </a:r>
            <a:br>
              <a:rPr lang="en-GB">
                <a:solidFill>
                  <a:schemeClr val="tx2"/>
                </a:solidFill>
              </a:rPr>
            </a:br>
            <a:r>
              <a:rPr lang="en-GB" b="1">
                <a:solidFill>
                  <a:schemeClr val="tx2"/>
                </a:solidFill>
              </a:rPr>
              <a:t>Unlimited users, Annual Licence fee - £15,500</a:t>
            </a:r>
            <a:r>
              <a:rPr lang="en-GB">
                <a:solidFill>
                  <a:schemeClr val="tx2"/>
                </a:solidFill>
              </a:rPr>
              <a:t> (Product code: WB5/DIG/AL1)</a:t>
            </a:r>
            <a:endParaRPr lang="en-GB" b="1" u="sng">
              <a:solidFill>
                <a:schemeClr val="tx2"/>
              </a:solidFill>
            </a:endParaRPr>
          </a:p>
        </p:txBody>
      </p:sp>
      <p:pic>
        <p:nvPicPr>
          <p:cNvPr id="5" name="Audio 4">
            <a:hlinkClick r:id="" action="ppaction://media"/>
            <a:extLst>
              <a:ext uri="{FF2B5EF4-FFF2-40B4-BE49-F238E27FC236}">
                <a16:creationId xmlns:a16="http://schemas.microsoft.com/office/drawing/2014/main" id="{DCBDC56B-A8BC-4E86-BE65-5BEBB012D3E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09396673"/>
      </p:ext>
    </p:extLst>
  </p:cSld>
  <p:clrMapOvr>
    <a:masterClrMapping/>
  </p:clrMapOvr>
  <mc:AlternateContent xmlns:mc="http://schemas.openxmlformats.org/markup-compatibility/2006">
    <mc:Choice xmlns:p14="http://schemas.microsoft.com/office/powerpoint/2010/main" Requires="p14">
      <p:transition spd="slow" p14:dur="2000" advTm="33810"/>
    </mc:Choice>
    <mc:Fallback>
      <p:transition spd="slow" advTm="33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solidFill>
                  <a:schemeClr val="accent2"/>
                </a:solidFill>
              </a:rPr>
              <a:t>On Programme Resources – linking to the qualification handbook</a:t>
            </a:r>
          </a:p>
        </p:txBody>
      </p:sp>
      <p:pic>
        <p:nvPicPr>
          <p:cNvPr id="3" name="Picture 2"/>
          <p:cNvPicPr>
            <a:picLocks noChangeAspect="1"/>
          </p:cNvPicPr>
          <p:nvPr/>
        </p:nvPicPr>
        <p:blipFill>
          <a:blip r:embed="rId5"/>
          <a:stretch>
            <a:fillRect/>
          </a:stretch>
        </p:blipFill>
        <p:spPr>
          <a:xfrm>
            <a:off x="6769215" y="1751037"/>
            <a:ext cx="2178119" cy="2804088"/>
          </a:xfrm>
          <a:prstGeom prst="rect">
            <a:avLst/>
          </a:prstGeom>
        </p:spPr>
      </p:pic>
      <p:pic>
        <p:nvPicPr>
          <p:cNvPr id="4" name="Picture 3"/>
          <p:cNvPicPr>
            <a:picLocks noChangeAspect="1"/>
          </p:cNvPicPr>
          <p:nvPr/>
        </p:nvPicPr>
        <p:blipFill>
          <a:blip r:embed="rId6"/>
          <a:stretch>
            <a:fillRect/>
          </a:stretch>
        </p:blipFill>
        <p:spPr>
          <a:xfrm>
            <a:off x="8476041" y="2779297"/>
            <a:ext cx="2047244" cy="2909397"/>
          </a:xfrm>
          <a:prstGeom prst="rect">
            <a:avLst/>
          </a:prstGeom>
        </p:spPr>
      </p:pic>
      <p:pic>
        <p:nvPicPr>
          <p:cNvPr id="5" name="Picture 4"/>
          <p:cNvPicPr>
            <a:picLocks noChangeAspect="1"/>
          </p:cNvPicPr>
          <p:nvPr/>
        </p:nvPicPr>
        <p:blipFill>
          <a:blip r:embed="rId7"/>
          <a:stretch>
            <a:fillRect/>
          </a:stretch>
        </p:blipFill>
        <p:spPr>
          <a:xfrm>
            <a:off x="4560660" y="2211115"/>
            <a:ext cx="2118626" cy="2938838"/>
          </a:xfrm>
          <a:prstGeom prst="rect">
            <a:avLst/>
          </a:prstGeom>
        </p:spPr>
      </p:pic>
      <p:pic>
        <p:nvPicPr>
          <p:cNvPr id="9" name="Picture 8"/>
          <p:cNvPicPr>
            <a:picLocks noChangeAspect="1"/>
          </p:cNvPicPr>
          <p:nvPr/>
        </p:nvPicPr>
        <p:blipFill>
          <a:blip r:embed="rId8"/>
          <a:stretch>
            <a:fillRect/>
          </a:stretch>
        </p:blipFill>
        <p:spPr>
          <a:xfrm>
            <a:off x="1661290" y="1715133"/>
            <a:ext cx="2809442" cy="3958922"/>
          </a:xfrm>
          <a:prstGeom prst="rect">
            <a:avLst/>
          </a:prstGeom>
        </p:spPr>
      </p:pic>
      <p:pic>
        <p:nvPicPr>
          <p:cNvPr id="6" name="Audio 5">
            <a:hlinkClick r:id="" action="ppaction://media"/>
            <a:extLst>
              <a:ext uri="{FF2B5EF4-FFF2-40B4-BE49-F238E27FC236}">
                <a16:creationId xmlns:a16="http://schemas.microsoft.com/office/drawing/2014/main" id="{B39E4BEE-5757-483A-B984-DF11BD3D2B1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16161124"/>
      </p:ext>
    </p:extLst>
  </p:cSld>
  <p:clrMapOvr>
    <a:masterClrMapping/>
  </p:clrMapOvr>
  <mc:AlternateContent xmlns:mc="http://schemas.openxmlformats.org/markup-compatibility/2006">
    <mc:Choice xmlns:p14="http://schemas.microsoft.com/office/powerpoint/2010/main" Requires="p14">
      <p:transition spd="slow" p14:dur="2000" advTm="8425"/>
    </mc:Choice>
    <mc:Fallback>
      <p:transition spd="slow" advTm="8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49">
            <a:extLst>
              <a:ext uri="{FF2B5EF4-FFF2-40B4-BE49-F238E27FC236}">
                <a16:creationId xmlns:a16="http://schemas.microsoft.com/office/drawing/2014/main" id="{02E3D099-9B33-473A-8EBC-5A5F370656EA}"/>
              </a:ext>
            </a:extLst>
          </p:cNvPr>
          <p:cNvSpPr/>
          <p:nvPr/>
        </p:nvSpPr>
        <p:spPr>
          <a:xfrm>
            <a:off x="5536486" y="1712758"/>
            <a:ext cx="5425124" cy="4383011"/>
          </a:xfrm>
          <a:custGeom>
            <a:avLst/>
            <a:gdLst>
              <a:gd name="connsiteX0" fmla="*/ 4511673 w 7398331"/>
              <a:gd name="connsiteY0" fmla="*/ 5345979 h 5793537"/>
              <a:gd name="connsiteX1" fmla="*/ 509016 w 7398331"/>
              <a:gd name="connsiteY1" fmla="*/ 3189375 h 5793537"/>
              <a:gd name="connsiteX2" fmla="*/ 491763 w 7398331"/>
              <a:gd name="connsiteY2" fmla="*/ 2740802 h 5793537"/>
              <a:gd name="connsiteX3" fmla="*/ 4494420 w 7398331"/>
              <a:gd name="connsiteY3" fmla="*/ 428922 h 5793537"/>
              <a:gd name="connsiteX4" fmla="*/ 7082344 w 7398331"/>
              <a:gd name="connsiteY4" fmla="*/ 480681 h 5793537"/>
              <a:gd name="connsiteX5" fmla="*/ 7082344 w 7398331"/>
              <a:gd name="connsiteY5" fmla="*/ 5311473 h 5793537"/>
              <a:gd name="connsiteX6" fmla="*/ 4615190 w 7398331"/>
              <a:gd name="connsiteY6" fmla="*/ 5363232 h 5793537"/>
              <a:gd name="connsiteX0" fmla="*/ 4019910 w 6906568"/>
              <a:gd name="connsiteY0" fmla="*/ 5345979 h 5793537"/>
              <a:gd name="connsiteX1" fmla="*/ 17253 w 6906568"/>
              <a:gd name="connsiteY1" fmla="*/ 3189375 h 5793537"/>
              <a:gd name="connsiteX2" fmla="*/ 0 w 6906568"/>
              <a:gd name="connsiteY2" fmla="*/ 2740802 h 5793537"/>
              <a:gd name="connsiteX3" fmla="*/ 4002657 w 6906568"/>
              <a:gd name="connsiteY3" fmla="*/ 428922 h 5793537"/>
              <a:gd name="connsiteX4" fmla="*/ 6590581 w 6906568"/>
              <a:gd name="connsiteY4" fmla="*/ 480681 h 5793537"/>
              <a:gd name="connsiteX5" fmla="*/ 6590581 w 6906568"/>
              <a:gd name="connsiteY5" fmla="*/ 5311473 h 5793537"/>
              <a:gd name="connsiteX6" fmla="*/ 4123427 w 6906568"/>
              <a:gd name="connsiteY6" fmla="*/ 5363232 h 5793537"/>
              <a:gd name="connsiteX0" fmla="*/ 4019910 w 6906568"/>
              <a:gd name="connsiteY0" fmla="*/ 5345979 h 5793537"/>
              <a:gd name="connsiteX1" fmla="*/ 17253 w 6906568"/>
              <a:gd name="connsiteY1" fmla="*/ 3189375 h 5793537"/>
              <a:gd name="connsiteX2" fmla="*/ 0 w 6906568"/>
              <a:gd name="connsiteY2" fmla="*/ 2740802 h 5793537"/>
              <a:gd name="connsiteX3" fmla="*/ 4002657 w 6906568"/>
              <a:gd name="connsiteY3" fmla="*/ 428922 h 5793537"/>
              <a:gd name="connsiteX4" fmla="*/ 6590581 w 6906568"/>
              <a:gd name="connsiteY4" fmla="*/ 480681 h 5793537"/>
              <a:gd name="connsiteX5" fmla="*/ 6590581 w 6906568"/>
              <a:gd name="connsiteY5" fmla="*/ 5311473 h 5793537"/>
              <a:gd name="connsiteX6" fmla="*/ 4123427 w 6906568"/>
              <a:gd name="connsiteY6" fmla="*/ 5363232 h 5793537"/>
              <a:gd name="connsiteX0" fmla="*/ 4019910 w 6906568"/>
              <a:gd name="connsiteY0" fmla="*/ 5345979 h 5793537"/>
              <a:gd name="connsiteX1" fmla="*/ 17253 w 6906568"/>
              <a:gd name="connsiteY1" fmla="*/ 3189375 h 5793537"/>
              <a:gd name="connsiteX2" fmla="*/ 0 w 6906568"/>
              <a:gd name="connsiteY2" fmla="*/ 2740802 h 5793537"/>
              <a:gd name="connsiteX3" fmla="*/ 4002657 w 6906568"/>
              <a:gd name="connsiteY3" fmla="*/ 428922 h 5793537"/>
              <a:gd name="connsiteX4" fmla="*/ 6590581 w 6906568"/>
              <a:gd name="connsiteY4" fmla="*/ 480681 h 5793537"/>
              <a:gd name="connsiteX5" fmla="*/ 6590581 w 6906568"/>
              <a:gd name="connsiteY5" fmla="*/ 5311473 h 5793537"/>
              <a:gd name="connsiteX6" fmla="*/ 4123427 w 6906568"/>
              <a:gd name="connsiteY6" fmla="*/ 5363232 h 5793537"/>
              <a:gd name="connsiteX0" fmla="*/ 4019910 w 6906568"/>
              <a:gd name="connsiteY0" fmla="*/ 4917057 h 5364615"/>
              <a:gd name="connsiteX1" fmla="*/ 17253 w 6906568"/>
              <a:gd name="connsiteY1" fmla="*/ 2760453 h 5364615"/>
              <a:gd name="connsiteX2" fmla="*/ 0 w 6906568"/>
              <a:gd name="connsiteY2" fmla="*/ 2311880 h 5364615"/>
              <a:gd name="connsiteX3" fmla="*/ 4002657 w 6906568"/>
              <a:gd name="connsiteY3" fmla="*/ 0 h 5364615"/>
              <a:gd name="connsiteX4" fmla="*/ 6590581 w 6906568"/>
              <a:gd name="connsiteY4" fmla="*/ 51759 h 5364615"/>
              <a:gd name="connsiteX5" fmla="*/ 6590581 w 6906568"/>
              <a:gd name="connsiteY5" fmla="*/ 4882551 h 5364615"/>
              <a:gd name="connsiteX6" fmla="*/ 4123427 w 6906568"/>
              <a:gd name="connsiteY6" fmla="*/ 4934310 h 5364615"/>
              <a:gd name="connsiteX0" fmla="*/ 4019910 w 6590581"/>
              <a:gd name="connsiteY0" fmla="*/ 4917057 h 5364615"/>
              <a:gd name="connsiteX1" fmla="*/ 17253 w 6590581"/>
              <a:gd name="connsiteY1" fmla="*/ 2760453 h 5364615"/>
              <a:gd name="connsiteX2" fmla="*/ 0 w 6590581"/>
              <a:gd name="connsiteY2" fmla="*/ 2311880 h 5364615"/>
              <a:gd name="connsiteX3" fmla="*/ 4002657 w 6590581"/>
              <a:gd name="connsiteY3" fmla="*/ 0 h 5364615"/>
              <a:gd name="connsiteX4" fmla="*/ 6590581 w 6590581"/>
              <a:gd name="connsiteY4" fmla="*/ 51759 h 5364615"/>
              <a:gd name="connsiteX5" fmla="*/ 6590581 w 6590581"/>
              <a:gd name="connsiteY5" fmla="*/ 4882551 h 5364615"/>
              <a:gd name="connsiteX6" fmla="*/ 4123427 w 6590581"/>
              <a:gd name="connsiteY6" fmla="*/ 4934310 h 5364615"/>
              <a:gd name="connsiteX0" fmla="*/ 4019910 w 6590581"/>
              <a:gd name="connsiteY0" fmla="*/ 4917057 h 4934310"/>
              <a:gd name="connsiteX1" fmla="*/ 17253 w 6590581"/>
              <a:gd name="connsiteY1" fmla="*/ 2760453 h 4934310"/>
              <a:gd name="connsiteX2" fmla="*/ 0 w 6590581"/>
              <a:gd name="connsiteY2" fmla="*/ 2311880 h 4934310"/>
              <a:gd name="connsiteX3" fmla="*/ 4002657 w 6590581"/>
              <a:gd name="connsiteY3" fmla="*/ 0 h 4934310"/>
              <a:gd name="connsiteX4" fmla="*/ 6590581 w 6590581"/>
              <a:gd name="connsiteY4" fmla="*/ 51759 h 4934310"/>
              <a:gd name="connsiteX5" fmla="*/ 6590581 w 6590581"/>
              <a:gd name="connsiteY5" fmla="*/ 4882551 h 4934310"/>
              <a:gd name="connsiteX6" fmla="*/ 4123427 w 6590581"/>
              <a:gd name="connsiteY6" fmla="*/ 4934310 h 4934310"/>
              <a:gd name="connsiteX0" fmla="*/ 4019910 w 6682794"/>
              <a:gd name="connsiteY0" fmla="*/ 5079611 h 5417920"/>
              <a:gd name="connsiteX1" fmla="*/ 17253 w 6682794"/>
              <a:gd name="connsiteY1" fmla="*/ 2923007 h 5417920"/>
              <a:gd name="connsiteX2" fmla="*/ 0 w 6682794"/>
              <a:gd name="connsiteY2" fmla="*/ 2474434 h 5417920"/>
              <a:gd name="connsiteX3" fmla="*/ 4002657 w 6682794"/>
              <a:gd name="connsiteY3" fmla="*/ 162554 h 5417920"/>
              <a:gd name="connsiteX4" fmla="*/ 6107502 w 6682794"/>
              <a:gd name="connsiteY4" fmla="*/ 197060 h 5417920"/>
              <a:gd name="connsiteX5" fmla="*/ 6590581 w 6682794"/>
              <a:gd name="connsiteY5" fmla="*/ 5045105 h 5417920"/>
              <a:gd name="connsiteX6" fmla="*/ 4123427 w 6682794"/>
              <a:gd name="connsiteY6" fmla="*/ 5096864 h 5417920"/>
              <a:gd name="connsiteX0" fmla="*/ 4019910 w 6682794"/>
              <a:gd name="connsiteY0" fmla="*/ 4917057 h 5255366"/>
              <a:gd name="connsiteX1" fmla="*/ 17253 w 6682794"/>
              <a:gd name="connsiteY1" fmla="*/ 2760453 h 5255366"/>
              <a:gd name="connsiteX2" fmla="*/ 0 w 6682794"/>
              <a:gd name="connsiteY2" fmla="*/ 2311880 h 5255366"/>
              <a:gd name="connsiteX3" fmla="*/ 4002657 w 6682794"/>
              <a:gd name="connsiteY3" fmla="*/ 0 h 5255366"/>
              <a:gd name="connsiteX4" fmla="*/ 6107502 w 6682794"/>
              <a:gd name="connsiteY4" fmla="*/ 34506 h 5255366"/>
              <a:gd name="connsiteX5" fmla="*/ 6590581 w 6682794"/>
              <a:gd name="connsiteY5" fmla="*/ 4882551 h 5255366"/>
              <a:gd name="connsiteX6" fmla="*/ 4123427 w 6682794"/>
              <a:gd name="connsiteY6" fmla="*/ 4934310 h 5255366"/>
              <a:gd name="connsiteX0" fmla="*/ 4019910 w 6682794"/>
              <a:gd name="connsiteY0" fmla="*/ 4917057 h 5255366"/>
              <a:gd name="connsiteX1" fmla="*/ 17253 w 6682794"/>
              <a:gd name="connsiteY1" fmla="*/ 2760453 h 5255366"/>
              <a:gd name="connsiteX2" fmla="*/ 0 w 6682794"/>
              <a:gd name="connsiteY2" fmla="*/ 2311880 h 5255366"/>
              <a:gd name="connsiteX3" fmla="*/ 4002657 w 6682794"/>
              <a:gd name="connsiteY3" fmla="*/ 0 h 5255366"/>
              <a:gd name="connsiteX4" fmla="*/ 6107502 w 6682794"/>
              <a:gd name="connsiteY4" fmla="*/ 34506 h 5255366"/>
              <a:gd name="connsiteX5" fmla="*/ 6590581 w 6682794"/>
              <a:gd name="connsiteY5" fmla="*/ 4882551 h 5255366"/>
              <a:gd name="connsiteX6" fmla="*/ 4123427 w 6682794"/>
              <a:gd name="connsiteY6" fmla="*/ 4934310 h 5255366"/>
              <a:gd name="connsiteX0" fmla="*/ 4019910 w 6363114"/>
              <a:gd name="connsiteY0" fmla="*/ 5246903 h 5548186"/>
              <a:gd name="connsiteX1" fmla="*/ 17253 w 6363114"/>
              <a:gd name="connsiteY1" fmla="*/ 3090299 h 5548186"/>
              <a:gd name="connsiteX2" fmla="*/ 0 w 6363114"/>
              <a:gd name="connsiteY2" fmla="*/ 2641726 h 5548186"/>
              <a:gd name="connsiteX3" fmla="*/ 4002657 w 6363114"/>
              <a:gd name="connsiteY3" fmla="*/ 329846 h 5548186"/>
              <a:gd name="connsiteX4" fmla="*/ 6107502 w 6363114"/>
              <a:gd name="connsiteY4" fmla="*/ 364352 h 5548186"/>
              <a:gd name="connsiteX5" fmla="*/ 6107501 w 6363114"/>
              <a:gd name="connsiteY5" fmla="*/ 5160639 h 5548186"/>
              <a:gd name="connsiteX6" fmla="*/ 4123427 w 6363114"/>
              <a:gd name="connsiteY6" fmla="*/ 5264156 h 5548186"/>
              <a:gd name="connsiteX0" fmla="*/ 4019910 w 6107502"/>
              <a:gd name="connsiteY0" fmla="*/ 5246903 h 5548186"/>
              <a:gd name="connsiteX1" fmla="*/ 17253 w 6107502"/>
              <a:gd name="connsiteY1" fmla="*/ 3090299 h 5548186"/>
              <a:gd name="connsiteX2" fmla="*/ 0 w 6107502"/>
              <a:gd name="connsiteY2" fmla="*/ 2641726 h 5548186"/>
              <a:gd name="connsiteX3" fmla="*/ 4002657 w 6107502"/>
              <a:gd name="connsiteY3" fmla="*/ 329846 h 5548186"/>
              <a:gd name="connsiteX4" fmla="*/ 6107502 w 6107502"/>
              <a:gd name="connsiteY4" fmla="*/ 364352 h 5548186"/>
              <a:gd name="connsiteX5" fmla="*/ 6107501 w 6107502"/>
              <a:gd name="connsiteY5" fmla="*/ 5160639 h 5548186"/>
              <a:gd name="connsiteX6" fmla="*/ 4123427 w 6107502"/>
              <a:gd name="connsiteY6" fmla="*/ 5264156 h 5548186"/>
              <a:gd name="connsiteX0" fmla="*/ 4019910 w 6107502"/>
              <a:gd name="connsiteY0" fmla="*/ 4917057 h 5218340"/>
              <a:gd name="connsiteX1" fmla="*/ 17253 w 6107502"/>
              <a:gd name="connsiteY1" fmla="*/ 2760453 h 5218340"/>
              <a:gd name="connsiteX2" fmla="*/ 0 w 6107502"/>
              <a:gd name="connsiteY2" fmla="*/ 2311880 h 5218340"/>
              <a:gd name="connsiteX3" fmla="*/ 4002657 w 6107502"/>
              <a:gd name="connsiteY3" fmla="*/ 0 h 5218340"/>
              <a:gd name="connsiteX4" fmla="*/ 6107502 w 6107502"/>
              <a:gd name="connsiteY4" fmla="*/ 34506 h 5218340"/>
              <a:gd name="connsiteX5" fmla="*/ 6107501 w 6107502"/>
              <a:gd name="connsiteY5" fmla="*/ 4830793 h 5218340"/>
              <a:gd name="connsiteX6" fmla="*/ 4123427 w 6107502"/>
              <a:gd name="connsiteY6" fmla="*/ 4934310 h 5218340"/>
              <a:gd name="connsiteX0" fmla="*/ 4019910 w 6107502"/>
              <a:gd name="connsiteY0" fmla="*/ 4917057 h 4934310"/>
              <a:gd name="connsiteX1" fmla="*/ 17253 w 6107502"/>
              <a:gd name="connsiteY1" fmla="*/ 2760453 h 4934310"/>
              <a:gd name="connsiteX2" fmla="*/ 0 w 6107502"/>
              <a:gd name="connsiteY2" fmla="*/ 2311880 h 4934310"/>
              <a:gd name="connsiteX3" fmla="*/ 4002657 w 6107502"/>
              <a:gd name="connsiteY3" fmla="*/ 0 h 4934310"/>
              <a:gd name="connsiteX4" fmla="*/ 6107502 w 6107502"/>
              <a:gd name="connsiteY4" fmla="*/ 34506 h 4934310"/>
              <a:gd name="connsiteX5" fmla="*/ 6107501 w 6107502"/>
              <a:gd name="connsiteY5" fmla="*/ 4830793 h 4934310"/>
              <a:gd name="connsiteX6" fmla="*/ 4123427 w 6107502"/>
              <a:gd name="connsiteY6" fmla="*/ 4934310 h 493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7502" h="4934310">
                <a:moveTo>
                  <a:pt x="4019910" y="4917057"/>
                </a:moveTo>
                <a:lnTo>
                  <a:pt x="17253" y="2760453"/>
                </a:lnTo>
                <a:lnTo>
                  <a:pt x="0" y="2311880"/>
                </a:lnTo>
                <a:lnTo>
                  <a:pt x="4002657" y="0"/>
                </a:lnTo>
                <a:lnTo>
                  <a:pt x="6107502" y="34506"/>
                </a:lnTo>
                <a:cubicBezTo>
                  <a:pt x="6107502" y="1633268"/>
                  <a:pt x="6107501" y="3232031"/>
                  <a:pt x="6107501" y="4830793"/>
                </a:cubicBezTo>
                <a:lnTo>
                  <a:pt x="4123427" y="4934310"/>
                </a:lnTo>
              </a:path>
            </a:pathLst>
          </a:custGeom>
          <a:solidFill>
            <a:schemeClr val="bg1">
              <a:lumMod val="85000"/>
              <a:alpha val="5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sz="1798">
              <a:latin typeface="Open Sans" panose="020B0606030504020204" pitchFamily="34" charset="0"/>
              <a:ea typeface="Open Sans" panose="020B0606030504020204" pitchFamily="34" charset="0"/>
              <a:cs typeface="Open Sans" panose="020B0606030504020204" pitchFamily="34" charset="0"/>
            </a:endParaRPr>
          </a:p>
        </p:txBody>
      </p:sp>
      <p:sp>
        <p:nvSpPr>
          <p:cNvPr id="39" name="Freeform 6">
            <a:extLst>
              <a:ext uri="{FF2B5EF4-FFF2-40B4-BE49-F238E27FC236}">
                <a16:creationId xmlns:a16="http://schemas.microsoft.com/office/drawing/2014/main" id="{2B38746A-FD5B-4B34-8789-790BD17FBA7F}"/>
              </a:ext>
            </a:extLst>
          </p:cNvPr>
          <p:cNvSpPr>
            <a:spLocks/>
          </p:cNvSpPr>
          <p:nvPr/>
        </p:nvSpPr>
        <p:spPr bwMode="auto">
          <a:xfrm>
            <a:off x="3103879" y="3095440"/>
            <a:ext cx="1524380" cy="1890024"/>
          </a:xfrm>
          <a:custGeom>
            <a:avLst/>
            <a:gdLst>
              <a:gd name="T0" fmla="*/ 937 w 1751"/>
              <a:gd name="T1" fmla="*/ 3 h 2171"/>
              <a:gd name="T2" fmla="*/ 1051 w 1751"/>
              <a:gd name="T3" fmla="*/ 17 h 2171"/>
              <a:gd name="T4" fmla="*/ 1105 w 1751"/>
              <a:gd name="T5" fmla="*/ 27 h 2171"/>
              <a:gd name="T6" fmla="*/ 1126 w 1751"/>
              <a:gd name="T7" fmla="*/ 33 h 2171"/>
              <a:gd name="T8" fmla="*/ 1196 w 1751"/>
              <a:gd name="T9" fmla="*/ 60 h 2171"/>
              <a:gd name="T10" fmla="*/ 1300 w 1751"/>
              <a:gd name="T11" fmla="*/ 113 h 2171"/>
              <a:gd name="T12" fmla="*/ 1413 w 1751"/>
              <a:gd name="T13" fmla="*/ 199 h 2171"/>
              <a:gd name="T14" fmla="*/ 1518 w 1751"/>
              <a:gd name="T15" fmla="*/ 321 h 2171"/>
              <a:gd name="T16" fmla="*/ 1592 w 1751"/>
              <a:gd name="T17" fmla="*/ 487 h 2171"/>
              <a:gd name="T18" fmla="*/ 1612 w 1751"/>
              <a:gd name="T19" fmla="*/ 701 h 2171"/>
              <a:gd name="T20" fmla="*/ 1594 w 1751"/>
              <a:gd name="T21" fmla="*/ 840 h 2171"/>
              <a:gd name="T22" fmla="*/ 1574 w 1751"/>
              <a:gd name="T23" fmla="*/ 935 h 2171"/>
              <a:gd name="T24" fmla="*/ 1571 w 1751"/>
              <a:gd name="T25" fmla="*/ 994 h 2171"/>
              <a:gd name="T26" fmla="*/ 1605 w 1751"/>
              <a:gd name="T27" fmla="*/ 1068 h 2171"/>
              <a:gd name="T28" fmla="*/ 1653 w 1751"/>
              <a:gd name="T29" fmla="*/ 1150 h 2171"/>
              <a:gd name="T30" fmla="*/ 1731 w 1751"/>
              <a:gd name="T31" fmla="*/ 1258 h 2171"/>
              <a:gd name="T32" fmla="*/ 1746 w 1751"/>
              <a:gd name="T33" fmla="*/ 1338 h 2171"/>
              <a:gd name="T34" fmla="*/ 1664 w 1751"/>
              <a:gd name="T35" fmla="*/ 1379 h 2171"/>
              <a:gd name="T36" fmla="*/ 1603 w 1751"/>
              <a:gd name="T37" fmla="*/ 1413 h 2171"/>
              <a:gd name="T38" fmla="*/ 1599 w 1751"/>
              <a:gd name="T39" fmla="*/ 1459 h 2171"/>
              <a:gd name="T40" fmla="*/ 1616 w 1751"/>
              <a:gd name="T41" fmla="*/ 1494 h 2171"/>
              <a:gd name="T42" fmla="*/ 1567 w 1751"/>
              <a:gd name="T43" fmla="*/ 1555 h 2171"/>
              <a:gd name="T44" fmla="*/ 1581 w 1751"/>
              <a:gd name="T45" fmla="*/ 1656 h 2171"/>
              <a:gd name="T46" fmla="*/ 1546 w 1751"/>
              <a:gd name="T47" fmla="*/ 1698 h 2171"/>
              <a:gd name="T48" fmla="*/ 1550 w 1751"/>
              <a:gd name="T49" fmla="*/ 1757 h 2171"/>
              <a:gd name="T50" fmla="*/ 1559 w 1751"/>
              <a:gd name="T51" fmla="*/ 1843 h 2171"/>
              <a:gd name="T52" fmla="*/ 1550 w 1751"/>
              <a:gd name="T53" fmla="*/ 1923 h 2171"/>
              <a:gd name="T54" fmla="*/ 1497 w 1751"/>
              <a:gd name="T55" fmla="*/ 1958 h 2171"/>
              <a:gd name="T56" fmla="*/ 1386 w 1751"/>
              <a:gd name="T57" fmla="*/ 1956 h 2171"/>
              <a:gd name="T58" fmla="*/ 1259 w 1751"/>
              <a:gd name="T59" fmla="*/ 1939 h 2171"/>
              <a:gd name="T60" fmla="*/ 1170 w 1751"/>
              <a:gd name="T61" fmla="*/ 1922 h 2171"/>
              <a:gd name="T62" fmla="*/ 1152 w 1751"/>
              <a:gd name="T63" fmla="*/ 1930 h 2171"/>
              <a:gd name="T64" fmla="*/ 1124 w 1751"/>
              <a:gd name="T65" fmla="*/ 1996 h 2171"/>
              <a:gd name="T66" fmla="*/ 1087 w 1751"/>
              <a:gd name="T67" fmla="*/ 2089 h 2171"/>
              <a:gd name="T68" fmla="*/ 1062 w 1751"/>
              <a:gd name="T69" fmla="*/ 2163 h 2171"/>
              <a:gd name="T70" fmla="*/ 986 w 1751"/>
              <a:gd name="T71" fmla="*/ 2169 h 2171"/>
              <a:gd name="T72" fmla="*/ 844 w 1751"/>
              <a:gd name="T73" fmla="*/ 2145 h 2171"/>
              <a:gd name="T74" fmla="*/ 663 w 1751"/>
              <a:gd name="T75" fmla="*/ 2103 h 2171"/>
              <a:gd name="T76" fmla="*/ 472 w 1751"/>
              <a:gd name="T77" fmla="*/ 2050 h 2171"/>
              <a:gd name="T78" fmla="*/ 301 w 1751"/>
              <a:gd name="T79" fmla="*/ 2000 h 2171"/>
              <a:gd name="T80" fmla="*/ 178 w 1751"/>
              <a:gd name="T81" fmla="*/ 1963 h 2171"/>
              <a:gd name="T82" fmla="*/ 130 w 1751"/>
              <a:gd name="T83" fmla="*/ 1948 h 2171"/>
              <a:gd name="T84" fmla="*/ 154 w 1751"/>
              <a:gd name="T85" fmla="*/ 1914 h 2171"/>
              <a:gd name="T86" fmla="*/ 205 w 1751"/>
              <a:gd name="T87" fmla="*/ 1825 h 2171"/>
              <a:gd name="T88" fmla="*/ 253 w 1751"/>
              <a:gd name="T89" fmla="*/ 1704 h 2171"/>
              <a:gd name="T90" fmla="*/ 267 w 1751"/>
              <a:gd name="T91" fmla="*/ 1584 h 2171"/>
              <a:gd name="T92" fmla="*/ 230 w 1751"/>
              <a:gd name="T93" fmla="*/ 1499 h 2171"/>
              <a:gd name="T94" fmla="*/ 164 w 1751"/>
              <a:gd name="T95" fmla="*/ 1392 h 2171"/>
              <a:gd name="T96" fmla="*/ 91 w 1751"/>
              <a:gd name="T97" fmla="*/ 1260 h 2171"/>
              <a:gd name="T98" fmla="*/ 28 w 1751"/>
              <a:gd name="T99" fmla="*/ 1094 h 2171"/>
              <a:gd name="T100" fmla="*/ 0 w 1751"/>
              <a:gd name="T101" fmla="*/ 891 h 2171"/>
              <a:gd name="T102" fmla="*/ 26 w 1751"/>
              <a:gd name="T103" fmla="*/ 642 h 2171"/>
              <a:gd name="T104" fmla="*/ 118 w 1751"/>
              <a:gd name="T105" fmla="*/ 379 h 2171"/>
              <a:gd name="T106" fmla="*/ 255 w 1751"/>
              <a:gd name="T107" fmla="*/ 199 h 2171"/>
              <a:gd name="T108" fmla="*/ 424 w 1751"/>
              <a:gd name="T109" fmla="*/ 85 h 2171"/>
              <a:gd name="T110" fmla="*/ 605 w 1751"/>
              <a:gd name="T111" fmla="*/ 24 h 2171"/>
              <a:gd name="T112" fmla="*/ 783 w 1751"/>
              <a:gd name="T113" fmla="*/ 1 h 2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51" h="2171">
                <a:moveTo>
                  <a:pt x="824" y="0"/>
                </a:moveTo>
                <a:lnTo>
                  <a:pt x="863" y="0"/>
                </a:lnTo>
                <a:lnTo>
                  <a:pt x="901" y="1"/>
                </a:lnTo>
                <a:lnTo>
                  <a:pt x="937" y="3"/>
                </a:lnTo>
                <a:lnTo>
                  <a:pt x="970" y="5"/>
                </a:lnTo>
                <a:lnTo>
                  <a:pt x="1000" y="9"/>
                </a:lnTo>
                <a:lnTo>
                  <a:pt x="1027" y="13"/>
                </a:lnTo>
                <a:lnTo>
                  <a:pt x="1051" y="17"/>
                </a:lnTo>
                <a:lnTo>
                  <a:pt x="1070" y="20"/>
                </a:lnTo>
                <a:lnTo>
                  <a:pt x="1086" y="22"/>
                </a:lnTo>
                <a:lnTo>
                  <a:pt x="1099" y="26"/>
                </a:lnTo>
                <a:lnTo>
                  <a:pt x="1105" y="27"/>
                </a:lnTo>
                <a:lnTo>
                  <a:pt x="1108" y="28"/>
                </a:lnTo>
                <a:lnTo>
                  <a:pt x="1110" y="28"/>
                </a:lnTo>
                <a:lnTo>
                  <a:pt x="1116" y="30"/>
                </a:lnTo>
                <a:lnTo>
                  <a:pt x="1126" y="33"/>
                </a:lnTo>
                <a:lnTo>
                  <a:pt x="1139" y="37"/>
                </a:lnTo>
                <a:lnTo>
                  <a:pt x="1155" y="43"/>
                </a:lnTo>
                <a:lnTo>
                  <a:pt x="1175" y="51"/>
                </a:lnTo>
                <a:lnTo>
                  <a:pt x="1196" y="60"/>
                </a:lnTo>
                <a:lnTo>
                  <a:pt x="1220" y="70"/>
                </a:lnTo>
                <a:lnTo>
                  <a:pt x="1245" y="83"/>
                </a:lnTo>
                <a:lnTo>
                  <a:pt x="1271" y="96"/>
                </a:lnTo>
                <a:lnTo>
                  <a:pt x="1300" y="113"/>
                </a:lnTo>
                <a:lnTo>
                  <a:pt x="1327" y="132"/>
                </a:lnTo>
                <a:lnTo>
                  <a:pt x="1356" y="151"/>
                </a:lnTo>
                <a:lnTo>
                  <a:pt x="1385" y="174"/>
                </a:lnTo>
                <a:lnTo>
                  <a:pt x="1413" y="199"/>
                </a:lnTo>
                <a:lnTo>
                  <a:pt x="1442" y="226"/>
                </a:lnTo>
                <a:lnTo>
                  <a:pt x="1468" y="255"/>
                </a:lnTo>
                <a:lnTo>
                  <a:pt x="1494" y="287"/>
                </a:lnTo>
                <a:lnTo>
                  <a:pt x="1518" y="321"/>
                </a:lnTo>
                <a:lnTo>
                  <a:pt x="1541" y="359"/>
                </a:lnTo>
                <a:lnTo>
                  <a:pt x="1560" y="399"/>
                </a:lnTo>
                <a:lnTo>
                  <a:pt x="1577" y="442"/>
                </a:lnTo>
                <a:lnTo>
                  <a:pt x="1592" y="487"/>
                </a:lnTo>
                <a:lnTo>
                  <a:pt x="1602" y="536"/>
                </a:lnTo>
                <a:lnTo>
                  <a:pt x="1610" y="587"/>
                </a:lnTo>
                <a:lnTo>
                  <a:pt x="1613" y="642"/>
                </a:lnTo>
                <a:lnTo>
                  <a:pt x="1612" y="701"/>
                </a:lnTo>
                <a:lnTo>
                  <a:pt x="1606" y="762"/>
                </a:lnTo>
                <a:lnTo>
                  <a:pt x="1596" y="827"/>
                </a:lnTo>
                <a:lnTo>
                  <a:pt x="1596" y="831"/>
                </a:lnTo>
                <a:lnTo>
                  <a:pt x="1594" y="840"/>
                </a:lnTo>
                <a:lnTo>
                  <a:pt x="1592" y="856"/>
                </a:lnTo>
                <a:lnTo>
                  <a:pt x="1588" y="876"/>
                </a:lnTo>
                <a:lnTo>
                  <a:pt x="1581" y="903"/>
                </a:lnTo>
                <a:lnTo>
                  <a:pt x="1574" y="935"/>
                </a:lnTo>
                <a:lnTo>
                  <a:pt x="1562" y="973"/>
                </a:lnTo>
                <a:lnTo>
                  <a:pt x="1563" y="975"/>
                </a:lnTo>
                <a:lnTo>
                  <a:pt x="1566" y="983"/>
                </a:lnTo>
                <a:lnTo>
                  <a:pt x="1571" y="994"/>
                </a:lnTo>
                <a:lnTo>
                  <a:pt x="1577" y="1009"/>
                </a:lnTo>
                <a:lnTo>
                  <a:pt x="1586" y="1027"/>
                </a:lnTo>
                <a:lnTo>
                  <a:pt x="1595" y="1048"/>
                </a:lnTo>
                <a:lnTo>
                  <a:pt x="1605" y="1068"/>
                </a:lnTo>
                <a:lnTo>
                  <a:pt x="1617" y="1090"/>
                </a:lnTo>
                <a:lnTo>
                  <a:pt x="1628" y="1111"/>
                </a:lnTo>
                <a:lnTo>
                  <a:pt x="1641" y="1132"/>
                </a:lnTo>
                <a:lnTo>
                  <a:pt x="1653" y="1150"/>
                </a:lnTo>
                <a:lnTo>
                  <a:pt x="1664" y="1166"/>
                </a:lnTo>
                <a:lnTo>
                  <a:pt x="1693" y="1200"/>
                </a:lnTo>
                <a:lnTo>
                  <a:pt x="1714" y="1231"/>
                </a:lnTo>
                <a:lnTo>
                  <a:pt x="1731" y="1258"/>
                </a:lnTo>
                <a:lnTo>
                  <a:pt x="1744" y="1282"/>
                </a:lnTo>
                <a:lnTo>
                  <a:pt x="1750" y="1303"/>
                </a:lnTo>
                <a:lnTo>
                  <a:pt x="1751" y="1322"/>
                </a:lnTo>
                <a:lnTo>
                  <a:pt x="1746" y="1338"/>
                </a:lnTo>
                <a:lnTo>
                  <a:pt x="1735" y="1351"/>
                </a:lnTo>
                <a:lnTo>
                  <a:pt x="1718" y="1363"/>
                </a:lnTo>
                <a:lnTo>
                  <a:pt x="1695" y="1372"/>
                </a:lnTo>
                <a:lnTo>
                  <a:pt x="1664" y="1379"/>
                </a:lnTo>
                <a:lnTo>
                  <a:pt x="1642" y="1385"/>
                </a:lnTo>
                <a:lnTo>
                  <a:pt x="1625" y="1393"/>
                </a:lnTo>
                <a:lnTo>
                  <a:pt x="1612" y="1402"/>
                </a:lnTo>
                <a:lnTo>
                  <a:pt x="1603" y="1413"/>
                </a:lnTo>
                <a:lnTo>
                  <a:pt x="1599" y="1424"/>
                </a:lnTo>
                <a:lnTo>
                  <a:pt x="1596" y="1436"/>
                </a:lnTo>
                <a:lnTo>
                  <a:pt x="1596" y="1448"/>
                </a:lnTo>
                <a:lnTo>
                  <a:pt x="1599" y="1459"/>
                </a:lnTo>
                <a:lnTo>
                  <a:pt x="1603" y="1471"/>
                </a:lnTo>
                <a:lnTo>
                  <a:pt x="1606" y="1480"/>
                </a:lnTo>
                <a:lnTo>
                  <a:pt x="1611" y="1488"/>
                </a:lnTo>
                <a:lnTo>
                  <a:pt x="1616" y="1494"/>
                </a:lnTo>
                <a:lnTo>
                  <a:pt x="1618" y="1498"/>
                </a:lnTo>
                <a:lnTo>
                  <a:pt x="1619" y="1500"/>
                </a:lnTo>
                <a:lnTo>
                  <a:pt x="1604" y="1543"/>
                </a:lnTo>
                <a:lnTo>
                  <a:pt x="1567" y="1555"/>
                </a:lnTo>
                <a:lnTo>
                  <a:pt x="1593" y="1576"/>
                </a:lnTo>
                <a:lnTo>
                  <a:pt x="1591" y="1650"/>
                </a:lnTo>
                <a:lnTo>
                  <a:pt x="1587" y="1651"/>
                </a:lnTo>
                <a:lnTo>
                  <a:pt x="1581" y="1656"/>
                </a:lnTo>
                <a:lnTo>
                  <a:pt x="1572" y="1663"/>
                </a:lnTo>
                <a:lnTo>
                  <a:pt x="1562" y="1673"/>
                </a:lnTo>
                <a:lnTo>
                  <a:pt x="1553" y="1684"/>
                </a:lnTo>
                <a:lnTo>
                  <a:pt x="1546" y="1698"/>
                </a:lnTo>
                <a:lnTo>
                  <a:pt x="1544" y="1714"/>
                </a:lnTo>
                <a:lnTo>
                  <a:pt x="1545" y="1725"/>
                </a:lnTo>
                <a:lnTo>
                  <a:pt x="1546" y="1740"/>
                </a:lnTo>
                <a:lnTo>
                  <a:pt x="1550" y="1757"/>
                </a:lnTo>
                <a:lnTo>
                  <a:pt x="1552" y="1776"/>
                </a:lnTo>
                <a:lnTo>
                  <a:pt x="1555" y="1798"/>
                </a:lnTo>
                <a:lnTo>
                  <a:pt x="1558" y="1821"/>
                </a:lnTo>
                <a:lnTo>
                  <a:pt x="1559" y="1843"/>
                </a:lnTo>
                <a:lnTo>
                  <a:pt x="1560" y="1865"/>
                </a:lnTo>
                <a:lnTo>
                  <a:pt x="1559" y="1887"/>
                </a:lnTo>
                <a:lnTo>
                  <a:pt x="1555" y="1906"/>
                </a:lnTo>
                <a:lnTo>
                  <a:pt x="1550" y="1923"/>
                </a:lnTo>
                <a:lnTo>
                  <a:pt x="1542" y="1938"/>
                </a:lnTo>
                <a:lnTo>
                  <a:pt x="1530" y="1948"/>
                </a:lnTo>
                <a:lnTo>
                  <a:pt x="1517" y="1954"/>
                </a:lnTo>
                <a:lnTo>
                  <a:pt x="1497" y="1958"/>
                </a:lnTo>
                <a:lnTo>
                  <a:pt x="1474" y="1959"/>
                </a:lnTo>
                <a:lnTo>
                  <a:pt x="1447" y="1959"/>
                </a:lnTo>
                <a:lnTo>
                  <a:pt x="1418" y="1958"/>
                </a:lnTo>
                <a:lnTo>
                  <a:pt x="1386" y="1956"/>
                </a:lnTo>
                <a:lnTo>
                  <a:pt x="1354" y="1953"/>
                </a:lnTo>
                <a:lnTo>
                  <a:pt x="1321" y="1948"/>
                </a:lnTo>
                <a:lnTo>
                  <a:pt x="1289" y="1943"/>
                </a:lnTo>
                <a:lnTo>
                  <a:pt x="1259" y="1939"/>
                </a:lnTo>
                <a:lnTo>
                  <a:pt x="1231" y="1934"/>
                </a:lnTo>
                <a:lnTo>
                  <a:pt x="1206" y="1930"/>
                </a:lnTo>
                <a:lnTo>
                  <a:pt x="1186" y="1925"/>
                </a:lnTo>
                <a:lnTo>
                  <a:pt x="1170" y="1922"/>
                </a:lnTo>
                <a:lnTo>
                  <a:pt x="1160" y="1921"/>
                </a:lnTo>
                <a:lnTo>
                  <a:pt x="1156" y="1920"/>
                </a:lnTo>
                <a:lnTo>
                  <a:pt x="1155" y="1922"/>
                </a:lnTo>
                <a:lnTo>
                  <a:pt x="1152" y="1930"/>
                </a:lnTo>
                <a:lnTo>
                  <a:pt x="1146" y="1941"/>
                </a:lnTo>
                <a:lnTo>
                  <a:pt x="1141" y="1956"/>
                </a:lnTo>
                <a:lnTo>
                  <a:pt x="1133" y="1974"/>
                </a:lnTo>
                <a:lnTo>
                  <a:pt x="1124" y="1996"/>
                </a:lnTo>
                <a:lnTo>
                  <a:pt x="1114" y="2017"/>
                </a:lnTo>
                <a:lnTo>
                  <a:pt x="1105" y="2041"/>
                </a:lnTo>
                <a:lnTo>
                  <a:pt x="1096" y="2065"/>
                </a:lnTo>
                <a:lnTo>
                  <a:pt x="1087" y="2089"/>
                </a:lnTo>
                <a:lnTo>
                  <a:pt x="1079" y="2113"/>
                </a:lnTo>
                <a:lnTo>
                  <a:pt x="1072" y="2136"/>
                </a:lnTo>
                <a:lnTo>
                  <a:pt x="1067" y="2155"/>
                </a:lnTo>
                <a:lnTo>
                  <a:pt x="1062" y="2163"/>
                </a:lnTo>
                <a:lnTo>
                  <a:pt x="1051" y="2167"/>
                </a:lnTo>
                <a:lnTo>
                  <a:pt x="1034" y="2170"/>
                </a:lnTo>
                <a:lnTo>
                  <a:pt x="1012" y="2171"/>
                </a:lnTo>
                <a:lnTo>
                  <a:pt x="986" y="2169"/>
                </a:lnTo>
                <a:lnTo>
                  <a:pt x="955" y="2165"/>
                </a:lnTo>
                <a:lnTo>
                  <a:pt x="921" y="2159"/>
                </a:lnTo>
                <a:lnTo>
                  <a:pt x="884" y="2153"/>
                </a:lnTo>
                <a:lnTo>
                  <a:pt x="844" y="2145"/>
                </a:lnTo>
                <a:lnTo>
                  <a:pt x="801" y="2136"/>
                </a:lnTo>
                <a:lnTo>
                  <a:pt x="756" y="2125"/>
                </a:lnTo>
                <a:lnTo>
                  <a:pt x="710" y="2114"/>
                </a:lnTo>
                <a:lnTo>
                  <a:pt x="663" y="2103"/>
                </a:lnTo>
                <a:lnTo>
                  <a:pt x="614" y="2090"/>
                </a:lnTo>
                <a:lnTo>
                  <a:pt x="567" y="2076"/>
                </a:lnTo>
                <a:lnTo>
                  <a:pt x="519" y="2064"/>
                </a:lnTo>
                <a:lnTo>
                  <a:pt x="472" y="2050"/>
                </a:lnTo>
                <a:lnTo>
                  <a:pt x="427" y="2038"/>
                </a:lnTo>
                <a:lnTo>
                  <a:pt x="383" y="2025"/>
                </a:lnTo>
                <a:lnTo>
                  <a:pt x="341" y="2013"/>
                </a:lnTo>
                <a:lnTo>
                  <a:pt x="301" y="2000"/>
                </a:lnTo>
                <a:lnTo>
                  <a:pt x="264" y="1990"/>
                </a:lnTo>
                <a:lnTo>
                  <a:pt x="231" y="1980"/>
                </a:lnTo>
                <a:lnTo>
                  <a:pt x="202" y="1971"/>
                </a:lnTo>
                <a:lnTo>
                  <a:pt x="178" y="1963"/>
                </a:lnTo>
                <a:lnTo>
                  <a:pt x="158" y="1957"/>
                </a:lnTo>
                <a:lnTo>
                  <a:pt x="143" y="1953"/>
                </a:lnTo>
                <a:lnTo>
                  <a:pt x="134" y="1949"/>
                </a:lnTo>
                <a:lnTo>
                  <a:pt x="130" y="1948"/>
                </a:lnTo>
                <a:lnTo>
                  <a:pt x="131" y="1946"/>
                </a:lnTo>
                <a:lnTo>
                  <a:pt x="137" y="1939"/>
                </a:lnTo>
                <a:lnTo>
                  <a:pt x="144" y="1929"/>
                </a:lnTo>
                <a:lnTo>
                  <a:pt x="154" y="1914"/>
                </a:lnTo>
                <a:lnTo>
                  <a:pt x="166" y="1896"/>
                </a:lnTo>
                <a:lnTo>
                  <a:pt x="178" y="1875"/>
                </a:lnTo>
                <a:lnTo>
                  <a:pt x="192" y="1851"/>
                </a:lnTo>
                <a:lnTo>
                  <a:pt x="205" y="1825"/>
                </a:lnTo>
                <a:lnTo>
                  <a:pt x="219" y="1797"/>
                </a:lnTo>
                <a:lnTo>
                  <a:pt x="233" y="1767"/>
                </a:lnTo>
                <a:lnTo>
                  <a:pt x="244" y="1735"/>
                </a:lnTo>
                <a:lnTo>
                  <a:pt x="253" y="1704"/>
                </a:lnTo>
                <a:lnTo>
                  <a:pt x="261" y="1671"/>
                </a:lnTo>
                <a:lnTo>
                  <a:pt x="267" y="1637"/>
                </a:lnTo>
                <a:lnTo>
                  <a:pt x="268" y="1604"/>
                </a:lnTo>
                <a:lnTo>
                  <a:pt x="267" y="1584"/>
                </a:lnTo>
                <a:lnTo>
                  <a:pt x="261" y="1565"/>
                </a:lnTo>
                <a:lnTo>
                  <a:pt x="253" y="1543"/>
                </a:lnTo>
                <a:lnTo>
                  <a:pt x="243" y="1522"/>
                </a:lnTo>
                <a:lnTo>
                  <a:pt x="230" y="1499"/>
                </a:lnTo>
                <a:lnTo>
                  <a:pt x="216" y="1474"/>
                </a:lnTo>
                <a:lnTo>
                  <a:pt x="200" y="1449"/>
                </a:lnTo>
                <a:lnTo>
                  <a:pt x="183" y="1422"/>
                </a:lnTo>
                <a:lnTo>
                  <a:pt x="164" y="1392"/>
                </a:lnTo>
                <a:lnTo>
                  <a:pt x="146" y="1363"/>
                </a:lnTo>
                <a:lnTo>
                  <a:pt x="127" y="1330"/>
                </a:lnTo>
                <a:lnTo>
                  <a:pt x="109" y="1296"/>
                </a:lnTo>
                <a:lnTo>
                  <a:pt x="91" y="1260"/>
                </a:lnTo>
                <a:lnTo>
                  <a:pt x="72" y="1222"/>
                </a:lnTo>
                <a:lnTo>
                  <a:pt x="56" y="1182"/>
                </a:lnTo>
                <a:lnTo>
                  <a:pt x="41" y="1140"/>
                </a:lnTo>
                <a:lnTo>
                  <a:pt x="28" y="1094"/>
                </a:lnTo>
                <a:lnTo>
                  <a:pt x="17" y="1048"/>
                </a:lnTo>
                <a:lnTo>
                  <a:pt x="8" y="998"/>
                </a:lnTo>
                <a:lnTo>
                  <a:pt x="2" y="945"/>
                </a:lnTo>
                <a:lnTo>
                  <a:pt x="0" y="891"/>
                </a:lnTo>
                <a:lnTo>
                  <a:pt x="0" y="833"/>
                </a:lnTo>
                <a:lnTo>
                  <a:pt x="4" y="773"/>
                </a:lnTo>
                <a:lnTo>
                  <a:pt x="13" y="709"/>
                </a:lnTo>
                <a:lnTo>
                  <a:pt x="26" y="642"/>
                </a:lnTo>
                <a:lnTo>
                  <a:pt x="44" y="573"/>
                </a:lnTo>
                <a:lnTo>
                  <a:pt x="67" y="499"/>
                </a:lnTo>
                <a:lnTo>
                  <a:pt x="91" y="437"/>
                </a:lnTo>
                <a:lnTo>
                  <a:pt x="118" y="379"/>
                </a:lnTo>
                <a:lnTo>
                  <a:pt x="149" y="327"/>
                </a:lnTo>
                <a:lnTo>
                  <a:pt x="181" y="280"/>
                </a:lnTo>
                <a:lnTo>
                  <a:pt x="218" y="237"/>
                </a:lnTo>
                <a:lnTo>
                  <a:pt x="255" y="199"/>
                </a:lnTo>
                <a:lnTo>
                  <a:pt x="295" y="165"/>
                </a:lnTo>
                <a:lnTo>
                  <a:pt x="337" y="135"/>
                </a:lnTo>
                <a:lnTo>
                  <a:pt x="380" y="108"/>
                </a:lnTo>
                <a:lnTo>
                  <a:pt x="424" y="85"/>
                </a:lnTo>
                <a:lnTo>
                  <a:pt x="469" y="66"/>
                </a:lnTo>
                <a:lnTo>
                  <a:pt x="514" y="49"/>
                </a:lnTo>
                <a:lnTo>
                  <a:pt x="560" y="35"/>
                </a:lnTo>
                <a:lnTo>
                  <a:pt x="605" y="24"/>
                </a:lnTo>
                <a:lnTo>
                  <a:pt x="651" y="14"/>
                </a:lnTo>
                <a:lnTo>
                  <a:pt x="696" y="8"/>
                </a:lnTo>
                <a:lnTo>
                  <a:pt x="739" y="3"/>
                </a:lnTo>
                <a:lnTo>
                  <a:pt x="783" y="1"/>
                </a:lnTo>
                <a:lnTo>
                  <a:pt x="824" y="0"/>
                </a:lnTo>
                <a:close/>
              </a:path>
            </a:pathLst>
          </a:custGeom>
          <a:solidFill>
            <a:schemeClr val="bg1">
              <a:lumMod val="85000"/>
            </a:schemeClr>
          </a:solidFill>
          <a:ln w="0">
            <a:noFill/>
            <a:prstDash val="solid"/>
            <a:round/>
            <a:headEnd/>
            <a:tailEnd/>
          </a:ln>
        </p:spPr>
        <p:txBody>
          <a:bodyPr vert="horz" wrap="square" lIns="91341" tIns="45670" rIns="91341" bIns="45670" numCol="1" anchor="t" anchorCtr="0" compatLnSpc="1">
            <a:prstTxWarp prst="textNoShape">
              <a:avLst/>
            </a:prstTxWarp>
          </a:bodyPr>
          <a:lstStyle/>
          <a:p>
            <a:endParaRPr lang="en-IN" sz="1798">
              <a:latin typeface="Open Sans" panose="020B0606030504020204" pitchFamily="34" charset="0"/>
              <a:ea typeface="Open Sans" panose="020B0606030504020204" pitchFamily="34" charset="0"/>
              <a:cs typeface="Open Sans" panose="020B0606030504020204" pitchFamily="34" charset="0"/>
            </a:endParaRPr>
          </a:p>
        </p:txBody>
      </p:sp>
      <p:sp>
        <p:nvSpPr>
          <p:cNvPr id="40" name="Freeform 7">
            <a:extLst>
              <a:ext uri="{FF2B5EF4-FFF2-40B4-BE49-F238E27FC236}">
                <a16:creationId xmlns:a16="http://schemas.microsoft.com/office/drawing/2014/main" id="{F7A90444-08C7-4AC8-8FD1-023D0B0DAD90}"/>
              </a:ext>
            </a:extLst>
          </p:cNvPr>
          <p:cNvSpPr>
            <a:spLocks/>
          </p:cNvSpPr>
          <p:nvPr/>
        </p:nvSpPr>
        <p:spPr bwMode="auto">
          <a:xfrm>
            <a:off x="4654377" y="3732701"/>
            <a:ext cx="587640" cy="854907"/>
          </a:xfrm>
          <a:custGeom>
            <a:avLst/>
            <a:gdLst>
              <a:gd name="T0" fmla="*/ 470 w 675"/>
              <a:gd name="T1" fmla="*/ 3 h 982"/>
              <a:gd name="T2" fmla="*/ 506 w 675"/>
              <a:gd name="T3" fmla="*/ 27 h 982"/>
              <a:gd name="T4" fmla="*/ 531 w 675"/>
              <a:gd name="T5" fmla="*/ 85 h 982"/>
              <a:gd name="T6" fmla="*/ 552 w 675"/>
              <a:gd name="T7" fmla="*/ 180 h 982"/>
              <a:gd name="T8" fmla="*/ 600 w 675"/>
              <a:gd name="T9" fmla="*/ 266 h 982"/>
              <a:gd name="T10" fmla="*/ 652 w 675"/>
              <a:gd name="T11" fmla="*/ 337 h 982"/>
              <a:gd name="T12" fmla="*/ 675 w 675"/>
              <a:gd name="T13" fmla="*/ 399 h 982"/>
              <a:gd name="T14" fmla="*/ 668 w 675"/>
              <a:gd name="T15" fmla="*/ 453 h 982"/>
              <a:gd name="T16" fmla="*/ 647 w 675"/>
              <a:gd name="T17" fmla="*/ 545 h 982"/>
              <a:gd name="T18" fmla="*/ 618 w 675"/>
              <a:gd name="T19" fmla="*/ 658 h 982"/>
              <a:gd name="T20" fmla="*/ 586 w 675"/>
              <a:gd name="T21" fmla="*/ 774 h 982"/>
              <a:gd name="T22" fmla="*/ 557 w 675"/>
              <a:gd name="T23" fmla="*/ 878 h 982"/>
              <a:gd name="T24" fmla="*/ 536 w 675"/>
              <a:gd name="T25" fmla="*/ 953 h 982"/>
              <a:gd name="T26" fmla="*/ 528 w 675"/>
              <a:gd name="T27" fmla="*/ 982 h 982"/>
              <a:gd name="T28" fmla="*/ 198 w 675"/>
              <a:gd name="T29" fmla="*/ 922 h 982"/>
              <a:gd name="T30" fmla="*/ 173 w 675"/>
              <a:gd name="T31" fmla="*/ 877 h 982"/>
              <a:gd name="T32" fmla="*/ 138 w 675"/>
              <a:gd name="T33" fmla="*/ 816 h 982"/>
              <a:gd name="T34" fmla="*/ 106 w 675"/>
              <a:gd name="T35" fmla="*/ 759 h 982"/>
              <a:gd name="T36" fmla="*/ 81 w 675"/>
              <a:gd name="T37" fmla="*/ 711 h 982"/>
              <a:gd name="T38" fmla="*/ 44 w 675"/>
              <a:gd name="T39" fmla="*/ 618 h 982"/>
              <a:gd name="T40" fmla="*/ 31 w 675"/>
              <a:gd name="T41" fmla="*/ 520 h 982"/>
              <a:gd name="T42" fmla="*/ 25 w 675"/>
              <a:gd name="T43" fmla="*/ 433 h 982"/>
              <a:gd name="T44" fmla="*/ 18 w 675"/>
              <a:gd name="T45" fmla="*/ 329 h 982"/>
              <a:gd name="T46" fmla="*/ 10 w 675"/>
              <a:gd name="T47" fmla="*/ 242 h 982"/>
              <a:gd name="T48" fmla="*/ 6 w 675"/>
              <a:gd name="T49" fmla="*/ 198 h 982"/>
              <a:gd name="T50" fmla="*/ 3 w 675"/>
              <a:gd name="T51" fmla="*/ 166 h 982"/>
              <a:gd name="T52" fmla="*/ 0 w 675"/>
              <a:gd name="T53" fmla="*/ 117 h 982"/>
              <a:gd name="T54" fmla="*/ 11 w 675"/>
              <a:gd name="T55" fmla="*/ 74 h 982"/>
              <a:gd name="T56" fmla="*/ 55 w 675"/>
              <a:gd name="T57" fmla="*/ 55 h 982"/>
              <a:gd name="T58" fmla="*/ 102 w 675"/>
              <a:gd name="T59" fmla="*/ 68 h 982"/>
              <a:gd name="T60" fmla="*/ 119 w 675"/>
              <a:gd name="T61" fmla="*/ 103 h 982"/>
              <a:gd name="T62" fmla="*/ 135 w 675"/>
              <a:gd name="T63" fmla="*/ 91 h 982"/>
              <a:gd name="T64" fmla="*/ 160 w 675"/>
              <a:gd name="T65" fmla="*/ 51 h 982"/>
              <a:gd name="T66" fmla="*/ 193 w 675"/>
              <a:gd name="T67" fmla="*/ 17 h 982"/>
              <a:gd name="T68" fmla="*/ 232 w 675"/>
              <a:gd name="T69" fmla="*/ 7 h 982"/>
              <a:gd name="T70" fmla="*/ 275 w 675"/>
              <a:gd name="T71" fmla="*/ 7 h 982"/>
              <a:gd name="T72" fmla="*/ 312 w 675"/>
              <a:gd name="T73" fmla="*/ 29 h 982"/>
              <a:gd name="T74" fmla="*/ 332 w 675"/>
              <a:gd name="T75" fmla="*/ 87 h 982"/>
              <a:gd name="T76" fmla="*/ 339 w 675"/>
              <a:gd name="T77" fmla="*/ 118 h 982"/>
              <a:gd name="T78" fmla="*/ 349 w 675"/>
              <a:gd name="T79" fmla="*/ 100 h 982"/>
              <a:gd name="T80" fmla="*/ 363 w 675"/>
              <a:gd name="T81" fmla="*/ 58 h 982"/>
              <a:gd name="T82" fmla="*/ 385 w 675"/>
              <a:gd name="T83" fmla="*/ 17 h 982"/>
              <a:gd name="T84" fmla="*/ 415 w 675"/>
              <a:gd name="T85" fmla="*/ 2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75" h="982">
                <a:moveTo>
                  <a:pt x="443" y="0"/>
                </a:moveTo>
                <a:lnTo>
                  <a:pt x="456" y="1"/>
                </a:lnTo>
                <a:lnTo>
                  <a:pt x="470" y="3"/>
                </a:lnTo>
                <a:lnTo>
                  <a:pt x="483" y="8"/>
                </a:lnTo>
                <a:lnTo>
                  <a:pt x="495" y="16"/>
                </a:lnTo>
                <a:lnTo>
                  <a:pt x="506" y="27"/>
                </a:lnTo>
                <a:lnTo>
                  <a:pt x="516" y="42"/>
                </a:lnTo>
                <a:lnTo>
                  <a:pt x="524" y="61"/>
                </a:lnTo>
                <a:lnTo>
                  <a:pt x="531" y="85"/>
                </a:lnTo>
                <a:lnTo>
                  <a:pt x="535" y="115"/>
                </a:lnTo>
                <a:lnTo>
                  <a:pt x="541" y="149"/>
                </a:lnTo>
                <a:lnTo>
                  <a:pt x="552" y="180"/>
                </a:lnTo>
                <a:lnTo>
                  <a:pt x="565" y="210"/>
                </a:lnTo>
                <a:lnTo>
                  <a:pt x="582" y="238"/>
                </a:lnTo>
                <a:lnTo>
                  <a:pt x="600" y="266"/>
                </a:lnTo>
                <a:lnTo>
                  <a:pt x="619" y="291"/>
                </a:lnTo>
                <a:lnTo>
                  <a:pt x="637" y="315"/>
                </a:lnTo>
                <a:lnTo>
                  <a:pt x="652" y="337"/>
                </a:lnTo>
                <a:lnTo>
                  <a:pt x="664" y="358"/>
                </a:lnTo>
                <a:lnTo>
                  <a:pt x="673" y="378"/>
                </a:lnTo>
                <a:lnTo>
                  <a:pt x="675" y="399"/>
                </a:lnTo>
                <a:lnTo>
                  <a:pt x="675" y="411"/>
                </a:lnTo>
                <a:lnTo>
                  <a:pt x="672" y="429"/>
                </a:lnTo>
                <a:lnTo>
                  <a:pt x="668" y="453"/>
                </a:lnTo>
                <a:lnTo>
                  <a:pt x="662" y="481"/>
                </a:lnTo>
                <a:lnTo>
                  <a:pt x="655" y="511"/>
                </a:lnTo>
                <a:lnTo>
                  <a:pt x="647" y="545"/>
                </a:lnTo>
                <a:lnTo>
                  <a:pt x="638" y="581"/>
                </a:lnTo>
                <a:lnTo>
                  <a:pt x="628" y="619"/>
                </a:lnTo>
                <a:lnTo>
                  <a:pt x="618" y="658"/>
                </a:lnTo>
                <a:lnTo>
                  <a:pt x="607" y="697"/>
                </a:lnTo>
                <a:lnTo>
                  <a:pt x="597" y="736"/>
                </a:lnTo>
                <a:lnTo>
                  <a:pt x="586" y="774"/>
                </a:lnTo>
                <a:lnTo>
                  <a:pt x="575" y="811"/>
                </a:lnTo>
                <a:lnTo>
                  <a:pt x="566" y="847"/>
                </a:lnTo>
                <a:lnTo>
                  <a:pt x="557" y="878"/>
                </a:lnTo>
                <a:lnTo>
                  <a:pt x="549" y="908"/>
                </a:lnTo>
                <a:lnTo>
                  <a:pt x="541" y="933"/>
                </a:lnTo>
                <a:lnTo>
                  <a:pt x="536" y="953"/>
                </a:lnTo>
                <a:lnTo>
                  <a:pt x="531" y="968"/>
                </a:lnTo>
                <a:lnTo>
                  <a:pt x="529" y="978"/>
                </a:lnTo>
                <a:lnTo>
                  <a:pt x="528" y="982"/>
                </a:lnTo>
                <a:lnTo>
                  <a:pt x="205" y="932"/>
                </a:lnTo>
                <a:lnTo>
                  <a:pt x="203" y="930"/>
                </a:lnTo>
                <a:lnTo>
                  <a:pt x="198" y="922"/>
                </a:lnTo>
                <a:lnTo>
                  <a:pt x="191" y="910"/>
                </a:lnTo>
                <a:lnTo>
                  <a:pt x="183" y="894"/>
                </a:lnTo>
                <a:lnTo>
                  <a:pt x="173" y="877"/>
                </a:lnTo>
                <a:lnTo>
                  <a:pt x="162" y="858"/>
                </a:lnTo>
                <a:lnTo>
                  <a:pt x="150" y="837"/>
                </a:lnTo>
                <a:lnTo>
                  <a:pt x="138" y="816"/>
                </a:lnTo>
                <a:lnTo>
                  <a:pt x="127" y="795"/>
                </a:lnTo>
                <a:lnTo>
                  <a:pt x="115" y="776"/>
                </a:lnTo>
                <a:lnTo>
                  <a:pt x="106" y="759"/>
                </a:lnTo>
                <a:lnTo>
                  <a:pt x="98" y="744"/>
                </a:lnTo>
                <a:lnTo>
                  <a:pt x="93" y="733"/>
                </a:lnTo>
                <a:lnTo>
                  <a:pt x="81" y="711"/>
                </a:lnTo>
                <a:lnTo>
                  <a:pt x="69" y="684"/>
                </a:lnTo>
                <a:lnTo>
                  <a:pt x="55" y="653"/>
                </a:lnTo>
                <a:lnTo>
                  <a:pt x="44" y="618"/>
                </a:lnTo>
                <a:lnTo>
                  <a:pt x="35" y="582"/>
                </a:lnTo>
                <a:lnTo>
                  <a:pt x="31" y="542"/>
                </a:lnTo>
                <a:lnTo>
                  <a:pt x="31" y="520"/>
                </a:lnTo>
                <a:lnTo>
                  <a:pt x="30" y="494"/>
                </a:lnTo>
                <a:lnTo>
                  <a:pt x="28" y="465"/>
                </a:lnTo>
                <a:lnTo>
                  <a:pt x="25" y="433"/>
                </a:lnTo>
                <a:lnTo>
                  <a:pt x="23" y="399"/>
                </a:lnTo>
                <a:lnTo>
                  <a:pt x="20" y="363"/>
                </a:lnTo>
                <a:lnTo>
                  <a:pt x="18" y="329"/>
                </a:lnTo>
                <a:lnTo>
                  <a:pt x="14" y="298"/>
                </a:lnTo>
                <a:lnTo>
                  <a:pt x="12" y="267"/>
                </a:lnTo>
                <a:lnTo>
                  <a:pt x="10" y="242"/>
                </a:lnTo>
                <a:lnTo>
                  <a:pt x="7" y="220"/>
                </a:lnTo>
                <a:lnTo>
                  <a:pt x="6" y="205"/>
                </a:lnTo>
                <a:lnTo>
                  <a:pt x="6" y="198"/>
                </a:lnTo>
                <a:lnTo>
                  <a:pt x="5" y="190"/>
                </a:lnTo>
                <a:lnTo>
                  <a:pt x="4" y="179"/>
                </a:lnTo>
                <a:lnTo>
                  <a:pt x="3" y="166"/>
                </a:lnTo>
                <a:lnTo>
                  <a:pt x="0" y="150"/>
                </a:lnTo>
                <a:lnTo>
                  <a:pt x="0" y="133"/>
                </a:lnTo>
                <a:lnTo>
                  <a:pt x="0" y="117"/>
                </a:lnTo>
                <a:lnTo>
                  <a:pt x="2" y="100"/>
                </a:lnTo>
                <a:lnTo>
                  <a:pt x="5" y="86"/>
                </a:lnTo>
                <a:lnTo>
                  <a:pt x="11" y="74"/>
                </a:lnTo>
                <a:lnTo>
                  <a:pt x="20" y="65"/>
                </a:lnTo>
                <a:lnTo>
                  <a:pt x="31" y="59"/>
                </a:lnTo>
                <a:lnTo>
                  <a:pt x="55" y="55"/>
                </a:lnTo>
                <a:lnTo>
                  <a:pt x="74" y="55"/>
                </a:lnTo>
                <a:lnTo>
                  <a:pt x="89" y="60"/>
                </a:lnTo>
                <a:lnTo>
                  <a:pt x="102" y="68"/>
                </a:lnTo>
                <a:lnTo>
                  <a:pt x="110" y="80"/>
                </a:lnTo>
                <a:lnTo>
                  <a:pt x="115" y="96"/>
                </a:lnTo>
                <a:lnTo>
                  <a:pt x="119" y="103"/>
                </a:lnTo>
                <a:lnTo>
                  <a:pt x="122" y="103"/>
                </a:lnTo>
                <a:lnTo>
                  <a:pt x="128" y="99"/>
                </a:lnTo>
                <a:lnTo>
                  <a:pt x="135" y="91"/>
                </a:lnTo>
                <a:lnTo>
                  <a:pt x="141" y="78"/>
                </a:lnTo>
                <a:lnTo>
                  <a:pt x="149" y="66"/>
                </a:lnTo>
                <a:lnTo>
                  <a:pt x="160" y="51"/>
                </a:lnTo>
                <a:lnTo>
                  <a:pt x="170" y="37"/>
                </a:lnTo>
                <a:lnTo>
                  <a:pt x="180" y="26"/>
                </a:lnTo>
                <a:lnTo>
                  <a:pt x="193" y="17"/>
                </a:lnTo>
                <a:lnTo>
                  <a:pt x="205" y="11"/>
                </a:lnTo>
                <a:lnTo>
                  <a:pt x="218" y="9"/>
                </a:lnTo>
                <a:lnTo>
                  <a:pt x="232" y="7"/>
                </a:lnTo>
                <a:lnTo>
                  <a:pt x="247" y="5"/>
                </a:lnTo>
                <a:lnTo>
                  <a:pt x="261" y="5"/>
                </a:lnTo>
                <a:lnTo>
                  <a:pt x="275" y="7"/>
                </a:lnTo>
                <a:lnTo>
                  <a:pt x="289" y="11"/>
                </a:lnTo>
                <a:lnTo>
                  <a:pt x="302" y="18"/>
                </a:lnTo>
                <a:lnTo>
                  <a:pt x="312" y="29"/>
                </a:lnTo>
                <a:lnTo>
                  <a:pt x="321" y="44"/>
                </a:lnTo>
                <a:lnTo>
                  <a:pt x="328" y="63"/>
                </a:lnTo>
                <a:lnTo>
                  <a:pt x="332" y="87"/>
                </a:lnTo>
                <a:lnTo>
                  <a:pt x="335" y="105"/>
                </a:lnTo>
                <a:lnTo>
                  <a:pt x="337" y="115"/>
                </a:lnTo>
                <a:lnTo>
                  <a:pt x="339" y="118"/>
                </a:lnTo>
                <a:lnTo>
                  <a:pt x="343" y="117"/>
                </a:lnTo>
                <a:lnTo>
                  <a:pt x="345" y="110"/>
                </a:lnTo>
                <a:lnTo>
                  <a:pt x="349" y="100"/>
                </a:lnTo>
                <a:lnTo>
                  <a:pt x="353" y="87"/>
                </a:lnTo>
                <a:lnTo>
                  <a:pt x="357" y="72"/>
                </a:lnTo>
                <a:lnTo>
                  <a:pt x="363" y="58"/>
                </a:lnTo>
                <a:lnTo>
                  <a:pt x="370" y="43"/>
                </a:lnTo>
                <a:lnTo>
                  <a:pt x="377" y="29"/>
                </a:lnTo>
                <a:lnTo>
                  <a:pt x="385" y="17"/>
                </a:lnTo>
                <a:lnTo>
                  <a:pt x="393" y="9"/>
                </a:lnTo>
                <a:lnTo>
                  <a:pt x="403" y="4"/>
                </a:lnTo>
                <a:lnTo>
                  <a:pt x="415" y="2"/>
                </a:lnTo>
                <a:lnTo>
                  <a:pt x="429" y="1"/>
                </a:lnTo>
                <a:lnTo>
                  <a:pt x="443" y="0"/>
                </a:lnTo>
                <a:close/>
              </a:path>
            </a:pathLst>
          </a:custGeom>
          <a:solidFill>
            <a:schemeClr val="bg1">
              <a:lumMod val="75000"/>
            </a:schemeClr>
          </a:solidFill>
          <a:ln w="0">
            <a:noFill/>
            <a:prstDash val="solid"/>
            <a:round/>
            <a:headEnd/>
            <a:tailEnd/>
          </a:ln>
        </p:spPr>
        <p:txBody>
          <a:bodyPr vert="horz" wrap="square" lIns="91341" tIns="45670" rIns="91341" bIns="45670" numCol="1" anchor="t" anchorCtr="0" compatLnSpc="1">
            <a:prstTxWarp prst="textNoShape">
              <a:avLst/>
            </a:prstTxWarp>
          </a:bodyPr>
          <a:lstStyle/>
          <a:p>
            <a:endParaRPr lang="en-IN" sz="1798">
              <a:latin typeface="Open Sans" panose="020B0606030504020204" pitchFamily="34" charset="0"/>
              <a:ea typeface="Open Sans" panose="020B0606030504020204" pitchFamily="34" charset="0"/>
              <a:cs typeface="Open Sans" panose="020B0606030504020204" pitchFamily="34" charset="0"/>
            </a:endParaRPr>
          </a:p>
        </p:txBody>
      </p:sp>
      <p:sp>
        <p:nvSpPr>
          <p:cNvPr id="41" name="Rectangle 9">
            <a:extLst>
              <a:ext uri="{FF2B5EF4-FFF2-40B4-BE49-F238E27FC236}">
                <a16:creationId xmlns:a16="http://schemas.microsoft.com/office/drawing/2014/main" id="{4359D2E4-9CB4-44B2-988D-9BEDF9F86C4A}"/>
              </a:ext>
            </a:extLst>
          </p:cNvPr>
          <p:cNvSpPr>
            <a:spLocks noChangeArrowheads="1"/>
          </p:cNvSpPr>
          <p:nvPr/>
        </p:nvSpPr>
        <p:spPr bwMode="auto">
          <a:xfrm>
            <a:off x="4681365" y="3774918"/>
            <a:ext cx="765237" cy="376960"/>
          </a:xfrm>
          <a:prstGeom prst="rect">
            <a:avLst/>
          </a:prstGeom>
          <a:solidFill>
            <a:schemeClr val="tx1">
              <a:lumMod val="75000"/>
              <a:lumOff val="25000"/>
            </a:schemeClr>
          </a:solidFill>
          <a:ln w="0">
            <a:noFill/>
            <a:prstDash val="solid"/>
            <a:miter lim="800000"/>
            <a:headEnd/>
            <a:tailEnd/>
          </a:ln>
        </p:spPr>
        <p:txBody>
          <a:bodyPr vert="horz" wrap="square" lIns="91341" tIns="45670" rIns="91341" bIns="45670" numCol="1" anchor="t" anchorCtr="0" compatLnSpc="1">
            <a:prstTxWarp prst="textNoShape">
              <a:avLst/>
            </a:prstTxWarp>
          </a:bodyPr>
          <a:lstStyle/>
          <a:p>
            <a:endParaRPr lang="en-IN" sz="1798">
              <a:latin typeface="Open Sans" panose="020B0606030504020204" pitchFamily="34" charset="0"/>
              <a:ea typeface="Open Sans" panose="020B0606030504020204" pitchFamily="34" charset="0"/>
              <a:cs typeface="Open Sans" panose="020B0606030504020204" pitchFamily="34" charset="0"/>
            </a:endParaRPr>
          </a:p>
        </p:txBody>
      </p:sp>
      <p:sp>
        <p:nvSpPr>
          <p:cNvPr id="42" name="Rectangle 10">
            <a:extLst>
              <a:ext uri="{FF2B5EF4-FFF2-40B4-BE49-F238E27FC236}">
                <a16:creationId xmlns:a16="http://schemas.microsoft.com/office/drawing/2014/main" id="{E32A4EF8-AB19-48C9-B03F-903B3B5328F9}"/>
              </a:ext>
            </a:extLst>
          </p:cNvPr>
          <p:cNvSpPr>
            <a:spLocks noChangeArrowheads="1"/>
          </p:cNvSpPr>
          <p:nvPr/>
        </p:nvSpPr>
        <p:spPr bwMode="auto">
          <a:xfrm>
            <a:off x="4605625" y="3828459"/>
            <a:ext cx="129716" cy="269879"/>
          </a:xfrm>
          <a:prstGeom prst="rect">
            <a:avLst/>
          </a:prstGeom>
          <a:solidFill>
            <a:schemeClr val="tx1">
              <a:lumMod val="75000"/>
              <a:lumOff val="25000"/>
            </a:schemeClr>
          </a:solidFill>
          <a:ln w="0">
            <a:noFill/>
            <a:prstDash val="solid"/>
            <a:miter lim="800000"/>
            <a:headEnd/>
            <a:tailEnd/>
          </a:ln>
        </p:spPr>
        <p:txBody>
          <a:bodyPr vert="horz" wrap="square" lIns="91341" tIns="45670" rIns="91341" bIns="45670" numCol="1" anchor="t" anchorCtr="0" compatLnSpc="1">
            <a:prstTxWarp prst="textNoShape">
              <a:avLst/>
            </a:prstTxWarp>
          </a:bodyPr>
          <a:lstStyle/>
          <a:p>
            <a:endParaRPr lang="en-IN" sz="1798">
              <a:latin typeface="Open Sans" panose="020B0606030504020204" pitchFamily="34" charset="0"/>
              <a:ea typeface="Open Sans" panose="020B0606030504020204" pitchFamily="34" charset="0"/>
              <a:cs typeface="Open Sans" panose="020B0606030504020204" pitchFamily="34" charset="0"/>
            </a:endParaRPr>
          </a:p>
        </p:txBody>
      </p:sp>
      <p:sp>
        <p:nvSpPr>
          <p:cNvPr id="43" name="Rectangle 11">
            <a:extLst>
              <a:ext uri="{FF2B5EF4-FFF2-40B4-BE49-F238E27FC236}">
                <a16:creationId xmlns:a16="http://schemas.microsoft.com/office/drawing/2014/main" id="{806E9952-FCCF-4A20-AA8C-95AAA382F343}"/>
              </a:ext>
            </a:extLst>
          </p:cNvPr>
          <p:cNvSpPr>
            <a:spLocks noChangeArrowheads="1"/>
          </p:cNvSpPr>
          <p:nvPr/>
        </p:nvSpPr>
        <p:spPr bwMode="auto">
          <a:xfrm>
            <a:off x="4455007" y="3861541"/>
            <a:ext cx="194147" cy="203716"/>
          </a:xfrm>
          <a:custGeom>
            <a:avLst/>
            <a:gdLst>
              <a:gd name="connsiteX0" fmla="*/ 0 w 354013"/>
              <a:gd name="connsiteY0" fmla="*/ 0 h 371475"/>
              <a:gd name="connsiteX1" fmla="*/ 354013 w 354013"/>
              <a:gd name="connsiteY1" fmla="*/ 0 h 371475"/>
              <a:gd name="connsiteX2" fmla="*/ 354013 w 354013"/>
              <a:gd name="connsiteY2" fmla="*/ 371475 h 371475"/>
              <a:gd name="connsiteX3" fmla="*/ 0 w 354013"/>
              <a:gd name="connsiteY3" fmla="*/ 371475 h 371475"/>
              <a:gd name="connsiteX4" fmla="*/ 0 w 354013"/>
              <a:gd name="connsiteY4" fmla="*/ 0 h 371475"/>
              <a:gd name="connsiteX0" fmla="*/ 1724 w 355737"/>
              <a:gd name="connsiteY0" fmla="*/ 0 h 371475"/>
              <a:gd name="connsiteX1" fmla="*/ 355737 w 355737"/>
              <a:gd name="connsiteY1" fmla="*/ 0 h 371475"/>
              <a:gd name="connsiteX2" fmla="*/ 355737 w 355737"/>
              <a:gd name="connsiteY2" fmla="*/ 371475 h 371475"/>
              <a:gd name="connsiteX3" fmla="*/ 1724 w 355737"/>
              <a:gd name="connsiteY3" fmla="*/ 371475 h 371475"/>
              <a:gd name="connsiteX4" fmla="*/ 0 w 355737"/>
              <a:gd name="connsiteY4" fmla="*/ 173050 h 371475"/>
              <a:gd name="connsiteX5" fmla="*/ 1724 w 355737"/>
              <a:gd name="connsiteY5" fmla="*/ 0 h 371475"/>
              <a:gd name="connsiteX0" fmla="*/ 15 w 354028"/>
              <a:gd name="connsiteY0" fmla="*/ 0 h 371475"/>
              <a:gd name="connsiteX1" fmla="*/ 354028 w 354028"/>
              <a:gd name="connsiteY1" fmla="*/ 0 h 371475"/>
              <a:gd name="connsiteX2" fmla="*/ 354028 w 354028"/>
              <a:gd name="connsiteY2" fmla="*/ 371475 h 371475"/>
              <a:gd name="connsiteX3" fmla="*/ 15 w 354028"/>
              <a:gd name="connsiteY3" fmla="*/ 371475 h 371475"/>
              <a:gd name="connsiteX4" fmla="*/ 15708 w 354028"/>
              <a:gd name="connsiteY4" fmla="*/ 184662 h 371475"/>
              <a:gd name="connsiteX5" fmla="*/ 15 w 354028"/>
              <a:gd name="connsiteY5"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028" h="371475">
                <a:moveTo>
                  <a:pt x="15" y="0"/>
                </a:moveTo>
                <a:lnTo>
                  <a:pt x="354028" y="0"/>
                </a:lnTo>
                <a:lnTo>
                  <a:pt x="354028" y="371475"/>
                </a:lnTo>
                <a:lnTo>
                  <a:pt x="15" y="371475"/>
                </a:lnTo>
                <a:cubicBezTo>
                  <a:pt x="-560" y="305333"/>
                  <a:pt x="16283" y="250804"/>
                  <a:pt x="15708" y="184662"/>
                </a:cubicBezTo>
                <a:cubicBezTo>
                  <a:pt x="16283" y="126979"/>
                  <a:pt x="-560" y="57683"/>
                  <a:pt x="15" y="0"/>
                </a:cubicBezTo>
                <a:close/>
              </a:path>
            </a:pathLst>
          </a:custGeom>
          <a:solidFill>
            <a:schemeClr val="tx1">
              <a:lumMod val="75000"/>
              <a:lumOff val="25000"/>
            </a:schemeClr>
          </a:solidFill>
          <a:ln w="0">
            <a:noFill/>
            <a:prstDash val="solid"/>
            <a:miter lim="800000"/>
            <a:headEnd/>
            <a:tailEnd/>
          </a:ln>
        </p:spPr>
        <p:txBody>
          <a:bodyPr vert="horz" wrap="square" lIns="91341" tIns="45670" rIns="91341" bIns="45670" numCol="1" anchor="t" anchorCtr="0" compatLnSpc="1">
            <a:prstTxWarp prst="textNoShape">
              <a:avLst/>
            </a:prstTxWarp>
          </a:bodyPr>
          <a:lstStyle/>
          <a:p>
            <a:endParaRPr lang="en-IN" sz="1798">
              <a:latin typeface="Open Sans" panose="020B0606030504020204" pitchFamily="34" charset="0"/>
              <a:ea typeface="Open Sans" panose="020B0606030504020204" pitchFamily="34" charset="0"/>
              <a:cs typeface="Open Sans" panose="020B0606030504020204" pitchFamily="34" charset="0"/>
            </a:endParaRPr>
          </a:p>
        </p:txBody>
      </p:sp>
      <p:sp>
        <p:nvSpPr>
          <p:cNvPr id="44" name="Freeform 12">
            <a:extLst>
              <a:ext uri="{FF2B5EF4-FFF2-40B4-BE49-F238E27FC236}">
                <a16:creationId xmlns:a16="http://schemas.microsoft.com/office/drawing/2014/main" id="{21363AF7-146E-4BF6-8521-DF5814F0A244}"/>
              </a:ext>
            </a:extLst>
          </p:cNvPr>
          <p:cNvSpPr>
            <a:spLocks/>
          </p:cNvSpPr>
          <p:nvPr/>
        </p:nvSpPr>
        <p:spPr bwMode="auto">
          <a:xfrm>
            <a:off x="4763199" y="4467469"/>
            <a:ext cx="390890" cy="239408"/>
          </a:xfrm>
          <a:custGeom>
            <a:avLst/>
            <a:gdLst>
              <a:gd name="T0" fmla="*/ 285 w 449"/>
              <a:gd name="T1" fmla="*/ 0 h 275"/>
              <a:gd name="T2" fmla="*/ 324 w 449"/>
              <a:gd name="T3" fmla="*/ 3 h 275"/>
              <a:gd name="T4" fmla="*/ 365 w 449"/>
              <a:gd name="T5" fmla="*/ 8 h 275"/>
              <a:gd name="T6" fmla="*/ 407 w 449"/>
              <a:gd name="T7" fmla="*/ 18 h 275"/>
              <a:gd name="T8" fmla="*/ 449 w 449"/>
              <a:gd name="T9" fmla="*/ 33 h 275"/>
              <a:gd name="T10" fmla="*/ 449 w 449"/>
              <a:gd name="T11" fmla="*/ 275 h 275"/>
              <a:gd name="T12" fmla="*/ 0 w 449"/>
              <a:gd name="T13" fmla="*/ 272 h 275"/>
              <a:gd name="T14" fmla="*/ 0 w 449"/>
              <a:gd name="T15" fmla="*/ 74 h 275"/>
              <a:gd name="T16" fmla="*/ 3 w 449"/>
              <a:gd name="T17" fmla="*/ 73 h 275"/>
              <a:gd name="T18" fmla="*/ 11 w 449"/>
              <a:gd name="T19" fmla="*/ 69 h 275"/>
              <a:gd name="T20" fmla="*/ 22 w 449"/>
              <a:gd name="T21" fmla="*/ 63 h 275"/>
              <a:gd name="T22" fmla="*/ 39 w 449"/>
              <a:gd name="T23" fmla="*/ 55 h 275"/>
              <a:gd name="T24" fmla="*/ 60 w 449"/>
              <a:gd name="T25" fmla="*/ 46 h 275"/>
              <a:gd name="T26" fmla="*/ 83 w 449"/>
              <a:gd name="T27" fmla="*/ 37 h 275"/>
              <a:gd name="T28" fmla="*/ 111 w 449"/>
              <a:gd name="T29" fmla="*/ 28 h 275"/>
              <a:gd name="T30" fmla="*/ 140 w 449"/>
              <a:gd name="T31" fmla="*/ 20 h 275"/>
              <a:gd name="T32" fmla="*/ 173 w 449"/>
              <a:gd name="T33" fmla="*/ 12 h 275"/>
              <a:gd name="T34" fmla="*/ 208 w 449"/>
              <a:gd name="T35" fmla="*/ 6 h 275"/>
              <a:gd name="T36" fmla="*/ 246 w 449"/>
              <a:gd name="T37" fmla="*/ 1 h 275"/>
              <a:gd name="T38" fmla="*/ 285 w 449"/>
              <a:gd name="T39"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9" h="275">
                <a:moveTo>
                  <a:pt x="285" y="0"/>
                </a:moveTo>
                <a:lnTo>
                  <a:pt x="324" y="3"/>
                </a:lnTo>
                <a:lnTo>
                  <a:pt x="365" y="8"/>
                </a:lnTo>
                <a:lnTo>
                  <a:pt x="407" y="18"/>
                </a:lnTo>
                <a:lnTo>
                  <a:pt x="449" y="33"/>
                </a:lnTo>
                <a:lnTo>
                  <a:pt x="449" y="275"/>
                </a:lnTo>
                <a:lnTo>
                  <a:pt x="0" y="272"/>
                </a:lnTo>
                <a:lnTo>
                  <a:pt x="0" y="74"/>
                </a:lnTo>
                <a:lnTo>
                  <a:pt x="3" y="73"/>
                </a:lnTo>
                <a:lnTo>
                  <a:pt x="11" y="69"/>
                </a:lnTo>
                <a:lnTo>
                  <a:pt x="22" y="63"/>
                </a:lnTo>
                <a:lnTo>
                  <a:pt x="39" y="55"/>
                </a:lnTo>
                <a:lnTo>
                  <a:pt x="60" y="46"/>
                </a:lnTo>
                <a:lnTo>
                  <a:pt x="83" y="37"/>
                </a:lnTo>
                <a:lnTo>
                  <a:pt x="111" y="28"/>
                </a:lnTo>
                <a:lnTo>
                  <a:pt x="140" y="20"/>
                </a:lnTo>
                <a:lnTo>
                  <a:pt x="173" y="12"/>
                </a:lnTo>
                <a:lnTo>
                  <a:pt x="208" y="6"/>
                </a:lnTo>
                <a:lnTo>
                  <a:pt x="246" y="1"/>
                </a:lnTo>
                <a:lnTo>
                  <a:pt x="285" y="0"/>
                </a:lnTo>
                <a:close/>
              </a:path>
            </a:pathLst>
          </a:custGeom>
          <a:solidFill>
            <a:schemeClr val="bg1">
              <a:lumMod val="95000"/>
            </a:schemeClr>
          </a:solidFill>
          <a:ln w="0">
            <a:noFill/>
            <a:prstDash val="solid"/>
            <a:round/>
            <a:headEnd/>
            <a:tailEnd/>
          </a:ln>
        </p:spPr>
        <p:txBody>
          <a:bodyPr vert="horz" wrap="square" lIns="91341" tIns="45670" rIns="91341" bIns="45670" numCol="1" anchor="t" anchorCtr="0" compatLnSpc="1">
            <a:prstTxWarp prst="textNoShape">
              <a:avLst/>
            </a:prstTxWarp>
          </a:bodyPr>
          <a:lstStyle/>
          <a:p>
            <a:endParaRPr lang="en-IN" sz="1798">
              <a:latin typeface="Open Sans" panose="020B0606030504020204" pitchFamily="34" charset="0"/>
              <a:ea typeface="Open Sans" panose="020B0606030504020204" pitchFamily="34" charset="0"/>
              <a:cs typeface="Open Sans" panose="020B0606030504020204" pitchFamily="34" charset="0"/>
            </a:endParaRPr>
          </a:p>
        </p:txBody>
      </p:sp>
      <p:sp>
        <p:nvSpPr>
          <p:cNvPr id="45" name="Freeform 13">
            <a:extLst>
              <a:ext uri="{FF2B5EF4-FFF2-40B4-BE49-F238E27FC236}">
                <a16:creationId xmlns:a16="http://schemas.microsoft.com/office/drawing/2014/main" id="{BD6CA328-D1C4-437B-A2DC-D787D96A607B}"/>
              </a:ext>
            </a:extLst>
          </p:cNvPr>
          <p:cNvSpPr>
            <a:spLocks/>
          </p:cNvSpPr>
          <p:nvPr/>
        </p:nvSpPr>
        <p:spPr bwMode="auto">
          <a:xfrm>
            <a:off x="4122454" y="4571069"/>
            <a:ext cx="1082128" cy="1493040"/>
          </a:xfrm>
          <a:custGeom>
            <a:avLst/>
            <a:gdLst>
              <a:gd name="T0" fmla="*/ 950 w 1243"/>
              <a:gd name="T1" fmla="*/ 0 h 1715"/>
              <a:gd name="T2" fmla="*/ 990 w 1243"/>
              <a:gd name="T3" fmla="*/ 0 h 1715"/>
              <a:gd name="T4" fmla="*/ 1033 w 1243"/>
              <a:gd name="T5" fmla="*/ 3 h 1715"/>
              <a:gd name="T6" fmla="*/ 1081 w 1243"/>
              <a:gd name="T7" fmla="*/ 10 h 1715"/>
              <a:gd name="T8" fmla="*/ 1131 w 1243"/>
              <a:gd name="T9" fmla="*/ 20 h 1715"/>
              <a:gd name="T10" fmla="*/ 1185 w 1243"/>
              <a:gd name="T11" fmla="*/ 34 h 1715"/>
              <a:gd name="T12" fmla="*/ 1243 w 1243"/>
              <a:gd name="T13" fmla="*/ 52 h 1715"/>
              <a:gd name="T14" fmla="*/ 1243 w 1243"/>
              <a:gd name="T15" fmla="*/ 1715 h 1715"/>
              <a:gd name="T16" fmla="*/ 0 w 1243"/>
              <a:gd name="T17" fmla="*/ 1140 h 1715"/>
              <a:gd name="T18" fmla="*/ 0 w 1243"/>
              <a:gd name="T19" fmla="*/ 666 h 1715"/>
              <a:gd name="T20" fmla="*/ 676 w 1243"/>
              <a:gd name="T21" fmla="*/ 915 h 1715"/>
              <a:gd name="T22" fmla="*/ 691 w 1243"/>
              <a:gd name="T23" fmla="*/ 95 h 1715"/>
              <a:gd name="T24" fmla="*/ 692 w 1243"/>
              <a:gd name="T25" fmla="*/ 94 h 1715"/>
              <a:gd name="T26" fmla="*/ 696 w 1243"/>
              <a:gd name="T27" fmla="*/ 90 h 1715"/>
              <a:gd name="T28" fmla="*/ 700 w 1243"/>
              <a:gd name="T29" fmla="*/ 85 h 1715"/>
              <a:gd name="T30" fmla="*/ 707 w 1243"/>
              <a:gd name="T31" fmla="*/ 78 h 1715"/>
              <a:gd name="T32" fmla="*/ 716 w 1243"/>
              <a:gd name="T33" fmla="*/ 70 h 1715"/>
              <a:gd name="T34" fmla="*/ 727 w 1243"/>
              <a:gd name="T35" fmla="*/ 62 h 1715"/>
              <a:gd name="T36" fmla="*/ 741 w 1243"/>
              <a:gd name="T37" fmla="*/ 53 h 1715"/>
              <a:gd name="T38" fmla="*/ 757 w 1243"/>
              <a:gd name="T39" fmla="*/ 43 h 1715"/>
              <a:gd name="T40" fmla="*/ 776 w 1243"/>
              <a:gd name="T41" fmla="*/ 34 h 1715"/>
              <a:gd name="T42" fmla="*/ 798 w 1243"/>
              <a:gd name="T43" fmla="*/ 25 h 1715"/>
              <a:gd name="T44" fmla="*/ 823 w 1243"/>
              <a:gd name="T45" fmla="*/ 17 h 1715"/>
              <a:gd name="T46" fmla="*/ 850 w 1243"/>
              <a:gd name="T47" fmla="*/ 10 h 1715"/>
              <a:gd name="T48" fmla="*/ 880 w 1243"/>
              <a:gd name="T49" fmla="*/ 4 h 1715"/>
              <a:gd name="T50" fmla="*/ 914 w 1243"/>
              <a:gd name="T51" fmla="*/ 1 h 1715"/>
              <a:gd name="T52" fmla="*/ 950 w 1243"/>
              <a:gd name="T53" fmla="*/ 0 h 1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43" h="1715">
                <a:moveTo>
                  <a:pt x="950" y="0"/>
                </a:moveTo>
                <a:lnTo>
                  <a:pt x="990" y="0"/>
                </a:lnTo>
                <a:lnTo>
                  <a:pt x="1033" y="3"/>
                </a:lnTo>
                <a:lnTo>
                  <a:pt x="1081" y="10"/>
                </a:lnTo>
                <a:lnTo>
                  <a:pt x="1131" y="20"/>
                </a:lnTo>
                <a:lnTo>
                  <a:pt x="1185" y="34"/>
                </a:lnTo>
                <a:lnTo>
                  <a:pt x="1243" y="52"/>
                </a:lnTo>
                <a:lnTo>
                  <a:pt x="1243" y="1715"/>
                </a:lnTo>
                <a:lnTo>
                  <a:pt x="0" y="1140"/>
                </a:lnTo>
                <a:lnTo>
                  <a:pt x="0" y="666"/>
                </a:lnTo>
                <a:lnTo>
                  <a:pt x="676" y="915"/>
                </a:lnTo>
                <a:lnTo>
                  <a:pt x="691" y="95"/>
                </a:lnTo>
                <a:lnTo>
                  <a:pt x="692" y="94"/>
                </a:lnTo>
                <a:lnTo>
                  <a:pt x="696" y="90"/>
                </a:lnTo>
                <a:lnTo>
                  <a:pt x="700" y="85"/>
                </a:lnTo>
                <a:lnTo>
                  <a:pt x="707" y="78"/>
                </a:lnTo>
                <a:lnTo>
                  <a:pt x="716" y="70"/>
                </a:lnTo>
                <a:lnTo>
                  <a:pt x="727" y="62"/>
                </a:lnTo>
                <a:lnTo>
                  <a:pt x="741" y="53"/>
                </a:lnTo>
                <a:lnTo>
                  <a:pt x="757" y="43"/>
                </a:lnTo>
                <a:lnTo>
                  <a:pt x="776" y="34"/>
                </a:lnTo>
                <a:lnTo>
                  <a:pt x="798" y="25"/>
                </a:lnTo>
                <a:lnTo>
                  <a:pt x="823" y="17"/>
                </a:lnTo>
                <a:lnTo>
                  <a:pt x="850" y="10"/>
                </a:lnTo>
                <a:lnTo>
                  <a:pt x="880" y="4"/>
                </a:lnTo>
                <a:lnTo>
                  <a:pt x="914" y="1"/>
                </a:lnTo>
                <a:lnTo>
                  <a:pt x="950" y="0"/>
                </a:lnTo>
                <a:close/>
              </a:path>
            </a:pathLst>
          </a:custGeom>
          <a:solidFill>
            <a:schemeClr val="accent2">
              <a:lumMod val="60000"/>
              <a:lumOff val="40000"/>
            </a:schemeClr>
          </a:solidFill>
          <a:ln w="0">
            <a:noFill/>
            <a:prstDash val="solid"/>
            <a:round/>
            <a:headEnd/>
            <a:tailEnd/>
          </a:ln>
        </p:spPr>
        <p:txBody>
          <a:bodyPr vert="horz" wrap="square" lIns="91341" tIns="45670" rIns="91341" bIns="45670" numCol="1" anchor="t" anchorCtr="0" compatLnSpc="1">
            <a:prstTxWarp prst="textNoShape">
              <a:avLst/>
            </a:prstTxWarp>
          </a:bodyPr>
          <a:lstStyle/>
          <a:p>
            <a:endParaRPr lang="en-IN" sz="1798">
              <a:latin typeface="Open Sans" panose="020B0606030504020204" pitchFamily="34" charset="0"/>
              <a:ea typeface="Open Sans" panose="020B0606030504020204" pitchFamily="34" charset="0"/>
              <a:cs typeface="Open Sans" panose="020B0606030504020204" pitchFamily="34" charset="0"/>
            </a:endParaRPr>
          </a:p>
        </p:txBody>
      </p:sp>
      <p:sp>
        <p:nvSpPr>
          <p:cNvPr id="46" name="Freeform 14">
            <a:extLst>
              <a:ext uri="{FF2B5EF4-FFF2-40B4-BE49-F238E27FC236}">
                <a16:creationId xmlns:a16="http://schemas.microsoft.com/office/drawing/2014/main" id="{CF2764BA-9A34-4F3E-82FF-E9AFAB4AFA56}"/>
              </a:ext>
            </a:extLst>
          </p:cNvPr>
          <p:cNvSpPr>
            <a:spLocks/>
          </p:cNvSpPr>
          <p:nvPr/>
        </p:nvSpPr>
        <p:spPr bwMode="auto">
          <a:xfrm>
            <a:off x="4048456" y="4960217"/>
            <a:ext cx="159317" cy="430936"/>
          </a:xfrm>
          <a:custGeom>
            <a:avLst/>
            <a:gdLst>
              <a:gd name="T0" fmla="*/ 0 w 183"/>
              <a:gd name="T1" fmla="*/ 0 h 495"/>
              <a:gd name="T2" fmla="*/ 115 w 183"/>
              <a:gd name="T3" fmla="*/ 32 h 495"/>
              <a:gd name="T4" fmla="*/ 151 w 183"/>
              <a:gd name="T5" fmla="*/ 161 h 495"/>
              <a:gd name="T6" fmla="*/ 107 w 183"/>
              <a:gd name="T7" fmla="*/ 191 h 495"/>
              <a:gd name="T8" fmla="*/ 183 w 183"/>
              <a:gd name="T9" fmla="*/ 495 h 495"/>
              <a:gd name="T10" fmla="*/ 23 w 183"/>
              <a:gd name="T11" fmla="*/ 495 h 495"/>
              <a:gd name="T12" fmla="*/ 0 w 183"/>
              <a:gd name="T13" fmla="*/ 0 h 495"/>
            </a:gdLst>
            <a:ahLst/>
            <a:cxnLst>
              <a:cxn ang="0">
                <a:pos x="T0" y="T1"/>
              </a:cxn>
              <a:cxn ang="0">
                <a:pos x="T2" y="T3"/>
              </a:cxn>
              <a:cxn ang="0">
                <a:pos x="T4" y="T5"/>
              </a:cxn>
              <a:cxn ang="0">
                <a:pos x="T6" y="T7"/>
              </a:cxn>
              <a:cxn ang="0">
                <a:pos x="T8" y="T9"/>
              </a:cxn>
              <a:cxn ang="0">
                <a:pos x="T10" y="T11"/>
              </a:cxn>
              <a:cxn ang="0">
                <a:pos x="T12" y="T13"/>
              </a:cxn>
            </a:cxnLst>
            <a:rect l="0" t="0" r="r" b="b"/>
            <a:pathLst>
              <a:path w="183" h="495">
                <a:moveTo>
                  <a:pt x="0" y="0"/>
                </a:moveTo>
                <a:lnTo>
                  <a:pt x="115" y="32"/>
                </a:lnTo>
                <a:lnTo>
                  <a:pt x="151" y="161"/>
                </a:lnTo>
                <a:lnTo>
                  <a:pt x="107" y="191"/>
                </a:lnTo>
                <a:lnTo>
                  <a:pt x="183" y="495"/>
                </a:lnTo>
                <a:lnTo>
                  <a:pt x="23" y="495"/>
                </a:lnTo>
                <a:lnTo>
                  <a:pt x="0" y="0"/>
                </a:lnTo>
                <a:close/>
              </a:path>
            </a:pathLst>
          </a:custGeom>
          <a:solidFill>
            <a:schemeClr val="accent1"/>
          </a:solidFill>
          <a:ln w="0">
            <a:noFill/>
            <a:prstDash val="solid"/>
            <a:round/>
            <a:headEnd/>
            <a:tailEnd/>
          </a:ln>
        </p:spPr>
        <p:txBody>
          <a:bodyPr vert="horz" wrap="square" lIns="91341" tIns="45670" rIns="91341" bIns="45670" numCol="1" anchor="t" anchorCtr="0" compatLnSpc="1">
            <a:prstTxWarp prst="textNoShape">
              <a:avLst/>
            </a:prstTxWarp>
          </a:bodyPr>
          <a:lstStyle/>
          <a:p>
            <a:endParaRPr lang="en-IN" sz="1798">
              <a:latin typeface="Open Sans" panose="020B0606030504020204" pitchFamily="34" charset="0"/>
              <a:ea typeface="Open Sans" panose="020B0606030504020204" pitchFamily="34" charset="0"/>
              <a:cs typeface="Open Sans" panose="020B0606030504020204" pitchFamily="34" charset="0"/>
            </a:endParaRPr>
          </a:p>
        </p:txBody>
      </p:sp>
      <p:sp>
        <p:nvSpPr>
          <p:cNvPr id="47" name="Freeform 15">
            <a:extLst>
              <a:ext uri="{FF2B5EF4-FFF2-40B4-BE49-F238E27FC236}">
                <a16:creationId xmlns:a16="http://schemas.microsoft.com/office/drawing/2014/main" id="{C4800DE3-1CA3-4917-9225-C1C555B29EC4}"/>
              </a:ext>
            </a:extLst>
          </p:cNvPr>
          <p:cNvSpPr>
            <a:spLocks/>
          </p:cNvSpPr>
          <p:nvPr/>
        </p:nvSpPr>
        <p:spPr bwMode="auto">
          <a:xfrm>
            <a:off x="3094304" y="4704266"/>
            <a:ext cx="974176" cy="567617"/>
          </a:xfrm>
          <a:custGeom>
            <a:avLst/>
            <a:gdLst>
              <a:gd name="T0" fmla="*/ 55 w 1119"/>
              <a:gd name="T1" fmla="*/ 0 h 652"/>
              <a:gd name="T2" fmla="*/ 58 w 1119"/>
              <a:gd name="T3" fmla="*/ 0 h 652"/>
              <a:gd name="T4" fmla="*/ 70 w 1119"/>
              <a:gd name="T5" fmla="*/ 1 h 652"/>
              <a:gd name="T6" fmla="*/ 88 w 1119"/>
              <a:gd name="T7" fmla="*/ 3 h 652"/>
              <a:gd name="T8" fmla="*/ 112 w 1119"/>
              <a:gd name="T9" fmla="*/ 7 h 652"/>
              <a:gd name="T10" fmla="*/ 144 w 1119"/>
              <a:gd name="T11" fmla="*/ 10 h 652"/>
              <a:gd name="T12" fmla="*/ 180 w 1119"/>
              <a:gd name="T13" fmla="*/ 16 h 652"/>
              <a:gd name="T14" fmla="*/ 222 w 1119"/>
              <a:gd name="T15" fmla="*/ 23 h 652"/>
              <a:gd name="T16" fmla="*/ 270 w 1119"/>
              <a:gd name="T17" fmla="*/ 31 h 652"/>
              <a:gd name="T18" fmla="*/ 323 w 1119"/>
              <a:gd name="T19" fmla="*/ 41 h 652"/>
              <a:gd name="T20" fmla="*/ 380 w 1119"/>
              <a:gd name="T21" fmla="*/ 52 h 652"/>
              <a:gd name="T22" fmla="*/ 441 w 1119"/>
              <a:gd name="T23" fmla="*/ 66 h 652"/>
              <a:gd name="T24" fmla="*/ 506 w 1119"/>
              <a:gd name="T25" fmla="*/ 81 h 652"/>
              <a:gd name="T26" fmla="*/ 574 w 1119"/>
              <a:gd name="T27" fmla="*/ 98 h 652"/>
              <a:gd name="T28" fmla="*/ 646 w 1119"/>
              <a:gd name="T29" fmla="*/ 116 h 652"/>
              <a:gd name="T30" fmla="*/ 720 w 1119"/>
              <a:gd name="T31" fmla="*/ 138 h 652"/>
              <a:gd name="T32" fmla="*/ 796 w 1119"/>
              <a:gd name="T33" fmla="*/ 161 h 652"/>
              <a:gd name="T34" fmla="*/ 874 w 1119"/>
              <a:gd name="T35" fmla="*/ 186 h 652"/>
              <a:gd name="T36" fmla="*/ 955 w 1119"/>
              <a:gd name="T37" fmla="*/ 215 h 652"/>
              <a:gd name="T38" fmla="*/ 1037 w 1119"/>
              <a:gd name="T39" fmla="*/ 245 h 652"/>
              <a:gd name="T40" fmla="*/ 1119 w 1119"/>
              <a:gd name="T41" fmla="*/ 280 h 652"/>
              <a:gd name="T42" fmla="*/ 1119 w 1119"/>
              <a:gd name="T43" fmla="*/ 652 h 652"/>
              <a:gd name="T44" fmla="*/ 1116 w 1119"/>
              <a:gd name="T45" fmla="*/ 651 h 652"/>
              <a:gd name="T46" fmla="*/ 1107 w 1119"/>
              <a:gd name="T47" fmla="*/ 647 h 652"/>
              <a:gd name="T48" fmla="*/ 1092 w 1119"/>
              <a:gd name="T49" fmla="*/ 640 h 652"/>
              <a:gd name="T50" fmla="*/ 1074 w 1119"/>
              <a:gd name="T51" fmla="*/ 632 h 652"/>
              <a:gd name="T52" fmla="*/ 1050 w 1119"/>
              <a:gd name="T53" fmla="*/ 621 h 652"/>
              <a:gd name="T54" fmla="*/ 1022 w 1119"/>
              <a:gd name="T55" fmla="*/ 607 h 652"/>
              <a:gd name="T56" fmla="*/ 990 w 1119"/>
              <a:gd name="T57" fmla="*/ 592 h 652"/>
              <a:gd name="T58" fmla="*/ 954 w 1119"/>
              <a:gd name="T59" fmla="*/ 576 h 652"/>
              <a:gd name="T60" fmla="*/ 915 w 1119"/>
              <a:gd name="T61" fmla="*/ 558 h 652"/>
              <a:gd name="T62" fmla="*/ 873 w 1119"/>
              <a:gd name="T63" fmla="*/ 539 h 652"/>
              <a:gd name="T64" fmla="*/ 829 w 1119"/>
              <a:gd name="T65" fmla="*/ 519 h 652"/>
              <a:gd name="T66" fmla="*/ 782 w 1119"/>
              <a:gd name="T67" fmla="*/ 498 h 652"/>
              <a:gd name="T68" fmla="*/ 733 w 1119"/>
              <a:gd name="T69" fmla="*/ 476 h 652"/>
              <a:gd name="T70" fmla="*/ 683 w 1119"/>
              <a:gd name="T71" fmla="*/ 454 h 652"/>
              <a:gd name="T72" fmla="*/ 633 w 1119"/>
              <a:gd name="T73" fmla="*/ 432 h 652"/>
              <a:gd name="T74" fmla="*/ 581 w 1119"/>
              <a:gd name="T75" fmla="*/ 409 h 652"/>
              <a:gd name="T76" fmla="*/ 529 w 1119"/>
              <a:gd name="T77" fmla="*/ 386 h 652"/>
              <a:gd name="T78" fmla="*/ 477 w 1119"/>
              <a:gd name="T79" fmla="*/ 364 h 652"/>
              <a:gd name="T80" fmla="*/ 424 w 1119"/>
              <a:gd name="T81" fmla="*/ 342 h 652"/>
              <a:gd name="T82" fmla="*/ 373 w 1119"/>
              <a:gd name="T83" fmla="*/ 321 h 652"/>
              <a:gd name="T84" fmla="*/ 323 w 1119"/>
              <a:gd name="T85" fmla="*/ 300 h 652"/>
              <a:gd name="T86" fmla="*/ 274 w 1119"/>
              <a:gd name="T87" fmla="*/ 281 h 652"/>
              <a:gd name="T88" fmla="*/ 227 w 1119"/>
              <a:gd name="T89" fmla="*/ 263 h 652"/>
              <a:gd name="T90" fmla="*/ 182 w 1119"/>
              <a:gd name="T91" fmla="*/ 245 h 652"/>
              <a:gd name="T92" fmla="*/ 139 w 1119"/>
              <a:gd name="T93" fmla="*/ 230 h 652"/>
              <a:gd name="T94" fmla="*/ 99 w 1119"/>
              <a:gd name="T95" fmla="*/ 216 h 652"/>
              <a:gd name="T96" fmla="*/ 63 w 1119"/>
              <a:gd name="T97" fmla="*/ 203 h 652"/>
              <a:gd name="T98" fmla="*/ 30 w 1119"/>
              <a:gd name="T99" fmla="*/ 194 h 652"/>
              <a:gd name="T100" fmla="*/ 0 w 1119"/>
              <a:gd name="T101" fmla="*/ 186 h 652"/>
              <a:gd name="T102" fmla="*/ 55 w 1119"/>
              <a:gd name="T103" fmla="*/ 0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19" h="652">
                <a:moveTo>
                  <a:pt x="55" y="0"/>
                </a:moveTo>
                <a:lnTo>
                  <a:pt x="58" y="0"/>
                </a:lnTo>
                <a:lnTo>
                  <a:pt x="70" y="1"/>
                </a:lnTo>
                <a:lnTo>
                  <a:pt x="88" y="3"/>
                </a:lnTo>
                <a:lnTo>
                  <a:pt x="112" y="7"/>
                </a:lnTo>
                <a:lnTo>
                  <a:pt x="144" y="10"/>
                </a:lnTo>
                <a:lnTo>
                  <a:pt x="180" y="16"/>
                </a:lnTo>
                <a:lnTo>
                  <a:pt x="222" y="23"/>
                </a:lnTo>
                <a:lnTo>
                  <a:pt x="270" y="31"/>
                </a:lnTo>
                <a:lnTo>
                  <a:pt x="323" y="41"/>
                </a:lnTo>
                <a:lnTo>
                  <a:pt x="380" y="52"/>
                </a:lnTo>
                <a:lnTo>
                  <a:pt x="441" y="66"/>
                </a:lnTo>
                <a:lnTo>
                  <a:pt x="506" y="81"/>
                </a:lnTo>
                <a:lnTo>
                  <a:pt x="574" y="98"/>
                </a:lnTo>
                <a:lnTo>
                  <a:pt x="646" y="116"/>
                </a:lnTo>
                <a:lnTo>
                  <a:pt x="720" y="138"/>
                </a:lnTo>
                <a:lnTo>
                  <a:pt x="796" y="161"/>
                </a:lnTo>
                <a:lnTo>
                  <a:pt x="874" y="186"/>
                </a:lnTo>
                <a:lnTo>
                  <a:pt x="955" y="215"/>
                </a:lnTo>
                <a:lnTo>
                  <a:pt x="1037" y="245"/>
                </a:lnTo>
                <a:lnTo>
                  <a:pt x="1119" y="280"/>
                </a:lnTo>
                <a:lnTo>
                  <a:pt x="1119" y="652"/>
                </a:lnTo>
                <a:lnTo>
                  <a:pt x="1116" y="651"/>
                </a:lnTo>
                <a:lnTo>
                  <a:pt x="1107" y="647"/>
                </a:lnTo>
                <a:lnTo>
                  <a:pt x="1092" y="640"/>
                </a:lnTo>
                <a:lnTo>
                  <a:pt x="1074" y="632"/>
                </a:lnTo>
                <a:lnTo>
                  <a:pt x="1050" y="621"/>
                </a:lnTo>
                <a:lnTo>
                  <a:pt x="1022" y="607"/>
                </a:lnTo>
                <a:lnTo>
                  <a:pt x="990" y="592"/>
                </a:lnTo>
                <a:lnTo>
                  <a:pt x="954" y="576"/>
                </a:lnTo>
                <a:lnTo>
                  <a:pt x="915" y="558"/>
                </a:lnTo>
                <a:lnTo>
                  <a:pt x="873" y="539"/>
                </a:lnTo>
                <a:lnTo>
                  <a:pt x="829" y="519"/>
                </a:lnTo>
                <a:lnTo>
                  <a:pt x="782" y="498"/>
                </a:lnTo>
                <a:lnTo>
                  <a:pt x="733" y="476"/>
                </a:lnTo>
                <a:lnTo>
                  <a:pt x="683" y="454"/>
                </a:lnTo>
                <a:lnTo>
                  <a:pt x="633" y="432"/>
                </a:lnTo>
                <a:lnTo>
                  <a:pt x="581" y="409"/>
                </a:lnTo>
                <a:lnTo>
                  <a:pt x="529" y="386"/>
                </a:lnTo>
                <a:lnTo>
                  <a:pt x="477" y="364"/>
                </a:lnTo>
                <a:lnTo>
                  <a:pt x="424" y="342"/>
                </a:lnTo>
                <a:lnTo>
                  <a:pt x="373" y="321"/>
                </a:lnTo>
                <a:lnTo>
                  <a:pt x="323" y="300"/>
                </a:lnTo>
                <a:lnTo>
                  <a:pt x="274" y="281"/>
                </a:lnTo>
                <a:lnTo>
                  <a:pt x="227" y="263"/>
                </a:lnTo>
                <a:lnTo>
                  <a:pt x="182" y="245"/>
                </a:lnTo>
                <a:lnTo>
                  <a:pt x="139" y="230"/>
                </a:lnTo>
                <a:lnTo>
                  <a:pt x="99" y="216"/>
                </a:lnTo>
                <a:lnTo>
                  <a:pt x="63" y="203"/>
                </a:lnTo>
                <a:lnTo>
                  <a:pt x="30" y="194"/>
                </a:lnTo>
                <a:lnTo>
                  <a:pt x="0" y="186"/>
                </a:lnTo>
                <a:lnTo>
                  <a:pt x="55" y="0"/>
                </a:lnTo>
                <a:close/>
              </a:path>
            </a:pathLst>
          </a:custGeom>
          <a:solidFill>
            <a:schemeClr val="bg1"/>
          </a:solidFill>
          <a:ln w="0">
            <a:noFill/>
            <a:prstDash val="solid"/>
            <a:round/>
            <a:headEnd/>
            <a:tailEnd/>
          </a:ln>
        </p:spPr>
        <p:txBody>
          <a:bodyPr vert="horz" wrap="square" lIns="91341" tIns="45670" rIns="91341" bIns="45670" numCol="1" anchor="t" anchorCtr="0" compatLnSpc="1">
            <a:prstTxWarp prst="textNoShape">
              <a:avLst/>
            </a:prstTxWarp>
          </a:bodyPr>
          <a:lstStyle/>
          <a:p>
            <a:endParaRPr lang="en-IN" sz="1798">
              <a:latin typeface="Open Sans" panose="020B0606030504020204" pitchFamily="34" charset="0"/>
              <a:ea typeface="Open Sans" panose="020B0606030504020204" pitchFamily="34" charset="0"/>
              <a:cs typeface="Open Sans" panose="020B0606030504020204" pitchFamily="34" charset="0"/>
            </a:endParaRPr>
          </a:p>
        </p:txBody>
      </p:sp>
      <p:sp>
        <p:nvSpPr>
          <p:cNvPr id="48" name="Freeform 16">
            <a:extLst>
              <a:ext uri="{FF2B5EF4-FFF2-40B4-BE49-F238E27FC236}">
                <a16:creationId xmlns:a16="http://schemas.microsoft.com/office/drawing/2014/main" id="{038AC2F7-B2C1-4489-99D7-644F70B060C0}"/>
              </a:ext>
            </a:extLst>
          </p:cNvPr>
          <p:cNvSpPr>
            <a:spLocks/>
          </p:cNvSpPr>
          <p:nvPr/>
        </p:nvSpPr>
        <p:spPr bwMode="auto">
          <a:xfrm>
            <a:off x="4717929" y="3677857"/>
            <a:ext cx="619851" cy="975917"/>
          </a:xfrm>
          <a:custGeom>
            <a:avLst/>
            <a:gdLst>
              <a:gd name="T0" fmla="*/ 464 w 712"/>
              <a:gd name="T1" fmla="*/ 8 h 1121"/>
              <a:gd name="T2" fmla="*/ 492 w 712"/>
              <a:gd name="T3" fmla="*/ 51 h 1121"/>
              <a:gd name="T4" fmla="*/ 512 w 712"/>
              <a:gd name="T5" fmla="*/ 134 h 1121"/>
              <a:gd name="T6" fmla="*/ 523 w 712"/>
              <a:gd name="T7" fmla="*/ 225 h 1121"/>
              <a:gd name="T8" fmla="*/ 529 w 712"/>
              <a:gd name="T9" fmla="*/ 292 h 1121"/>
              <a:gd name="T10" fmla="*/ 540 w 712"/>
              <a:gd name="T11" fmla="*/ 89 h 1121"/>
              <a:gd name="T12" fmla="*/ 545 w 712"/>
              <a:gd name="T13" fmla="*/ 75 h 1121"/>
              <a:gd name="T14" fmla="*/ 567 w 712"/>
              <a:gd name="T15" fmla="*/ 52 h 1121"/>
              <a:gd name="T16" fmla="*/ 616 w 712"/>
              <a:gd name="T17" fmla="*/ 46 h 1121"/>
              <a:gd name="T18" fmla="*/ 651 w 712"/>
              <a:gd name="T19" fmla="*/ 67 h 1121"/>
              <a:gd name="T20" fmla="*/ 664 w 712"/>
              <a:gd name="T21" fmla="*/ 101 h 1121"/>
              <a:gd name="T22" fmla="*/ 665 w 712"/>
              <a:gd name="T23" fmla="*/ 139 h 1121"/>
              <a:gd name="T24" fmla="*/ 668 w 712"/>
              <a:gd name="T25" fmla="*/ 224 h 1121"/>
              <a:gd name="T26" fmla="*/ 673 w 712"/>
              <a:gd name="T27" fmla="*/ 334 h 1121"/>
              <a:gd name="T28" fmla="*/ 679 w 712"/>
              <a:gd name="T29" fmla="*/ 438 h 1121"/>
              <a:gd name="T30" fmla="*/ 684 w 712"/>
              <a:gd name="T31" fmla="*/ 503 h 1121"/>
              <a:gd name="T32" fmla="*/ 692 w 712"/>
              <a:gd name="T33" fmla="*/ 565 h 1121"/>
              <a:gd name="T34" fmla="*/ 700 w 712"/>
              <a:gd name="T35" fmla="*/ 671 h 1121"/>
              <a:gd name="T36" fmla="*/ 707 w 712"/>
              <a:gd name="T37" fmla="*/ 794 h 1121"/>
              <a:gd name="T38" fmla="*/ 712 w 712"/>
              <a:gd name="T39" fmla="*/ 907 h 1121"/>
              <a:gd name="T40" fmla="*/ 710 w 712"/>
              <a:gd name="T41" fmla="*/ 985 h 1121"/>
              <a:gd name="T42" fmla="*/ 702 w 712"/>
              <a:gd name="T43" fmla="*/ 1037 h 1121"/>
              <a:gd name="T44" fmla="*/ 702 w 712"/>
              <a:gd name="T45" fmla="*/ 1094 h 1121"/>
              <a:gd name="T46" fmla="*/ 705 w 712"/>
              <a:gd name="T47" fmla="*/ 1121 h 1121"/>
              <a:gd name="T48" fmla="*/ 262 w 712"/>
              <a:gd name="T49" fmla="*/ 1029 h 1121"/>
              <a:gd name="T50" fmla="*/ 246 w 712"/>
              <a:gd name="T51" fmla="*/ 989 h 1121"/>
              <a:gd name="T52" fmla="*/ 213 w 712"/>
              <a:gd name="T53" fmla="*/ 921 h 1121"/>
              <a:gd name="T54" fmla="*/ 183 w 712"/>
              <a:gd name="T55" fmla="*/ 865 h 1121"/>
              <a:gd name="T56" fmla="*/ 142 w 712"/>
              <a:gd name="T57" fmla="*/ 791 h 1121"/>
              <a:gd name="T58" fmla="*/ 104 w 712"/>
              <a:gd name="T59" fmla="*/ 719 h 1121"/>
              <a:gd name="T60" fmla="*/ 76 w 712"/>
              <a:gd name="T61" fmla="*/ 667 h 1121"/>
              <a:gd name="T62" fmla="*/ 62 w 712"/>
              <a:gd name="T63" fmla="*/ 620 h 1121"/>
              <a:gd name="T64" fmla="*/ 43 w 712"/>
              <a:gd name="T65" fmla="*/ 513 h 1121"/>
              <a:gd name="T66" fmla="*/ 29 w 712"/>
              <a:gd name="T67" fmla="*/ 384 h 1121"/>
              <a:gd name="T68" fmla="*/ 18 w 712"/>
              <a:gd name="T69" fmla="*/ 280 h 1121"/>
              <a:gd name="T70" fmla="*/ 9 w 712"/>
              <a:gd name="T71" fmla="*/ 183 h 1121"/>
              <a:gd name="T72" fmla="*/ 2 w 712"/>
              <a:gd name="T73" fmla="*/ 118 h 1121"/>
              <a:gd name="T74" fmla="*/ 1 w 712"/>
              <a:gd name="T75" fmla="*/ 101 h 1121"/>
              <a:gd name="T76" fmla="*/ 17 w 712"/>
              <a:gd name="T77" fmla="*/ 80 h 1121"/>
              <a:gd name="T78" fmla="*/ 58 w 712"/>
              <a:gd name="T79" fmla="*/ 62 h 1121"/>
              <a:gd name="T80" fmla="*/ 101 w 712"/>
              <a:gd name="T81" fmla="*/ 64 h 1121"/>
              <a:gd name="T82" fmla="*/ 134 w 712"/>
              <a:gd name="T83" fmla="*/ 90 h 1121"/>
              <a:gd name="T84" fmla="*/ 151 w 712"/>
              <a:gd name="T85" fmla="*/ 155 h 1121"/>
              <a:gd name="T86" fmla="*/ 168 w 712"/>
              <a:gd name="T87" fmla="*/ 224 h 1121"/>
              <a:gd name="T88" fmla="*/ 184 w 712"/>
              <a:gd name="T89" fmla="*/ 281 h 1121"/>
              <a:gd name="T90" fmla="*/ 192 w 712"/>
              <a:gd name="T91" fmla="*/ 305 h 1121"/>
              <a:gd name="T92" fmla="*/ 177 w 712"/>
              <a:gd name="T93" fmla="*/ 71 h 1121"/>
              <a:gd name="T94" fmla="*/ 187 w 712"/>
              <a:gd name="T95" fmla="*/ 45 h 1121"/>
              <a:gd name="T96" fmla="*/ 214 w 712"/>
              <a:gd name="T97" fmla="*/ 17 h 1121"/>
              <a:gd name="T98" fmla="*/ 265 w 712"/>
              <a:gd name="T99" fmla="*/ 9 h 1121"/>
              <a:gd name="T100" fmla="*/ 301 w 712"/>
              <a:gd name="T101" fmla="*/ 33 h 1121"/>
              <a:gd name="T102" fmla="*/ 317 w 712"/>
              <a:gd name="T103" fmla="*/ 65 h 1121"/>
              <a:gd name="T104" fmla="*/ 321 w 712"/>
              <a:gd name="T105" fmla="*/ 82 h 1121"/>
              <a:gd name="T106" fmla="*/ 365 w 712"/>
              <a:gd name="T107" fmla="*/ 48 h 1121"/>
              <a:gd name="T108" fmla="*/ 375 w 712"/>
              <a:gd name="T109" fmla="*/ 30 h 1121"/>
              <a:gd name="T110" fmla="*/ 400 w 712"/>
              <a:gd name="T111" fmla="*/ 7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2" h="1121">
                <a:moveTo>
                  <a:pt x="427" y="0"/>
                </a:moveTo>
                <a:lnTo>
                  <a:pt x="445" y="1"/>
                </a:lnTo>
                <a:lnTo>
                  <a:pt x="464" y="8"/>
                </a:lnTo>
                <a:lnTo>
                  <a:pt x="474" y="16"/>
                </a:lnTo>
                <a:lnTo>
                  <a:pt x="484" y="31"/>
                </a:lnTo>
                <a:lnTo>
                  <a:pt x="492" y="51"/>
                </a:lnTo>
                <a:lnTo>
                  <a:pt x="499" y="76"/>
                </a:lnTo>
                <a:lnTo>
                  <a:pt x="506" y="105"/>
                </a:lnTo>
                <a:lnTo>
                  <a:pt x="512" y="134"/>
                </a:lnTo>
                <a:lnTo>
                  <a:pt x="516" y="165"/>
                </a:lnTo>
                <a:lnTo>
                  <a:pt x="520" y="196"/>
                </a:lnTo>
                <a:lnTo>
                  <a:pt x="523" y="225"/>
                </a:lnTo>
                <a:lnTo>
                  <a:pt x="525" y="251"/>
                </a:lnTo>
                <a:lnTo>
                  <a:pt x="527" y="274"/>
                </a:lnTo>
                <a:lnTo>
                  <a:pt x="529" y="292"/>
                </a:lnTo>
                <a:lnTo>
                  <a:pt x="530" y="304"/>
                </a:lnTo>
                <a:lnTo>
                  <a:pt x="530" y="307"/>
                </a:lnTo>
                <a:lnTo>
                  <a:pt x="540" y="89"/>
                </a:lnTo>
                <a:lnTo>
                  <a:pt x="540" y="88"/>
                </a:lnTo>
                <a:lnTo>
                  <a:pt x="541" y="82"/>
                </a:lnTo>
                <a:lnTo>
                  <a:pt x="545" y="75"/>
                </a:lnTo>
                <a:lnTo>
                  <a:pt x="549" y="67"/>
                </a:lnTo>
                <a:lnTo>
                  <a:pt x="557" y="59"/>
                </a:lnTo>
                <a:lnTo>
                  <a:pt x="567" y="52"/>
                </a:lnTo>
                <a:lnTo>
                  <a:pt x="581" y="47"/>
                </a:lnTo>
                <a:lnTo>
                  <a:pt x="599" y="45"/>
                </a:lnTo>
                <a:lnTo>
                  <a:pt x="616" y="46"/>
                </a:lnTo>
                <a:lnTo>
                  <a:pt x="631" y="50"/>
                </a:lnTo>
                <a:lnTo>
                  <a:pt x="643" y="57"/>
                </a:lnTo>
                <a:lnTo>
                  <a:pt x="651" y="67"/>
                </a:lnTo>
                <a:lnTo>
                  <a:pt x="658" y="78"/>
                </a:lnTo>
                <a:lnTo>
                  <a:pt x="662" y="90"/>
                </a:lnTo>
                <a:lnTo>
                  <a:pt x="664" y="101"/>
                </a:lnTo>
                <a:lnTo>
                  <a:pt x="665" y="112"/>
                </a:lnTo>
                <a:lnTo>
                  <a:pt x="665" y="122"/>
                </a:lnTo>
                <a:lnTo>
                  <a:pt x="665" y="139"/>
                </a:lnTo>
                <a:lnTo>
                  <a:pt x="666" y="163"/>
                </a:lnTo>
                <a:lnTo>
                  <a:pt x="667" y="192"/>
                </a:lnTo>
                <a:lnTo>
                  <a:pt x="668" y="224"/>
                </a:lnTo>
                <a:lnTo>
                  <a:pt x="670" y="261"/>
                </a:lnTo>
                <a:lnTo>
                  <a:pt x="671" y="297"/>
                </a:lnTo>
                <a:lnTo>
                  <a:pt x="673" y="334"/>
                </a:lnTo>
                <a:lnTo>
                  <a:pt x="674" y="372"/>
                </a:lnTo>
                <a:lnTo>
                  <a:pt x="676" y="406"/>
                </a:lnTo>
                <a:lnTo>
                  <a:pt x="679" y="438"/>
                </a:lnTo>
                <a:lnTo>
                  <a:pt x="681" y="465"/>
                </a:lnTo>
                <a:lnTo>
                  <a:pt x="683" y="488"/>
                </a:lnTo>
                <a:lnTo>
                  <a:pt x="684" y="503"/>
                </a:lnTo>
                <a:lnTo>
                  <a:pt x="687" y="517"/>
                </a:lnTo>
                <a:lnTo>
                  <a:pt x="689" y="538"/>
                </a:lnTo>
                <a:lnTo>
                  <a:pt x="692" y="565"/>
                </a:lnTo>
                <a:lnTo>
                  <a:pt x="695" y="597"/>
                </a:lnTo>
                <a:lnTo>
                  <a:pt x="697" y="632"/>
                </a:lnTo>
                <a:lnTo>
                  <a:pt x="700" y="671"/>
                </a:lnTo>
                <a:lnTo>
                  <a:pt x="702" y="712"/>
                </a:lnTo>
                <a:lnTo>
                  <a:pt x="705" y="753"/>
                </a:lnTo>
                <a:lnTo>
                  <a:pt x="707" y="794"/>
                </a:lnTo>
                <a:lnTo>
                  <a:pt x="709" y="835"/>
                </a:lnTo>
                <a:lnTo>
                  <a:pt x="710" y="872"/>
                </a:lnTo>
                <a:lnTo>
                  <a:pt x="712" y="907"/>
                </a:lnTo>
                <a:lnTo>
                  <a:pt x="712" y="939"/>
                </a:lnTo>
                <a:lnTo>
                  <a:pt x="712" y="964"/>
                </a:lnTo>
                <a:lnTo>
                  <a:pt x="710" y="985"/>
                </a:lnTo>
                <a:lnTo>
                  <a:pt x="708" y="997"/>
                </a:lnTo>
                <a:lnTo>
                  <a:pt x="704" y="1016"/>
                </a:lnTo>
                <a:lnTo>
                  <a:pt x="702" y="1037"/>
                </a:lnTo>
                <a:lnTo>
                  <a:pt x="701" y="1057"/>
                </a:lnTo>
                <a:lnTo>
                  <a:pt x="701" y="1077"/>
                </a:lnTo>
                <a:lnTo>
                  <a:pt x="702" y="1094"/>
                </a:lnTo>
                <a:lnTo>
                  <a:pt x="704" y="1108"/>
                </a:lnTo>
                <a:lnTo>
                  <a:pt x="705" y="1118"/>
                </a:lnTo>
                <a:lnTo>
                  <a:pt x="705" y="1121"/>
                </a:lnTo>
                <a:lnTo>
                  <a:pt x="276" y="1114"/>
                </a:lnTo>
                <a:lnTo>
                  <a:pt x="263" y="1032"/>
                </a:lnTo>
                <a:lnTo>
                  <a:pt x="262" y="1029"/>
                </a:lnTo>
                <a:lnTo>
                  <a:pt x="258" y="1020"/>
                </a:lnTo>
                <a:lnTo>
                  <a:pt x="252" y="1007"/>
                </a:lnTo>
                <a:lnTo>
                  <a:pt x="246" y="989"/>
                </a:lnTo>
                <a:lnTo>
                  <a:pt x="237" y="969"/>
                </a:lnTo>
                <a:lnTo>
                  <a:pt x="225" y="946"/>
                </a:lnTo>
                <a:lnTo>
                  <a:pt x="213" y="921"/>
                </a:lnTo>
                <a:lnTo>
                  <a:pt x="205" y="906"/>
                </a:lnTo>
                <a:lnTo>
                  <a:pt x="195" y="887"/>
                </a:lnTo>
                <a:lnTo>
                  <a:pt x="183" y="865"/>
                </a:lnTo>
                <a:lnTo>
                  <a:pt x="170" y="841"/>
                </a:lnTo>
                <a:lnTo>
                  <a:pt x="156" y="816"/>
                </a:lnTo>
                <a:lnTo>
                  <a:pt x="142" y="791"/>
                </a:lnTo>
                <a:lnTo>
                  <a:pt x="129" y="766"/>
                </a:lnTo>
                <a:lnTo>
                  <a:pt x="115" y="741"/>
                </a:lnTo>
                <a:lnTo>
                  <a:pt x="104" y="719"/>
                </a:lnTo>
                <a:lnTo>
                  <a:pt x="92" y="698"/>
                </a:lnTo>
                <a:lnTo>
                  <a:pt x="83" y="681"/>
                </a:lnTo>
                <a:lnTo>
                  <a:pt x="76" y="667"/>
                </a:lnTo>
                <a:lnTo>
                  <a:pt x="73" y="658"/>
                </a:lnTo>
                <a:lnTo>
                  <a:pt x="67" y="642"/>
                </a:lnTo>
                <a:lnTo>
                  <a:pt x="62" y="620"/>
                </a:lnTo>
                <a:lnTo>
                  <a:pt x="56" y="589"/>
                </a:lnTo>
                <a:lnTo>
                  <a:pt x="50" y="554"/>
                </a:lnTo>
                <a:lnTo>
                  <a:pt x="43" y="513"/>
                </a:lnTo>
                <a:lnTo>
                  <a:pt x="38" y="466"/>
                </a:lnTo>
                <a:lnTo>
                  <a:pt x="32" y="416"/>
                </a:lnTo>
                <a:lnTo>
                  <a:pt x="29" y="384"/>
                </a:lnTo>
                <a:lnTo>
                  <a:pt x="25" y="350"/>
                </a:lnTo>
                <a:lnTo>
                  <a:pt x="22" y="315"/>
                </a:lnTo>
                <a:lnTo>
                  <a:pt x="18" y="280"/>
                </a:lnTo>
                <a:lnTo>
                  <a:pt x="15" y="246"/>
                </a:lnTo>
                <a:lnTo>
                  <a:pt x="12" y="214"/>
                </a:lnTo>
                <a:lnTo>
                  <a:pt x="9" y="183"/>
                </a:lnTo>
                <a:lnTo>
                  <a:pt x="6" y="157"/>
                </a:lnTo>
                <a:lnTo>
                  <a:pt x="4" y="135"/>
                </a:lnTo>
                <a:lnTo>
                  <a:pt x="2" y="118"/>
                </a:lnTo>
                <a:lnTo>
                  <a:pt x="1" y="107"/>
                </a:lnTo>
                <a:lnTo>
                  <a:pt x="0" y="104"/>
                </a:lnTo>
                <a:lnTo>
                  <a:pt x="1" y="101"/>
                </a:lnTo>
                <a:lnTo>
                  <a:pt x="5" y="96"/>
                </a:lnTo>
                <a:lnTo>
                  <a:pt x="9" y="88"/>
                </a:lnTo>
                <a:lnTo>
                  <a:pt x="17" y="80"/>
                </a:lnTo>
                <a:lnTo>
                  <a:pt x="27" y="71"/>
                </a:lnTo>
                <a:lnTo>
                  <a:pt x="41" y="65"/>
                </a:lnTo>
                <a:lnTo>
                  <a:pt x="58" y="62"/>
                </a:lnTo>
                <a:lnTo>
                  <a:pt x="74" y="60"/>
                </a:lnTo>
                <a:lnTo>
                  <a:pt x="89" y="62"/>
                </a:lnTo>
                <a:lnTo>
                  <a:pt x="101" y="64"/>
                </a:lnTo>
                <a:lnTo>
                  <a:pt x="114" y="68"/>
                </a:lnTo>
                <a:lnTo>
                  <a:pt x="125" y="78"/>
                </a:lnTo>
                <a:lnTo>
                  <a:pt x="134" y="90"/>
                </a:lnTo>
                <a:lnTo>
                  <a:pt x="141" y="108"/>
                </a:lnTo>
                <a:lnTo>
                  <a:pt x="147" y="132"/>
                </a:lnTo>
                <a:lnTo>
                  <a:pt x="151" y="155"/>
                </a:lnTo>
                <a:lnTo>
                  <a:pt x="157" y="178"/>
                </a:lnTo>
                <a:lnTo>
                  <a:pt x="163" y="201"/>
                </a:lnTo>
                <a:lnTo>
                  <a:pt x="168" y="224"/>
                </a:lnTo>
                <a:lnTo>
                  <a:pt x="174" y="246"/>
                </a:lnTo>
                <a:lnTo>
                  <a:pt x="180" y="265"/>
                </a:lnTo>
                <a:lnTo>
                  <a:pt x="184" y="281"/>
                </a:lnTo>
                <a:lnTo>
                  <a:pt x="189" y="293"/>
                </a:lnTo>
                <a:lnTo>
                  <a:pt x="191" y="301"/>
                </a:lnTo>
                <a:lnTo>
                  <a:pt x="192" y="305"/>
                </a:lnTo>
                <a:lnTo>
                  <a:pt x="176" y="78"/>
                </a:lnTo>
                <a:lnTo>
                  <a:pt x="176" y="75"/>
                </a:lnTo>
                <a:lnTo>
                  <a:pt x="177" y="71"/>
                </a:lnTo>
                <a:lnTo>
                  <a:pt x="179" y="63"/>
                </a:lnTo>
                <a:lnTo>
                  <a:pt x="182" y="54"/>
                </a:lnTo>
                <a:lnTo>
                  <a:pt x="187" y="45"/>
                </a:lnTo>
                <a:lnTo>
                  <a:pt x="193" y="34"/>
                </a:lnTo>
                <a:lnTo>
                  <a:pt x="202" y="25"/>
                </a:lnTo>
                <a:lnTo>
                  <a:pt x="214" y="17"/>
                </a:lnTo>
                <a:lnTo>
                  <a:pt x="229" y="12"/>
                </a:lnTo>
                <a:lnTo>
                  <a:pt x="247" y="8"/>
                </a:lnTo>
                <a:lnTo>
                  <a:pt x="265" y="9"/>
                </a:lnTo>
                <a:lnTo>
                  <a:pt x="280" y="15"/>
                </a:lnTo>
                <a:lnTo>
                  <a:pt x="292" y="23"/>
                </a:lnTo>
                <a:lnTo>
                  <a:pt x="301" y="33"/>
                </a:lnTo>
                <a:lnTo>
                  <a:pt x="308" y="45"/>
                </a:lnTo>
                <a:lnTo>
                  <a:pt x="314" y="55"/>
                </a:lnTo>
                <a:lnTo>
                  <a:pt x="317" y="65"/>
                </a:lnTo>
                <a:lnTo>
                  <a:pt x="320" y="74"/>
                </a:lnTo>
                <a:lnTo>
                  <a:pt x="321" y="80"/>
                </a:lnTo>
                <a:lnTo>
                  <a:pt x="321" y="82"/>
                </a:lnTo>
                <a:lnTo>
                  <a:pt x="360" y="300"/>
                </a:lnTo>
                <a:lnTo>
                  <a:pt x="364" y="50"/>
                </a:lnTo>
                <a:lnTo>
                  <a:pt x="365" y="48"/>
                </a:lnTo>
                <a:lnTo>
                  <a:pt x="367" y="43"/>
                </a:lnTo>
                <a:lnTo>
                  <a:pt x="370" y="38"/>
                </a:lnTo>
                <a:lnTo>
                  <a:pt x="375" y="30"/>
                </a:lnTo>
                <a:lnTo>
                  <a:pt x="381" y="21"/>
                </a:lnTo>
                <a:lnTo>
                  <a:pt x="390" y="13"/>
                </a:lnTo>
                <a:lnTo>
                  <a:pt x="400" y="7"/>
                </a:lnTo>
                <a:lnTo>
                  <a:pt x="413" y="1"/>
                </a:lnTo>
                <a:lnTo>
                  <a:pt x="427" y="0"/>
                </a:lnTo>
                <a:close/>
              </a:path>
            </a:pathLst>
          </a:custGeom>
          <a:solidFill>
            <a:schemeClr val="bg1">
              <a:lumMod val="85000"/>
            </a:schemeClr>
          </a:solidFill>
          <a:ln w="0">
            <a:noFill/>
            <a:prstDash val="solid"/>
            <a:round/>
            <a:headEnd/>
            <a:tailEnd/>
          </a:ln>
        </p:spPr>
        <p:txBody>
          <a:bodyPr vert="horz" wrap="square" lIns="91341" tIns="45670" rIns="91341" bIns="45670" numCol="1" anchor="t" anchorCtr="0" compatLnSpc="1">
            <a:prstTxWarp prst="textNoShape">
              <a:avLst/>
            </a:prstTxWarp>
          </a:bodyPr>
          <a:lstStyle/>
          <a:p>
            <a:endParaRPr lang="en-IN" sz="1798">
              <a:latin typeface="Open Sans" panose="020B0606030504020204" pitchFamily="34" charset="0"/>
              <a:ea typeface="Open Sans" panose="020B0606030504020204" pitchFamily="34" charset="0"/>
              <a:cs typeface="Open Sans" panose="020B0606030504020204" pitchFamily="34" charset="0"/>
            </a:endParaRPr>
          </a:p>
        </p:txBody>
      </p:sp>
      <p:sp>
        <p:nvSpPr>
          <p:cNvPr id="49" name="Freeform 17">
            <a:extLst>
              <a:ext uri="{FF2B5EF4-FFF2-40B4-BE49-F238E27FC236}">
                <a16:creationId xmlns:a16="http://schemas.microsoft.com/office/drawing/2014/main" id="{11D4CB49-720A-42B9-B75B-32A21701BAA7}"/>
              </a:ext>
            </a:extLst>
          </p:cNvPr>
          <p:cNvSpPr>
            <a:spLocks/>
          </p:cNvSpPr>
          <p:nvPr/>
        </p:nvSpPr>
        <p:spPr bwMode="auto">
          <a:xfrm>
            <a:off x="4888562" y="4531892"/>
            <a:ext cx="590251" cy="349101"/>
          </a:xfrm>
          <a:custGeom>
            <a:avLst/>
            <a:gdLst>
              <a:gd name="T0" fmla="*/ 303 w 678"/>
              <a:gd name="T1" fmla="*/ 0 h 401"/>
              <a:gd name="T2" fmla="*/ 355 w 678"/>
              <a:gd name="T3" fmla="*/ 1 h 401"/>
              <a:gd name="T4" fmla="*/ 412 w 678"/>
              <a:gd name="T5" fmla="*/ 5 h 401"/>
              <a:gd name="T6" fmla="*/ 472 w 678"/>
              <a:gd name="T7" fmla="*/ 10 h 401"/>
              <a:gd name="T8" fmla="*/ 537 w 678"/>
              <a:gd name="T9" fmla="*/ 21 h 401"/>
              <a:gd name="T10" fmla="*/ 605 w 678"/>
              <a:gd name="T11" fmla="*/ 33 h 401"/>
              <a:gd name="T12" fmla="*/ 678 w 678"/>
              <a:gd name="T13" fmla="*/ 49 h 401"/>
              <a:gd name="T14" fmla="*/ 678 w 678"/>
              <a:gd name="T15" fmla="*/ 401 h 401"/>
              <a:gd name="T16" fmla="*/ 0 w 678"/>
              <a:gd name="T17" fmla="*/ 281 h 401"/>
              <a:gd name="T18" fmla="*/ 0 w 678"/>
              <a:gd name="T19" fmla="*/ 49 h 401"/>
              <a:gd name="T20" fmla="*/ 2 w 678"/>
              <a:gd name="T21" fmla="*/ 48 h 401"/>
              <a:gd name="T22" fmla="*/ 9 w 678"/>
              <a:gd name="T23" fmla="*/ 46 h 401"/>
              <a:gd name="T24" fmla="*/ 19 w 678"/>
              <a:gd name="T25" fmla="*/ 42 h 401"/>
              <a:gd name="T26" fmla="*/ 34 w 678"/>
              <a:gd name="T27" fmla="*/ 37 h 401"/>
              <a:gd name="T28" fmla="*/ 53 w 678"/>
              <a:gd name="T29" fmla="*/ 31 h 401"/>
              <a:gd name="T30" fmla="*/ 77 w 678"/>
              <a:gd name="T31" fmla="*/ 25 h 401"/>
              <a:gd name="T32" fmla="*/ 104 w 678"/>
              <a:gd name="T33" fmla="*/ 18 h 401"/>
              <a:gd name="T34" fmla="*/ 135 w 678"/>
              <a:gd name="T35" fmla="*/ 13 h 401"/>
              <a:gd name="T36" fmla="*/ 171 w 678"/>
              <a:gd name="T37" fmla="*/ 8 h 401"/>
              <a:gd name="T38" fmla="*/ 211 w 678"/>
              <a:gd name="T39" fmla="*/ 4 h 401"/>
              <a:gd name="T40" fmla="*/ 255 w 678"/>
              <a:gd name="T41" fmla="*/ 1 h 401"/>
              <a:gd name="T42" fmla="*/ 303 w 678"/>
              <a:gd name="T43"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8" h="401">
                <a:moveTo>
                  <a:pt x="303" y="0"/>
                </a:moveTo>
                <a:lnTo>
                  <a:pt x="355" y="1"/>
                </a:lnTo>
                <a:lnTo>
                  <a:pt x="412" y="5"/>
                </a:lnTo>
                <a:lnTo>
                  <a:pt x="472" y="10"/>
                </a:lnTo>
                <a:lnTo>
                  <a:pt x="537" y="21"/>
                </a:lnTo>
                <a:lnTo>
                  <a:pt x="605" y="33"/>
                </a:lnTo>
                <a:lnTo>
                  <a:pt x="678" y="49"/>
                </a:lnTo>
                <a:lnTo>
                  <a:pt x="678" y="401"/>
                </a:lnTo>
                <a:lnTo>
                  <a:pt x="0" y="281"/>
                </a:lnTo>
                <a:lnTo>
                  <a:pt x="0" y="49"/>
                </a:lnTo>
                <a:lnTo>
                  <a:pt x="2" y="48"/>
                </a:lnTo>
                <a:lnTo>
                  <a:pt x="9" y="46"/>
                </a:lnTo>
                <a:lnTo>
                  <a:pt x="19" y="42"/>
                </a:lnTo>
                <a:lnTo>
                  <a:pt x="34" y="37"/>
                </a:lnTo>
                <a:lnTo>
                  <a:pt x="53" y="31"/>
                </a:lnTo>
                <a:lnTo>
                  <a:pt x="77" y="25"/>
                </a:lnTo>
                <a:lnTo>
                  <a:pt x="104" y="18"/>
                </a:lnTo>
                <a:lnTo>
                  <a:pt x="135" y="13"/>
                </a:lnTo>
                <a:lnTo>
                  <a:pt x="171" y="8"/>
                </a:lnTo>
                <a:lnTo>
                  <a:pt x="211" y="4"/>
                </a:lnTo>
                <a:lnTo>
                  <a:pt x="255" y="1"/>
                </a:lnTo>
                <a:lnTo>
                  <a:pt x="303" y="0"/>
                </a:lnTo>
                <a:close/>
              </a:path>
            </a:pathLst>
          </a:custGeom>
          <a:solidFill>
            <a:schemeClr val="bg1">
              <a:lumMod val="95000"/>
            </a:schemeClr>
          </a:solidFill>
          <a:ln w="0">
            <a:noFill/>
            <a:prstDash val="solid"/>
            <a:round/>
            <a:headEnd/>
            <a:tailEnd/>
          </a:ln>
        </p:spPr>
        <p:txBody>
          <a:bodyPr vert="horz" wrap="square" lIns="91341" tIns="45670" rIns="91341" bIns="45670" numCol="1" anchor="t" anchorCtr="0" compatLnSpc="1">
            <a:prstTxWarp prst="textNoShape">
              <a:avLst/>
            </a:prstTxWarp>
          </a:bodyPr>
          <a:lstStyle/>
          <a:p>
            <a:endParaRPr lang="en-IN" sz="1798">
              <a:latin typeface="Open Sans" panose="020B0606030504020204" pitchFamily="34" charset="0"/>
              <a:ea typeface="Open Sans" panose="020B0606030504020204" pitchFamily="34" charset="0"/>
              <a:cs typeface="Open Sans" panose="020B0606030504020204" pitchFamily="34" charset="0"/>
            </a:endParaRPr>
          </a:p>
        </p:txBody>
      </p:sp>
      <p:sp>
        <p:nvSpPr>
          <p:cNvPr id="50" name="Freeform 18">
            <a:extLst>
              <a:ext uri="{FF2B5EF4-FFF2-40B4-BE49-F238E27FC236}">
                <a16:creationId xmlns:a16="http://schemas.microsoft.com/office/drawing/2014/main" id="{A65DF36E-A8FE-4F9E-8D91-313603449B70}"/>
              </a:ext>
            </a:extLst>
          </p:cNvPr>
          <p:cNvSpPr>
            <a:spLocks/>
          </p:cNvSpPr>
          <p:nvPr/>
        </p:nvSpPr>
        <p:spPr bwMode="auto">
          <a:xfrm>
            <a:off x="2830519" y="4653773"/>
            <a:ext cx="2698788" cy="1701107"/>
          </a:xfrm>
          <a:custGeom>
            <a:avLst/>
            <a:gdLst>
              <a:gd name="T0" fmla="*/ 2749 w 3100"/>
              <a:gd name="T1" fmla="*/ 5 h 1954"/>
              <a:gd name="T2" fmla="*/ 2950 w 3100"/>
              <a:gd name="T3" fmla="*/ 38 h 1954"/>
              <a:gd name="T4" fmla="*/ 3100 w 3100"/>
              <a:gd name="T5" fmla="*/ 1503 h 1954"/>
              <a:gd name="T6" fmla="*/ 3100 w 3100"/>
              <a:gd name="T7" fmla="*/ 1520 h 1954"/>
              <a:gd name="T8" fmla="*/ 3098 w 3100"/>
              <a:gd name="T9" fmla="*/ 1563 h 1954"/>
              <a:gd name="T10" fmla="*/ 3088 w 3100"/>
              <a:gd name="T11" fmla="*/ 1624 h 1954"/>
              <a:gd name="T12" fmla="*/ 3065 w 3100"/>
              <a:gd name="T13" fmla="*/ 1695 h 1954"/>
              <a:gd name="T14" fmla="*/ 3024 w 3100"/>
              <a:gd name="T15" fmla="*/ 1765 h 1954"/>
              <a:gd name="T16" fmla="*/ 2963 w 3100"/>
              <a:gd name="T17" fmla="*/ 1828 h 1954"/>
              <a:gd name="T18" fmla="*/ 2873 w 3100"/>
              <a:gd name="T19" fmla="*/ 1873 h 1954"/>
              <a:gd name="T20" fmla="*/ 2752 w 3100"/>
              <a:gd name="T21" fmla="*/ 1893 h 1954"/>
              <a:gd name="T22" fmla="*/ 2536 w 3100"/>
              <a:gd name="T23" fmla="*/ 1880 h 1954"/>
              <a:gd name="T24" fmla="*/ 2330 w 3100"/>
              <a:gd name="T25" fmla="*/ 1859 h 1954"/>
              <a:gd name="T26" fmla="*/ 2181 w 3100"/>
              <a:gd name="T27" fmla="*/ 1838 h 1954"/>
              <a:gd name="T28" fmla="*/ 2090 w 3100"/>
              <a:gd name="T29" fmla="*/ 1821 h 1954"/>
              <a:gd name="T30" fmla="*/ 2059 w 3100"/>
              <a:gd name="T31" fmla="*/ 1814 h 1954"/>
              <a:gd name="T32" fmla="*/ 185 w 3100"/>
              <a:gd name="T33" fmla="*/ 1951 h 1954"/>
              <a:gd name="T34" fmla="*/ 170 w 3100"/>
              <a:gd name="T35" fmla="*/ 1905 h 1954"/>
              <a:gd name="T36" fmla="*/ 143 w 3100"/>
              <a:gd name="T37" fmla="*/ 1812 h 1954"/>
              <a:gd name="T38" fmla="*/ 109 w 3100"/>
              <a:gd name="T39" fmla="*/ 1681 h 1954"/>
              <a:gd name="T40" fmla="*/ 72 w 3100"/>
              <a:gd name="T41" fmla="*/ 1522 h 1954"/>
              <a:gd name="T42" fmla="*/ 38 w 3100"/>
              <a:gd name="T43" fmla="*/ 1344 h 1954"/>
              <a:gd name="T44" fmla="*/ 13 w 3100"/>
              <a:gd name="T45" fmla="*/ 1155 h 1954"/>
              <a:gd name="T46" fmla="*/ 0 w 3100"/>
              <a:gd name="T47" fmla="*/ 966 h 1954"/>
              <a:gd name="T48" fmla="*/ 8 w 3100"/>
              <a:gd name="T49" fmla="*/ 757 h 1954"/>
              <a:gd name="T50" fmla="*/ 39 w 3100"/>
              <a:gd name="T51" fmla="*/ 563 h 1954"/>
              <a:gd name="T52" fmla="*/ 81 w 3100"/>
              <a:gd name="T53" fmla="*/ 405 h 1954"/>
              <a:gd name="T54" fmla="*/ 126 w 3100"/>
              <a:gd name="T55" fmla="*/ 285 h 1954"/>
              <a:gd name="T56" fmla="*/ 164 w 3100"/>
              <a:gd name="T57" fmla="*/ 206 h 1954"/>
              <a:gd name="T58" fmla="*/ 185 w 3100"/>
              <a:gd name="T59" fmla="*/ 169 h 1954"/>
              <a:gd name="T60" fmla="*/ 201 w 3100"/>
              <a:gd name="T61" fmla="*/ 168 h 1954"/>
              <a:gd name="T62" fmla="*/ 273 w 3100"/>
              <a:gd name="T63" fmla="*/ 176 h 1954"/>
              <a:gd name="T64" fmla="*/ 386 w 3100"/>
              <a:gd name="T65" fmla="*/ 192 h 1954"/>
              <a:gd name="T66" fmla="*/ 526 w 3100"/>
              <a:gd name="T67" fmla="*/ 215 h 1954"/>
              <a:gd name="T68" fmla="*/ 675 w 3100"/>
              <a:gd name="T69" fmla="*/ 244 h 1954"/>
              <a:gd name="T70" fmla="*/ 816 w 3100"/>
              <a:gd name="T71" fmla="*/ 280 h 1954"/>
              <a:gd name="T72" fmla="*/ 932 w 3100"/>
              <a:gd name="T73" fmla="*/ 322 h 1954"/>
              <a:gd name="T74" fmla="*/ 1041 w 3100"/>
              <a:gd name="T75" fmla="*/ 377 h 1954"/>
              <a:gd name="T76" fmla="*/ 1153 w 3100"/>
              <a:gd name="T77" fmla="*/ 442 h 1954"/>
              <a:gd name="T78" fmla="*/ 1261 w 3100"/>
              <a:gd name="T79" fmla="*/ 508 h 1954"/>
              <a:gd name="T80" fmla="*/ 1355 w 3100"/>
              <a:gd name="T81" fmla="*/ 568 h 1954"/>
              <a:gd name="T82" fmla="*/ 1423 w 3100"/>
              <a:gd name="T83" fmla="*/ 615 h 1954"/>
              <a:gd name="T84" fmla="*/ 1458 w 3100"/>
              <a:gd name="T85" fmla="*/ 639 h 1954"/>
              <a:gd name="T86" fmla="*/ 2315 w 3100"/>
              <a:gd name="T87" fmla="*/ 50 h 1954"/>
              <a:gd name="T88" fmla="*/ 2341 w 3100"/>
              <a:gd name="T89" fmla="*/ 41 h 1954"/>
              <a:gd name="T90" fmla="*/ 2415 w 3100"/>
              <a:gd name="T91" fmla="*/ 22 h 1954"/>
              <a:gd name="T92" fmla="*/ 2533 w 3100"/>
              <a:gd name="T93" fmla="*/ 5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00" h="1954">
                <a:moveTo>
                  <a:pt x="2633" y="0"/>
                </a:moveTo>
                <a:lnTo>
                  <a:pt x="2690" y="0"/>
                </a:lnTo>
                <a:lnTo>
                  <a:pt x="2749" y="5"/>
                </a:lnTo>
                <a:lnTo>
                  <a:pt x="2813" y="11"/>
                </a:lnTo>
                <a:lnTo>
                  <a:pt x="2880" y="23"/>
                </a:lnTo>
                <a:lnTo>
                  <a:pt x="2950" y="38"/>
                </a:lnTo>
                <a:lnTo>
                  <a:pt x="3024" y="57"/>
                </a:lnTo>
                <a:lnTo>
                  <a:pt x="3100" y="81"/>
                </a:lnTo>
                <a:lnTo>
                  <a:pt x="3100" y="1503"/>
                </a:lnTo>
                <a:lnTo>
                  <a:pt x="3100" y="1505"/>
                </a:lnTo>
                <a:lnTo>
                  <a:pt x="3100" y="1511"/>
                </a:lnTo>
                <a:lnTo>
                  <a:pt x="3100" y="1520"/>
                </a:lnTo>
                <a:lnTo>
                  <a:pt x="3100" y="1531"/>
                </a:lnTo>
                <a:lnTo>
                  <a:pt x="3099" y="1546"/>
                </a:lnTo>
                <a:lnTo>
                  <a:pt x="3098" y="1563"/>
                </a:lnTo>
                <a:lnTo>
                  <a:pt x="3095" y="1581"/>
                </a:lnTo>
                <a:lnTo>
                  <a:pt x="3092" y="1602"/>
                </a:lnTo>
                <a:lnTo>
                  <a:pt x="3088" y="1624"/>
                </a:lnTo>
                <a:lnTo>
                  <a:pt x="3081" y="1647"/>
                </a:lnTo>
                <a:lnTo>
                  <a:pt x="3074" y="1670"/>
                </a:lnTo>
                <a:lnTo>
                  <a:pt x="3065" y="1695"/>
                </a:lnTo>
                <a:lnTo>
                  <a:pt x="3053" y="1719"/>
                </a:lnTo>
                <a:lnTo>
                  <a:pt x="3040" y="1743"/>
                </a:lnTo>
                <a:lnTo>
                  <a:pt x="3024" y="1765"/>
                </a:lnTo>
                <a:lnTo>
                  <a:pt x="3007" y="1787"/>
                </a:lnTo>
                <a:lnTo>
                  <a:pt x="2985" y="1809"/>
                </a:lnTo>
                <a:lnTo>
                  <a:pt x="2963" y="1828"/>
                </a:lnTo>
                <a:lnTo>
                  <a:pt x="2935" y="1845"/>
                </a:lnTo>
                <a:lnTo>
                  <a:pt x="2906" y="1861"/>
                </a:lnTo>
                <a:lnTo>
                  <a:pt x="2873" y="1873"/>
                </a:lnTo>
                <a:lnTo>
                  <a:pt x="2836" y="1882"/>
                </a:lnTo>
                <a:lnTo>
                  <a:pt x="2797" y="1889"/>
                </a:lnTo>
                <a:lnTo>
                  <a:pt x="2752" y="1893"/>
                </a:lnTo>
                <a:lnTo>
                  <a:pt x="2703" y="1891"/>
                </a:lnTo>
                <a:lnTo>
                  <a:pt x="2617" y="1887"/>
                </a:lnTo>
                <a:lnTo>
                  <a:pt x="2536" y="1880"/>
                </a:lnTo>
                <a:lnTo>
                  <a:pt x="2461" y="1873"/>
                </a:lnTo>
                <a:lnTo>
                  <a:pt x="2392" y="1866"/>
                </a:lnTo>
                <a:lnTo>
                  <a:pt x="2330" y="1859"/>
                </a:lnTo>
                <a:lnTo>
                  <a:pt x="2274" y="1852"/>
                </a:lnTo>
                <a:lnTo>
                  <a:pt x="2224" y="1845"/>
                </a:lnTo>
                <a:lnTo>
                  <a:pt x="2181" y="1838"/>
                </a:lnTo>
                <a:lnTo>
                  <a:pt x="2143" y="1831"/>
                </a:lnTo>
                <a:lnTo>
                  <a:pt x="2114" y="1826"/>
                </a:lnTo>
                <a:lnTo>
                  <a:pt x="2090" y="1821"/>
                </a:lnTo>
                <a:lnTo>
                  <a:pt x="2073" y="1818"/>
                </a:lnTo>
                <a:lnTo>
                  <a:pt x="2063" y="1815"/>
                </a:lnTo>
                <a:lnTo>
                  <a:pt x="2059" y="1814"/>
                </a:lnTo>
                <a:lnTo>
                  <a:pt x="2059" y="1954"/>
                </a:lnTo>
                <a:lnTo>
                  <a:pt x="186" y="1954"/>
                </a:lnTo>
                <a:lnTo>
                  <a:pt x="185" y="1951"/>
                </a:lnTo>
                <a:lnTo>
                  <a:pt x="182" y="1941"/>
                </a:lnTo>
                <a:lnTo>
                  <a:pt x="177" y="1926"/>
                </a:lnTo>
                <a:lnTo>
                  <a:pt x="170" y="1905"/>
                </a:lnTo>
                <a:lnTo>
                  <a:pt x="163" y="1879"/>
                </a:lnTo>
                <a:lnTo>
                  <a:pt x="153" y="1847"/>
                </a:lnTo>
                <a:lnTo>
                  <a:pt x="143" y="1812"/>
                </a:lnTo>
                <a:lnTo>
                  <a:pt x="133" y="1772"/>
                </a:lnTo>
                <a:lnTo>
                  <a:pt x="122" y="1728"/>
                </a:lnTo>
                <a:lnTo>
                  <a:pt x="109" y="1681"/>
                </a:lnTo>
                <a:lnTo>
                  <a:pt x="97" y="1630"/>
                </a:lnTo>
                <a:lnTo>
                  <a:pt x="84" y="1578"/>
                </a:lnTo>
                <a:lnTo>
                  <a:pt x="72" y="1522"/>
                </a:lnTo>
                <a:lnTo>
                  <a:pt x="60" y="1464"/>
                </a:lnTo>
                <a:lnTo>
                  <a:pt x="49" y="1404"/>
                </a:lnTo>
                <a:lnTo>
                  <a:pt x="38" y="1344"/>
                </a:lnTo>
                <a:lnTo>
                  <a:pt x="28" y="1281"/>
                </a:lnTo>
                <a:lnTo>
                  <a:pt x="19" y="1219"/>
                </a:lnTo>
                <a:lnTo>
                  <a:pt x="13" y="1155"/>
                </a:lnTo>
                <a:lnTo>
                  <a:pt x="7" y="1091"/>
                </a:lnTo>
                <a:lnTo>
                  <a:pt x="2" y="1029"/>
                </a:lnTo>
                <a:lnTo>
                  <a:pt x="0" y="966"/>
                </a:lnTo>
                <a:lnTo>
                  <a:pt x="0" y="905"/>
                </a:lnTo>
                <a:lnTo>
                  <a:pt x="3" y="829"/>
                </a:lnTo>
                <a:lnTo>
                  <a:pt x="8" y="757"/>
                </a:lnTo>
                <a:lnTo>
                  <a:pt x="17" y="689"/>
                </a:lnTo>
                <a:lnTo>
                  <a:pt x="27" y="624"/>
                </a:lnTo>
                <a:lnTo>
                  <a:pt x="39" y="563"/>
                </a:lnTo>
                <a:lnTo>
                  <a:pt x="52" y="506"/>
                </a:lnTo>
                <a:lnTo>
                  <a:pt x="66" y="454"/>
                </a:lnTo>
                <a:lnTo>
                  <a:pt x="81" y="405"/>
                </a:lnTo>
                <a:lnTo>
                  <a:pt x="97" y="360"/>
                </a:lnTo>
                <a:lnTo>
                  <a:pt x="111" y="321"/>
                </a:lnTo>
                <a:lnTo>
                  <a:pt x="126" y="285"/>
                </a:lnTo>
                <a:lnTo>
                  <a:pt x="140" y="255"/>
                </a:lnTo>
                <a:lnTo>
                  <a:pt x="152" y="228"/>
                </a:lnTo>
                <a:lnTo>
                  <a:pt x="164" y="206"/>
                </a:lnTo>
                <a:lnTo>
                  <a:pt x="173" y="189"/>
                </a:lnTo>
                <a:lnTo>
                  <a:pt x="181" y="176"/>
                </a:lnTo>
                <a:lnTo>
                  <a:pt x="185" y="169"/>
                </a:lnTo>
                <a:lnTo>
                  <a:pt x="186" y="167"/>
                </a:lnTo>
                <a:lnTo>
                  <a:pt x="191" y="167"/>
                </a:lnTo>
                <a:lnTo>
                  <a:pt x="201" y="168"/>
                </a:lnTo>
                <a:lnTo>
                  <a:pt x="219" y="171"/>
                </a:lnTo>
                <a:lnTo>
                  <a:pt x="243" y="173"/>
                </a:lnTo>
                <a:lnTo>
                  <a:pt x="273" y="176"/>
                </a:lnTo>
                <a:lnTo>
                  <a:pt x="307" y="181"/>
                </a:lnTo>
                <a:lnTo>
                  <a:pt x="344" y="186"/>
                </a:lnTo>
                <a:lnTo>
                  <a:pt x="386" y="192"/>
                </a:lnTo>
                <a:lnTo>
                  <a:pt x="431" y="199"/>
                </a:lnTo>
                <a:lnTo>
                  <a:pt x="478" y="207"/>
                </a:lnTo>
                <a:lnTo>
                  <a:pt x="526" y="215"/>
                </a:lnTo>
                <a:lnTo>
                  <a:pt x="576" y="224"/>
                </a:lnTo>
                <a:lnTo>
                  <a:pt x="626" y="233"/>
                </a:lnTo>
                <a:lnTo>
                  <a:pt x="675" y="244"/>
                </a:lnTo>
                <a:lnTo>
                  <a:pt x="724" y="255"/>
                </a:lnTo>
                <a:lnTo>
                  <a:pt x="772" y="267"/>
                </a:lnTo>
                <a:lnTo>
                  <a:pt x="816" y="280"/>
                </a:lnTo>
                <a:lnTo>
                  <a:pt x="859" y="293"/>
                </a:lnTo>
                <a:lnTo>
                  <a:pt x="898" y="307"/>
                </a:lnTo>
                <a:lnTo>
                  <a:pt x="932" y="322"/>
                </a:lnTo>
                <a:lnTo>
                  <a:pt x="967" y="339"/>
                </a:lnTo>
                <a:lnTo>
                  <a:pt x="1003" y="357"/>
                </a:lnTo>
                <a:lnTo>
                  <a:pt x="1041" y="377"/>
                </a:lnTo>
                <a:lnTo>
                  <a:pt x="1078" y="398"/>
                </a:lnTo>
                <a:lnTo>
                  <a:pt x="1116" y="419"/>
                </a:lnTo>
                <a:lnTo>
                  <a:pt x="1153" y="442"/>
                </a:lnTo>
                <a:lnTo>
                  <a:pt x="1191" y="465"/>
                </a:lnTo>
                <a:lnTo>
                  <a:pt x="1226" y="487"/>
                </a:lnTo>
                <a:lnTo>
                  <a:pt x="1261" y="508"/>
                </a:lnTo>
                <a:lnTo>
                  <a:pt x="1294" y="530"/>
                </a:lnTo>
                <a:lnTo>
                  <a:pt x="1325" y="550"/>
                </a:lnTo>
                <a:lnTo>
                  <a:pt x="1355" y="568"/>
                </a:lnTo>
                <a:lnTo>
                  <a:pt x="1381" y="587"/>
                </a:lnTo>
                <a:lnTo>
                  <a:pt x="1403" y="601"/>
                </a:lnTo>
                <a:lnTo>
                  <a:pt x="1423" y="615"/>
                </a:lnTo>
                <a:lnTo>
                  <a:pt x="1439" y="625"/>
                </a:lnTo>
                <a:lnTo>
                  <a:pt x="1451" y="634"/>
                </a:lnTo>
                <a:lnTo>
                  <a:pt x="1458" y="639"/>
                </a:lnTo>
                <a:lnTo>
                  <a:pt x="1460" y="641"/>
                </a:lnTo>
                <a:lnTo>
                  <a:pt x="2315" y="975"/>
                </a:lnTo>
                <a:lnTo>
                  <a:pt x="2315" y="50"/>
                </a:lnTo>
                <a:lnTo>
                  <a:pt x="2318" y="49"/>
                </a:lnTo>
                <a:lnTo>
                  <a:pt x="2327" y="45"/>
                </a:lnTo>
                <a:lnTo>
                  <a:pt x="2341" y="41"/>
                </a:lnTo>
                <a:lnTo>
                  <a:pt x="2360" y="35"/>
                </a:lnTo>
                <a:lnTo>
                  <a:pt x="2385" y="28"/>
                </a:lnTo>
                <a:lnTo>
                  <a:pt x="2415" y="22"/>
                </a:lnTo>
                <a:lnTo>
                  <a:pt x="2450" y="15"/>
                </a:lnTo>
                <a:lnTo>
                  <a:pt x="2489" y="9"/>
                </a:lnTo>
                <a:lnTo>
                  <a:pt x="2533" y="5"/>
                </a:lnTo>
                <a:lnTo>
                  <a:pt x="2581" y="1"/>
                </a:lnTo>
                <a:lnTo>
                  <a:pt x="2633" y="0"/>
                </a:lnTo>
                <a:close/>
              </a:path>
            </a:pathLst>
          </a:custGeom>
          <a:solidFill>
            <a:schemeClr val="accent2"/>
          </a:solidFill>
          <a:ln w="0">
            <a:noFill/>
            <a:prstDash val="solid"/>
            <a:round/>
            <a:headEnd/>
            <a:tailEnd/>
          </a:ln>
        </p:spPr>
        <p:txBody>
          <a:bodyPr vert="horz" wrap="square" lIns="91341" tIns="45670" rIns="91341" bIns="45670" numCol="1" anchor="t" anchorCtr="0" compatLnSpc="1">
            <a:prstTxWarp prst="textNoShape">
              <a:avLst/>
            </a:prstTxWarp>
          </a:bodyPr>
          <a:lstStyle/>
          <a:p>
            <a:endParaRPr lang="en-IN" sz="1798">
              <a:solidFill>
                <a:schemeClr val="accent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1" name="Rectangle 8">
            <a:extLst>
              <a:ext uri="{FF2B5EF4-FFF2-40B4-BE49-F238E27FC236}">
                <a16:creationId xmlns:a16="http://schemas.microsoft.com/office/drawing/2014/main" id="{35F40F22-8377-4ECF-98BD-BA0B332A4FF9}"/>
              </a:ext>
            </a:extLst>
          </p:cNvPr>
          <p:cNvSpPr>
            <a:spLocks noChangeArrowheads="1"/>
          </p:cNvSpPr>
          <p:nvPr/>
        </p:nvSpPr>
        <p:spPr bwMode="auto">
          <a:xfrm>
            <a:off x="5415255" y="3749670"/>
            <a:ext cx="157575" cy="427454"/>
          </a:xfrm>
          <a:prstGeom prst="rect">
            <a:avLst/>
          </a:prstGeom>
          <a:solidFill>
            <a:schemeClr val="tx1">
              <a:lumMod val="85000"/>
              <a:lumOff val="15000"/>
            </a:schemeClr>
          </a:solidFill>
          <a:ln w="0">
            <a:noFill/>
            <a:prstDash val="solid"/>
            <a:miter lim="800000"/>
            <a:headEnd/>
            <a:tailEnd/>
          </a:ln>
        </p:spPr>
        <p:txBody>
          <a:bodyPr vert="horz" wrap="square" lIns="91341" tIns="45670" rIns="91341" bIns="45670" numCol="1" anchor="t" anchorCtr="0" compatLnSpc="1">
            <a:prstTxWarp prst="textNoShape">
              <a:avLst/>
            </a:prstTxWarp>
          </a:bodyPr>
          <a:lstStyle/>
          <a:p>
            <a:endParaRPr lang="en-IN" sz="1798">
              <a:latin typeface="Open Sans" panose="020B0606030504020204" pitchFamily="34" charset="0"/>
              <a:ea typeface="Open Sans" panose="020B0606030504020204" pitchFamily="34" charset="0"/>
              <a:cs typeface="Open Sans" panose="020B0606030504020204" pitchFamily="34" charset="0"/>
            </a:endParaRPr>
          </a:p>
        </p:txBody>
      </p:sp>
      <p:sp>
        <p:nvSpPr>
          <p:cNvPr id="52" name="Rounded Rectangle 43">
            <a:extLst>
              <a:ext uri="{FF2B5EF4-FFF2-40B4-BE49-F238E27FC236}">
                <a16:creationId xmlns:a16="http://schemas.microsoft.com/office/drawing/2014/main" id="{4A5BE093-9F77-43F8-A612-B877FFEBE699}"/>
              </a:ext>
            </a:extLst>
          </p:cNvPr>
          <p:cNvSpPr/>
          <p:nvPr/>
        </p:nvSpPr>
        <p:spPr>
          <a:xfrm>
            <a:off x="9098862" y="1477836"/>
            <a:ext cx="2302657" cy="1196923"/>
          </a:xfrm>
          <a:prstGeom prst="roundRect">
            <a:avLst/>
          </a:prstGeom>
          <a:solidFill>
            <a:schemeClr val="accent1"/>
          </a:solidFill>
          <a:ln>
            <a:noFill/>
          </a:ln>
          <a:effectLst>
            <a:innerShdw dist="88900" dir="108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8">
              <a:latin typeface="Open Sans" panose="020B0606030504020204" pitchFamily="34" charset="0"/>
              <a:ea typeface="Open Sans" panose="020B0606030504020204" pitchFamily="34" charset="0"/>
              <a:cs typeface="Open Sans" panose="020B0606030504020204" pitchFamily="34" charset="0"/>
            </a:endParaRPr>
          </a:p>
        </p:txBody>
      </p:sp>
      <p:sp>
        <p:nvSpPr>
          <p:cNvPr id="53" name="Rounded Rectangle 63">
            <a:extLst>
              <a:ext uri="{FF2B5EF4-FFF2-40B4-BE49-F238E27FC236}">
                <a16:creationId xmlns:a16="http://schemas.microsoft.com/office/drawing/2014/main" id="{34DED15C-F74A-42F5-AAD7-62D993764C3B}"/>
              </a:ext>
            </a:extLst>
          </p:cNvPr>
          <p:cNvSpPr/>
          <p:nvPr/>
        </p:nvSpPr>
        <p:spPr>
          <a:xfrm>
            <a:off x="9098862" y="2702787"/>
            <a:ext cx="2302657" cy="1196923"/>
          </a:xfrm>
          <a:prstGeom prst="roundRect">
            <a:avLst/>
          </a:prstGeom>
          <a:solidFill>
            <a:srgbClr val="FFC000"/>
          </a:solidFill>
          <a:ln>
            <a:noFill/>
          </a:ln>
          <a:effectLst>
            <a:innerShdw dist="88900" dir="108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8">
              <a:latin typeface="Open Sans" panose="020B0606030504020204" pitchFamily="34" charset="0"/>
              <a:ea typeface="Open Sans" panose="020B0606030504020204" pitchFamily="34" charset="0"/>
              <a:cs typeface="Open Sans" panose="020B0606030504020204" pitchFamily="34" charset="0"/>
            </a:endParaRPr>
          </a:p>
        </p:txBody>
      </p:sp>
      <p:sp>
        <p:nvSpPr>
          <p:cNvPr id="54" name="Rounded Rectangle 64">
            <a:extLst>
              <a:ext uri="{FF2B5EF4-FFF2-40B4-BE49-F238E27FC236}">
                <a16:creationId xmlns:a16="http://schemas.microsoft.com/office/drawing/2014/main" id="{250738D0-3C43-48BB-8BE0-BE2FB5FBE04D}"/>
              </a:ext>
            </a:extLst>
          </p:cNvPr>
          <p:cNvSpPr/>
          <p:nvPr/>
        </p:nvSpPr>
        <p:spPr>
          <a:xfrm>
            <a:off x="9098862" y="3927739"/>
            <a:ext cx="2302657" cy="1196923"/>
          </a:xfrm>
          <a:prstGeom prst="roundRect">
            <a:avLst/>
          </a:prstGeom>
          <a:solidFill>
            <a:schemeClr val="accent3"/>
          </a:solidFill>
          <a:ln>
            <a:noFill/>
          </a:ln>
          <a:effectLst>
            <a:innerShdw dist="88900" dir="108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8">
              <a:latin typeface="Open Sans" panose="020B0606030504020204" pitchFamily="34" charset="0"/>
              <a:ea typeface="Open Sans" panose="020B0606030504020204" pitchFamily="34" charset="0"/>
              <a:cs typeface="Open Sans" panose="020B0606030504020204" pitchFamily="34" charset="0"/>
            </a:endParaRPr>
          </a:p>
        </p:txBody>
      </p:sp>
      <p:sp>
        <p:nvSpPr>
          <p:cNvPr id="55" name="Rounded Rectangle 65">
            <a:extLst>
              <a:ext uri="{FF2B5EF4-FFF2-40B4-BE49-F238E27FC236}">
                <a16:creationId xmlns:a16="http://schemas.microsoft.com/office/drawing/2014/main" id="{8D4AF641-E5C8-49D0-B496-9E91DB146CEE}"/>
              </a:ext>
            </a:extLst>
          </p:cNvPr>
          <p:cNvSpPr/>
          <p:nvPr/>
        </p:nvSpPr>
        <p:spPr>
          <a:xfrm>
            <a:off x="9098862" y="5152691"/>
            <a:ext cx="2302657" cy="1196923"/>
          </a:xfrm>
          <a:prstGeom prst="roundRect">
            <a:avLst/>
          </a:prstGeom>
          <a:solidFill>
            <a:schemeClr val="accent3"/>
          </a:solidFill>
          <a:ln>
            <a:noFill/>
          </a:ln>
          <a:effectLst>
            <a:innerShdw dist="88900" dir="108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8">
              <a:latin typeface="Open Sans" panose="020B0606030504020204" pitchFamily="34" charset="0"/>
              <a:ea typeface="Open Sans" panose="020B0606030504020204" pitchFamily="34" charset="0"/>
              <a:cs typeface="Open Sans" panose="020B0606030504020204" pitchFamily="34" charset="0"/>
            </a:endParaRPr>
          </a:p>
        </p:txBody>
      </p:sp>
      <p:sp>
        <p:nvSpPr>
          <p:cNvPr id="56" name="TextBox 55">
            <a:extLst>
              <a:ext uri="{FF2B5EF4-FFF2-40B4-BE49-F238E27FC236}">
                <a16:creationId xmlns:a16="http://schemas.microsoft.com/office/drawing/2014/main" id="{9A85FB2D-3BD6-487D-B5A4-60CED8E5AA6A}"/>
              </a:ext>
            </a:extLst>
          </p:cNvPr>
          <p:cNvSpPr txBox="1"/>
          <p:nvPr/>
        </p:nvSpPr>
        <p:spPr>
          <a:xfrm>
            <a:off x="9370703" y="1728997"/>
            <a:ext cx="1729961" cy="768672"/>
          </a:xfrm>
          <a:prstGeom prst="rect">
            <a:avLst/>
          </a:prstGeom>
          <a:noFill/>
        </p:spPr>
        <p:txBody>
          <a:bodyPr wrap="none" rtlCol="0">
            <a:spAutoFit/>
          </a:bodyPr>
          <a:lstStyle/>
          <a:p>
            <a:r>
              <a:rPr lang="en-GB" sz="4395" b="1">
                <a:solidFill>
                  <a:schemeClr val="bg1"/>
                </a:solidFill>
                <a:latin typeface="Open Sans" panose="020B0606030504020204" pitchFamily="34" charset="0"/>
                <a:ea typeface="Open Sans" panose="020B0606030504020204" pitchFamily="34" charset="0"/>
                <a:cs typeface="Open Sans" panose="020B0606030504020204" pitchFamily="34" charset="0"/>
              </a:rPr>
              <a:t>12/05</a:t>
            </a:r>
            <a:endParaRPr lang="en-IN" sz="4395"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7" name="TextBox 56">
            <a:extLst>
              <a:ext uri="{FF2B5EF4-FFF2-40B4-BE49-F238E27FC236}">
                <a16:creationId xmlns:a16="http://schemas.microsoft.com/office/drawing/2014/main" id="{03BD2889-98C5-4B8D-A3A4-160DC9C0FE83}"/>
              </a:ext>
            </a:extLst>
          </p:cNvPr>
          <p:cNvSpPr txBox="1"/>
          <p:nvPr/>
        </p:nvSpPr>
        <p:spPr>
          <a:xfrm>
            <a:off x="9361483" y="2972360"/>
            <a:ext cx="1729961" cy="768672"/>
          </a:xfrm>
          <a:prstGeom prst="rect">
            <a:avLst/>
          </a:prstGeom>
          <a:noFill/>
        </p:spPr>
        <p:txBody>
          <a:bodyPr wrap="none" rtlCol="0">
            <a:spAutoFit/>
          </a:bodyPr>
          <a:lstStyle/>
          <a:p>
            <a:r>
              <a:rPr lang="en-GB" sz="4395" b="1">
                <a:solidFill>
                  <a:schemeClr val="bg1"/>
                </a:solidFill>
                <a:latin typeface="Open Sans" panose="020B0606030504020204" pitchFamily="34" charset="0"/>
                <a:ea typeface="Open Sans" panose="020B0606030504020204" pitchFamily="34" charset="0"/>
                <a:cs typeface="Open Sans" panose="020B0606030504020204" pitchFamily="34" charset="0"/>
              </a:rPr>
              <a:t>19/05</a:t>
            </a:r>
            <a:endParaRPr lang="en-IN" sz="4395"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TextBox 57">
            <a:extLst>
              <a:ext uri="{FF2B5EF4-FFF2-40B4-BE49-F238E27FC236}">
                <a16:creationId xmlns:a16="http://schemas.microsoft.com/office/drawing/2014/main" id="{4053882A-DFF4-448F-B08D-F71B38405E56}"/>
              </a:ext>
            </a:extLst>
          </p:cNvPr>
          <p:cNvSpPr txBox="1"/>
          <p:nvPr/>
        </p:nvSpPr>
        <p:spPr>
          <a:xfrm>
            <a:off x="9370702" y="4169283"/>
            <a:ext cx="1729961" cy="768672"/>
          </a:xfrm>
          <a:prstGeom prst="rect">
            <a:avLst/>
          </a:prstGeom>
          <a:noFill/>
        </p:spPr>
        <p:txBody>
          <a:bodyPr wrap="none" rtlCol="0">
            <a:spAutoFit/>
          </a:bodyPr>
          <a:lstStyle/>
          <a:p>
            <a:r>
              <a:rPr lang="en-GB" sz="4395" b="1">
                <a:solidFill>
                  <a:schemeClr val="bg1"/>
                </a:solidFill>
                <a:latin typeface="Open Sans" panose="020B0606030504020204" pitchFamily="34" charset="0"/>
                <a:ea typeface="Open Sans" panose="020B0606030504020204" pitchFamily="34" charset="0"/>
                <a:cs typeface="Open Sans" panose="020B0606030504020204" pitchFamily="34" charset="0"/>
              </a:rPr>
              <a:t>20/05</a:t>
            </a:r>
            <a:endParaRPr lang="en-IN" sz="4395"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9" name="TextBox 58">
            <a:extLst>
              <a:ext uri="{FF2B5EF4-FFF2-40B4-BE49-F238E27FC236}">
                <a16:creationId xmlns:a16="http://schemas.microsoft.com/office/drawing/2014/main" id="{EDDFD070-1757-42FE-B587-984FDE666DDF}"/>
              </a:ext>
            </a:extLst>
          </p:cNvPr>
          <p:cNvSpPr txBox="1"/>
          <p:nvPr/>
        </p:nvSpPr>
        <p:spPr>
          <a:xfrm>
            <a:off x="9361483" y="5350258"/>
            <a:ext cx="1729961" cy="768672"/>
          </a:xfrm>
          <a:prstGeom prst="rect">
            <a:avLst/>
          </a:prstGeom>
          <a:noFill/>
        </p:spPr>
        <p:txBody>
          <a:bodyPr wrap="none" rtlCol="0">
            <a:spAutoFit/>
          </a:bodyPr>
          <a:lstStyle/>
          <a:p>
            <a:r>
              <a:rPr lang="en-GB" sz="4395" b="1">
                <a:solidFill>
                  <a:schemeClr val="bg1"/>
                </a:solidFill>
                <a:latin typeface="Open Sans" panose="020B0606030504020204" pitchFamily="34" charset="0"/>
                <a:ea typeface="Open Sans" panose="020B0606030504020204" pitchFamily="34" charset="0"/>
                <a:cs typeface="Open Sans" panose="020B0606030504020204" pitchFamily="34" charset="0"/>
              </a:rPr>
              <a:t>25/06</a:t>
            </a:r>
            <a:endParaRPr lang="en-IN" sz="4395"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8" name="Rectangle 77">
            <a:extLst>
              <a:ext uri="{FF2B5EF4-FFF2-40B4-BE49-F238E27FC236}">
                <a16:creationId xmlns:a16="http://schemas.microsoft.com/office/drawing/2014/main" id="{86461118-5B10-A645-90BC-0850891FB25D}"/>
              </a:ext>
            </a:extLst>
          </p:cNvPr>
          <p:cNvSpPr/>
          <p:nvPr/>
        </p:nvSpPr>
        <p:spPr>
          <a:xfrm>
            <a:off x="307266" y="1853646"/>
            <a:ext cx="7007697" cy="924896"/>
          </a:xfrm>
          <a:prstGeom prst="rect">
            <a:avLst/>
          </a:prstGeom>
        </p:spPr>
        <p:txBody>
          <a:bodyPr wrap="square">
            <a:spAutoFit/>
          </a:bodyPr>
          <a:lstStyle/>
          <a:p>
            <a:r>
              <a:rPr lang="en-GB" sz="1803">
                <a:solidFill>
                  <a:schemeClr val="bg2">
                    <a:lumMod val="65000"/>
                    <a:lumOff val="35000"/>
                  </a:schemeClr>
                </a:solidFill>
              </a:rPr>
              <a:t>Latest policy and funding news | Leadership and management qualifications | Coaching and mentoring qualifications | Digital products and services | Q and A </a:t>
            </a:r>
            <a:endParaRPr lang="en-US" sz="1803">
              <a:solidFill>
                <a:schemeClr val="bg2">
                  <a:lumMod val="65000"/>
                  <a:lumOff val="35000"/>
                </a:schemeClr>
              </a:solidFill>
            </a:endParaRPr>
          </a:p>
        </p:txBody>
      </p:sp>
      <p:sp>
        <p:nvSpPr>
          <p:cNvPr id="7" name="Title 6">
            <a:extLst>
              <a:ext uri="{FF2B5EF4-FFF2-40B4-BE49-F238E27FC236}">
                <a16:creationId xmlns:a16="http://schemas.microsoft.com/office/drawing/2014/main" id="{9CF19690-D9BB-D749-8FB1-18F13C074D06}"/>
              </a:ext>
            </a:extLst>
          </p:cNvPr>
          <p:cNvSpPr>
            <a:spLocks noGrp="1"/>
          </p:cNvSpPr>
          <p:nvPr>
            <p:ph type="title"/>
          </p:nvPr>
        </p:nvSpPr>
        <p:spPr/>
        <p:txBody>
          <a:bodyPr>
            <a:normAutofit/>
          </a:bodyPr>
          <a:lstStyle/>
          <a:p>
            <a:r>
              <a:rPr lang="en-US" sz="2805" b="0"/>
              <a:t>Upcoming ILM  </a:t>
            </a:r>
            <a:r>
              <a:rPr lang="en-US" sz="2805" b="0">
                <a:solidFill>
                  <a:schemeClr val="accent1"/>
                </a:solidFill>
                <a:hlinkClick r:id="rId5"/>
              </a:rPr>
              <a:t>webinars</a:t>
            </a:r>
            <a:endParaRPr lang="en-US" sz="2805" b="0">
              <a:solidFill>
                <a:schemeClr val="accent1"/>
              </a:solidFill>
            </a:endParaRPr>
          </a:p>
        </p:txBody>
      </p:sp>
      <p:sp>
        <p:nvSpPr>
          <p:cNvPr id="26" name="Rectangle 25">
            <a:extLst>
              <a:ext uri="{FF2B5EF4-FFF2-40B4-BE49-F238E27FC236}">
                <a16:creationId xmlns:a16="http://schemas.microsoft.com/office/drawing/2014/main" id="{86461118-5B10-A645-90BC-0850891FB25D}"/>
              </a:ext>
            </a:extLst>
          </p:cNvPr>
          <p:cNvSpPr/>
          <p:nvPr/>
        </p:nvSpPr>
        <p:spPr>
          <a:xfrm>
            <a:off x="309452" y="1696698"/>
            <a:ext cx="6995835" cy="923330"/>
          </a:xfrm>
          <a:prstGeom prst="rect">
            <a:avLst/>
          </a:prstGeom>
        </p:spPr>
        <p:txBody>
          <a:bodyPr wrap="square">
            <a:spAutoFit/>
          </a:bodyPr>
          <a:lstStyle/>
          <a:p>
            <a:r>
              <a:rPr lang="en-GB">
                <a:solidFill>
                  <a:schemeClr val="bg2">
                    <a:lumMod val="65000"/>
                    <a:lumOff val="35000"/>
                  </a:schemeClr>
                </a:solidFill>
              </a:rPr>
              <a:t>Latest policy and funding news | Leadership and management qualifications | Coaching and mentoring qualifications | Digital products and services | Q and A </a:t>
            </a:r>
            <a:endParaRPr lang="en-US">
              <a:solidFill>
                <a:schemeClr val="bg2">
                  <a:lumMod val="65000"/>
                  <a:lumOff val="35000"/>
                </a:schemeClr>
              </a:solidFill>
            </a:endParaRPr>
          </a:p>
        </p:txBody>
      </p:sp>
      <p:sp>
        <p:nvSpPr>
          <p:cNvPr id="27" name="Rectangle 26">
            <a:extLst>
              <a:ext uri="{FF2B5EF4-FFF2-40B4-BE49-F238E27FC236}">
                <a16:creationId xmlns:a16="http://schemas.microsoft.com/office/drawing/2014/main" id="{86461118-5B10-A645-90BC-0850891FB25D}"/>
              </a:ext>
            </a:extLst>
          </p:cNvPr>
          <p:cNvSpPr/>
          <p:nvPr/>
        </p:nvSpPr>
        <p:spPr>
          <a:xfrm>
            <a:off x="461852" y="1849098"/>
            <a:ext cx="6995835" cy="923330"/>
          </a:xfrm>
          <a:prstGeom prst="rect">
            <a:avLst/>
          </a:prstGeom>
        </p:spPr>
        <p:txBody>
          <a:bodyPr wrap="square">
            <a:spAutoFit/>
          </a:bodyPr>
          <a:lstStyle/>
          <a:p>
            <a:r>
              <a:rPr lang="en-GB">
                <a:solidFill>
                  <a:schemeClr val="accent2"/>
                </a:solidFill>
                <a:hlinkClick r:id="rId5"/>
              </a:rPr>
              <a:t>Best Practice professional Discussion and Interview | ILM EPA Requirements | ILM Management Standards – our End to End offer | Coaching &amp; Mentoring Network | ILM Customer Update</a:t>
            </a:r>
            <a:endParaRPr lang="en-US">
              <a:solidFill>
                <a:schemeClr val="accent2"/>
              </a:solidFill>
            </a:endParaRPr>
          </a:p>
        </p:txBody>
      </p:sp>
      <p:pic>
        <p:nvPicPr>
          <p:cNvPr id="3" name="Audio 2">
            <a:hlinkClick r:id="" action="ppaction://media"/>
            <a:extLst>
              <a:ext uri="{FF2B5EF4-FFF2-40B4-BE49-F238E27FC236}">
                <a16:creationId xmlns:a16="http://schemas.microsoft.com/office/drawing/2014/main" id="{18E8160D-9F19-4CDB-99F8-C56544A448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52638448"/>
      </p:ext>
    </p:extLst>
  </p:cSld>
  <p:clrMapOvr>
    <a:masterClrMapping/>
  </p:clrMapOvr>
  <mc:AlternateContent xmlns:mc="http://schemas.openxmlformats.org/markup-compatibility/2006">
    <mc:Choice xmlns:p14="http://schemas.microsoft.com/office/powerpoint/2010/main" Requires="p14">
      <p:transition spd="slow" p14:dur="2000" advTm="62126"/>
    </mc:Choice>
    <mc:Fallback>
      <p:transition spd="slow" advTm="62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4134" y="2972993"/>
            <a:ext cx="4944400" cy="1589702"/>
          </a:xfrm>
        </p:spPr>
        <p:txBody>
          <a:bodyPr>
            <a:noAutofit/>
          </a:bodyPr>
          <a:lstStyle/>
          <a:p>
            <a:pPr algn="ctr"/>
            <a:r>
              <a:rPr lang="en-GB" sz="12000"/>
              <a:t>Thank </a:t>
            </a:r>
            <a:br>
              <a:rPr lang="en-GB" sz="12000"/>
            </a:br>
            <a:r>
              <a:rPr lang="en-GB" sz="12000"/>
              <a:t>you</a:t>
            </a:r>
          </a:p>
        </p:txBody>
      </p:sp>
      <p:pic>
        <p:nvPicPr>
          <p:cNvPr id="3" name="Audio 2">
            <a:hlinkClick r:id="" action="ppaction://media"/>
            <a:extLst>
              <a:ext uri="{FF2B5EF4-FFF2-40B4-BE49-F238E27FC236}">
                <a16:creationId xmlns:a16="http://schemas.microsoft.com/office/drawing/2014/main" id="{4CB411CF-E7FE-4778-9BEE-C4EBDF7827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11122761"/>
      </p:ext>
    </p:extLst>
  </p:cSld>
  <p:clrMapOvr>
    <a:masterClrMapping/>
  </p:clrMapOvr>
  <mc:AlternateContent xmlns:mc="http://schemas.openxmlformats.org/markup-compatibility/2006">
    <mc:Choice xmlns:p14="http://schemas.microsoft.com/office/powerpoint/2010/main" Requires="p14">
      <p:transition spd="slow" p14:dur="2000" advTm="41817"/>
    </mc:Choice>
    <mc:Fallback>
      <p:transition spd="slow" advTm="41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1C707-6E43-4884-9925-589DE47A8491}"/>
              </a:ext>
            </a:extLst>
          </p:cNvPr>
          <p:cNvSpPr>
            <a:spLocks noGrp="1"/>
          </p:cNvSpPr>
          <p:nvPr>
            <p:ph type="title"/>
          </p:nvPr>
        </p:nvSpPr>
        <p:spPr/>
        <p:txBody>
          <a:bodyPr/>
          <a:lstStyle/>
          <a:p>
            <a:r>
              <a:rPr lang="en-GB"/>
              <a:t>Our response to the Covid-19 Pandemic</a:t>
            </a:r>
          </a:p>
        </p:txBody>
      </p:sp>
      <p:sp>
        <p:nvSpPr>
          <p:cNvPr id="3" name="Content Placeholder 2">
            <a:extLst>
              <a:ext uri="{FF2B5EF4-FFF2-40B4-BE49-F238E27FC236}">
                <a16:creationId xmlns:a16="http://schemas.microsoft.com/office/drawing/2014/main" id="{6CE58472-FB1D-4831-A0E6-595DC501E0B7}"/>
              </a:ext>
            </a:extLst>
          </p:cNvPr>
          <p:cNvSpPr>
            <a:spLocks noGrp="1"/>
          </p:cNvSpPr>
          <p:nvPr>
            <p:ph idx="1"/>
          </p:nvPr>
        </p:nvSpPr>
        <p:spPr>
          <a:xfrm>
            <a:off x="287999" y="1707840"/>
            <a:ext cx="9047069" cy="4152240"/>
          </a:xfrm>
        </p:spPr>
        <p:txBody>
          <a:bodyPr vert="horz" lIns="0" tIns="0" rIns="0" bIns="0" rtlCol="0" anchor="t">
            <a:normAutofit fontScale="92500"/>
          </a:bodyPr>
          <a:lstStyle/>
          <a:p>
            <a:pPr>
              <a:lnSpc>
                <a:spcPct val="100000"/>
              </a:lnSpc>
            </a:pPr>
            <a:r>
              <a:rPr lang="en-GB" sz="2400" b="0">
                <a:solidFill>
                  <a:schemeClr val="tx1"/>
                </a:solidFill>
                <a:latin typeface="Arial"/>
                <a:cs typeface="Arial"/>
              </a:rPr>
              <a:t>We are running a webinar </a:t>
            </a:r>
            <a:endParaRPr lang="en-GB" sz="2400" b="0">
              <a:solidFill>
                <a:schemeClr val="tx1"/>
              </a:solidFill>
            </a:endParaRPr>
          </a:p>
          <a:p>
            <a:pPr>
              <a:lnSpc>
                <a:spcPct val="100000"/>
              </a:lnSpc>
            </a:pPr>
            <a:r>
              <a:rPr lang="en-GB" sz="2400">
                <a:solidFill>
                  <a:schemeClr val="tx1"/>
                </a:solidFill>
                <a:latin typeface="Arial"/>
                <a:cs typeface="Arial"/>
              </a:rPr>
              <a:t>EPA Remote Invigilation - Covid-19 Period.</a:t>
            </a:r>
          </a:p>
          <a:p>
            <a:pPr>
              <a:lnSpc>
                <a:spcPct val="100000"/>
              </a:lnSpc>
            </a:pPr>
            <a:r>
              <a:rPr lang="en-GB" sz="2400">
                <a:solidFill>
                  <a:schemeClr val="tx1"/>
                </a:solidFill>
                <a:latin typeface="Arial"/>
                <a:cs typeface="Arial"/>
              </a:rPr>
              <a:t>Thursday 7 May at 11 am – midday</a:t>
            </a:r>
          </a:p>
          <a:p>
            <a:pPr>
              <a:lnSpc>
                <a:spcPct val="100000"/>
              </a:lnSpc>
            </a:pPr>
            <a:r>
              <a:rPr lang="en-GB" sz="2400" b="0">
                <a:solidFill>
                  <a:schemeClr val="tx1"/>
                </a:solidFill>
                <a:latin typeface="Arial"/>
                <a:cs typeface="Arial"/>
              </a:rPr>
              <a:t>The session will cover a full overview of the requirements to conduct the Home EPA testing solution for EPA evolve exams. Which standards we have EQA approval for, what the requirements are for set up and how you will run and conduct the remote invigilation. </a:t>
            </a:r>
            <a:br>
              <a:rPr lang="en-GB" sz="2400" b="0">
                <a:solidFill>
                  <a:schemeClr val="tx1"/>
                </a:solidFill>
              </a:rPr>
            </a:br>
            <a:br>
              <a:rPr lang="en-GB" sz="2400" b="0">
                <a:solidFill>
                  <a:schemeClr val="tx1"/>
                </a:solidFill>
              </a:rPr>
            </a:br>
            <a:r>
              <a:rPr lang="en-GB" sz="2400" b="0">
                <a:solidFill>
                  <a:schemeClr val="tx1"/>
                </a:solidFill>
                <a:latin typeface="Arial"/>
                <a:cs typeface="Arial"/>
              </a:rPr>
              <a:t>You will also have time to ask any question at the end of the session. </a:t>
            </a:r>
            <a:endParaRPr lang="en-GB" sz="2400" b="0">
              <a:solidFill>
                <a:schemeClr val="tx1"/>
              </a:solidFill>
            </a:endParaRPr>
          </a:p>
          <a:p>
            <a:pPr>
              <a:lnSpc>
                <a:spcPct val="100000"/>
              </a:lnSpc>
            </a:pPr>
            <a:r>
              <a:rPr lang="en-GB" sz="2400" b="0">
                <a:solidFill>
                  <a:schemeClr val="tx1"/>
                </a:solidFill>
                <a:latin typeface="Arial"/>
                <a:cs typeface="Arial"/>
              </a:rPr>
              <a:t>Click </a:t>
            </a:r>
            <a:r>
              <a:rPr lang="en-GB" sz="2400" b="0">
                <a:solidFill>
                  <a:schemeClr val="tx1"/>
                </a:solidFill>
                <a:latin typeface="Arial"/>
                <a:cs typeface="Arial"/>
                <a:hlinkClick r:id="rId5"/>
              </a:rPr>
              <a:t>here</a:t>
            </a:r>
            <a:r>
              <a:rPr lang="en-GB" sz="2400" b="0">
                <a:solidFill>
                  <a:schemeClr val="tx1"/>
                </a:solidFill>
                <a:latin typeface="Arial"/>
                <a:cs typeface="Arial"/>
              </a:rPr>
              <a:t> to book your place</a:t>
            </a:r>
          </a:p>
          <a:p>
            <a:endParaRPr lang="en-GB"/>
          </a:p>
        </p:txBody>
      </p:sp>
      <p:sp>
        <p:nvSpPr>
          <p:cNvPr id="4" name="Slide Number Placeholder 3">
            <a:extLst>
              <a:ext uri="{FF2B5EF4-FFF2-40B4-BE49-F238E27FC236}">
                <a16:creationId xmlns:a16="http://schemas.microsoft.com/office/drawing/2014/main" id="{122E32D1-1B81-4BEA-80BE-70139ECAB409}"/>
              </a:ext>
            </a:extLst>
          </p:cNvPr>
          <p:cNvSpPr>
            <a:spLocks noGrp="1"/>
          </p:cNvSpPr>
          <p:nvPr>
            <p:ph type="sldNum" sz="quarter" idx="12"/>
          </p:nvPr>
        </p:nvSpPr>
        <p:spPr/>
        <p:txBody>
          <a:bodyPr/>
          <a:lstStyle/>
          <a:p>
            <a:fld id="{BFEB8C6D-5A13-4B6E-8B47-443F7CF06CA1}" type="slidenum">
              <a:rPr lang="en-GB" smtClean="0"/>
              <a:pPr/>
              <a:t>4</a:t>
            </a:fld>
            <a:endParaRPr lang="en-GB"/>
          </a:p>
        </p:txBody>
      </p:sp>
      <p:sp>
        <p:nvSpPr>
          <p:cNvPr id="5" name="Footer Placeholder 4">
            <a:extLst>
              <a:ext uri="{FF2B5EF4-FFF2-40B4-BE49-F238E27FC236}">
                <a16:creationId xmlns:a16="http://schemas.microsoft.com/office/drawing/2014/main" id="{E6FB1A80-CA41-4878-A50C-0F783EAC4624}"/>
              </a:ext>
            </a:extLst>
          </p:cNvPr>
          <p:cNvSpPr>
            <a:spLocks noGrp="1"/>
          </p:cNvSpPr>
          <p:nvPr>
            <p:ph type="ftr" sz="quarter" idx="3"/>
          </p:nvPr>
        </p:nvSpPr>
        <p:spPr/>
        <p:txBody>
          <a:bodyPr/>
          <a:lstStyle/>
          <a:p>
            <a:r>
              <a:rPr lang="en-GB"/>
              <a:t>Presentation header</a:t>
            </a:r>
          </a:p>
        </p:txBody>
      </p:sp>
      <p:sp>
        <p:nvSpPr>
          <p:cNvPr id="6" name="Date Placeholder 5">
            <a:extLst>
              <a:ext uri="{FF2B5EF4-FFF2-40B4-BE49-F238E27FC236}">
                <a16:creationId xmlns:a16="http://schemas.microsoft.com/office/drawing/2014/main" id="{96F445C9-76B2-4403-8A4B-79038FFD2917}"/>
              </a:ext>
            </a:extLst>
          </p:cNvPr>
          <p:cNvSpPr>
            <a:spLocks noGrp="1"/>
          </p:cNvSpPr>
          <p:nvPr>
            <p:ph type="dt" sz="half" idx="2"/>
          </p:nvPr>
        </p:nvSpPr>
        <p:spPr/>
        <p:txBody>
          <a:bodyPr/>
          <a:lstStyle/>
          <a:p>
            <a:fld id="{2BE91A3C-DD89-4A9F-9134-821BA1896988}" type="datetime4">
              <a:rPr lang="en-GB" smtClean="0"/>
              <a:t>11 May 2020</a:t>
            </a:fld>
            <a:endParaRPr lang="en-GB"/>
          </a:p>
        </p:txBody>
      </p:sp>
      <p:pic>
        <p:nvPicPr>
          <p:cNvPr id="7" name="Audio 6">
            <a:hlinkClick r:id="" action="ppaction://media"/>
            <a:extLst>
              <a:ext uri="{FF2B5EF4-FFF2-40B4-BE49-F238E27FC236}">
                <a16:creationId xmlns:a16="http://schemas.microsoft.com/office/drawing/2014/main" id="{331D44F0-7FDA-40B1-9713-BF40009DCB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89192410"/>
      </p:ext>
    </p:extLst>
  </p:cSld>
  <p:clrMapOvr>
    <a:masterClrMapping/>
  </p:clrMapOvr>
  <mc:AlternateContent xmlns:mc="http://schemas.openxmlformats.org/markup-compatibility/2006">
    <mc:Choice xmlns:p14="http://schemas.microsoft.com/office/powerpoint/2010/main" Requires="p14">
      <p:transition spd="slow" p14:dur="2000" advTm="44027"/>
    </mc:Choice>
    <mc:Fallback>
      <p:transition spd="slow" advTm="44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AB8D2A7-2A2A-474D-977B-ED346717D5A1}"/>
              </a:ext>
            </a:extLst>
          </p:cNvPr>
          <p:cNvGrpSpPr/>
          <p:nvPr/>
        </p:nvGrpSpPr>
        <p:grpSpPr>
          <a:xfrm>
            <a:off x="521999" y="2432268"/>
            <a:ext cx="2768600" cy="3018220"/>
            <a:chOff x="7688263" y="4333876"/>
            <a:chExt cx="581025" cy="633413"/>
          </a:xfrm>
        </p:grpSpPr>
        <p:sp>
          <p:nvSpPr>
            <p:cNvPr id="20" name="Freeform 32">
              <a:extLst>
                <a:ext uri="{FF2B5EF4-FFF2-40B4-BE49-F238E27FC236}">
                  <a16:creationId xmlns:a16="http://schemas.microsoft.com/office/drawing/2014/main" id="{84A77608-28D2-4A57-BC23-55AFE7D6B937}"/>
                </a:ext>
              </a:extLst>
            </p:cNvPr>
            <p:cNvSpPr>
              <a:spLocks/>
            </p:cNvSpPr>
            <p:nvPr/>
          </p:nvSpPr>
          <p:spPr bwMode="auto">
            <a:xfrm>
              <a:off x="7688263" y="4333876"/>
              <a:ext cx="581025" cy="633413"/>
            </a:xfrm>
            <a:custGeom>
              <a:avLst/>
              <a:gdLst>
                <a:gd name="T0" fmla="*/ 555 w 682"/>
                <a:gd name="T1" fmla="*/ 68 h 744"/>
                <a:gd name="T2" fmla="*/ 555 w 682"/>
                <a:gd name="T3" fmla="*/ 68 h 744"/>
                <a:gd name="T4" fmla="*/ 346 w 682"/>
                <a:gd name="T5" fmla="*/ 0 h 744"/>
                <a:gd name="T6" fmla="*/ 135 w 682"/>
                <a:gd name="T7" fmla="*/ 74 h 744"/>
                <a:gd name="T8" fmla="*/ 3 w 682"/>
                <a:gd name="T9" fmla="*/ 262 h 744"/>
                <a:gd name="T10" fmla="*/ 0 w 682"/>
                <a:gd name="T11" fmla="*/ 492 h 744"/>
                <a:gd name="T12" fmla="*/ 127 w 682"/>
                <a:gd name="T13" fmla="*/ 676 h 744"/>
                <a:gd name="T14" fmla="*/ 335 w 682"/>
                <a:gd name="T15" fmla="*/ 744 h 744"/>
                <a:gd name="T16" fmla="*/ 546 w 682"/>
                <a:gd name="T17" fmla="*/ 669 h 744"/>
                <a:gd name="T18" fmla="*/ 679 w 682"/>
                <a:gd name="T19" fmla="*/ 482 h 744"/>
                <a:gd name="T20" fmla="*/ 682 w 682"/>
                <a:gd name="T21" fmla="*/ 252 h 744"/>
                <a:gd name="T22" fmla="*/ 555 w 682"/>
                <a:gd name="T23" fmla="*/ 68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2" h="744">
                  <a:moveTo>
                    <a:pt x="555" y="68"/>
                  </a:moveTo>
                  <a:lnTo>
                    <a:pt x="555" y="68"/>
                  </a:lnTo>
                  <a:lnTo>
                    <a:pt x="346" y="0"/>
                  </a:lnTo>
                  <a:lnTo>
                    <a:pt x="135" y="74"/>
                  </a:lnTo>
                  <a:lnTo>
                    <a:pt x="3" y="262"/>
                  </a:lnTo>
                  <a:lnTo>
                    <a:pt x="0" y="492"/>
                  </a:lnTo>
                  <a:lnTo>
                    <a:pt x="127" y="676"/>
                  </a:lnTo>
                  <a:lnTo>
                    <a:pt x="335" y="744"/>
                  </a:lnTo>
                  <a:lnTo>
                    <a:pt x="546" y="669"/>
                  </a:lnTo>
                  <a:lnTo>
                    <a:pt x="679" y="482"/>
                  </a:lnTo>
                  <a:lnTo>
                    <a:pt x="682" y="252"/>
                  </a:lnTo>
                  <a:lnTo>
                    <a:pt x="555" y="68"/>
                  </a:lnTo>
                  <a:close/>
                </a:path>
              </a:pathLst>
            </a:custGeom>
            <a:solidFill>
              <a:srgbClr val="951B8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33">
              <a:extLst>
                <a:ext uri="{FF2B5EF4-FFF2-40B4-BE49-F238E27FC236}">
                  <a16:creationId xmlns:a16="http://schemas.microsoft.com/office/drawing/2014/main" id="{E70B49BC-BEEF-44AE-AB17-EE69BD7B9C9C}"/>
                </a:ext>
              </a:extLst>
            </p:cNvPr>
            <p:cNvSpPr>
              <a:spLocks noEditPoints="1"/>
            </p:cNvSpPr>
            <p:nvPr/>
          </p:nvSpPr>
          <p:spPr bwMode="auto">
            <a:xfrm>
              <a:off x="7832725" y="4481513"/>
              <a:ext cx="292100" cy="331788"/>
            </a:xfrm>
            <a:custGeom>
              <a:avLst/>
              <a:gdLst>
                <a:gd name="T0" fmla="*/ 0 w 344"/>
                <a:gd name="T1" fmla="*/ 0 h 390"/>
                <a:gd name="T2" fmla="*/ 0 w 344"/>
                <a:gd name="T3" fmla="*/ 0 h 390"/>
                <a:gd name="T4" fmla="*/ 344 w 344"/>
                <a:gd name="T5" fmla="*/ 0 h 390"/>
                <a:gd name="T6" fmla="*/ 344 w 344"/>
                <a:gd name="T7" fmla="*/ 390 h 390"/>
                <a:gd name="T8" fmla="*/ 0 w 344"/>
                <a:gd name="T9" fmla="*/ 390 h 390"/>
                <a:gd name="T10" fmla="*/ 0 w 344"/>
                <a:gd name="T11" fmla="*/ 0 h 390"/>
                <a:gd name="T12" fmla="*/ 253 w 344"/>
                <a:gd name="T13" fmla="*/ 390 h 390"/>
                <a:gd name="T14" fmla="*/ 253 w 344"/>
                <a:gd name="T15" fmla="*/ 390 h 390"/>
                <a:gd name="T16" fmla="*/ 253 w 344"/>
                <a:gd name="T17" fmla="*/ 300 h 390"/>
                <a:gd name="T18" fmla="*/ 344 w 344"/>
                <a:gd name="T19" fmla="*/ 30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390">
                  <a:moveTo>
                    <a:pt x="0" y="0"/>
                  </a:moveTo>
                  <a:lnTo>
                    <a:pt x="0" y="0"/>
                  </a:lnTo>
                  <a:lnTo>
                    <a:pt x="344" y="0"/>
                  </a:lnTo>
                  <a:lnTo>
                    <a:pt x="344" y="390"/>
                  </a:lnTo>
                  <a:lnTo>
                    <a:pt x="0" y="390"/>
                  </a:lnTo>
                  <a:lnTo>
                    <a:pt x="0" y="0"/>
                  </a:lnTo>
                  <a:close/>
                  <a:moveTo>
                    <a:pt x="253" y="390"/>
                  </a:moveTo>
                  <a:lnTo>
                    <a:pt x="253" y="390"/>
                  </a:lnTo>
                  <a:lnTo>
                    <a:pt x="253" y="300"/>
                  </a:lnTo>
                  <a:lnTo>
                    <a:pt x="344" y="300"/>
                  </a:lnTo>
                </a:path>
              </a:pathLst>
            </a:custGeom>
            <a:noFill/>
            <a:ln w="7937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34">
              <a:extLst>
                <a:ext uri="{FF2B5EF4-FFF2-40B4-BE49-F238E27FC236}">
                  <a16:creationId xmlns:a16="http://schemas.microsoft.com/office/drawing/2014/main" id="{AABB83BA-EDE1-40F3-9AE9-D9562B0E72C4}"/>
                </a:ext>
              </a:extLst>
            </p:cNvPr>
            <p:cNvSpPr>
              <a:spLocks noEditPoints="1"/>
            </p:cNvSpPr>
            <p:nvPr/>
          </p:nvSpPr>
          <p:spPr bwMode="auto">
            <a:xfrm>
              <a:off x="7948613" y="4441826"/>
              <a:ext cx="176213" cy="371475"/>
            </a:xfrm>
            <a:custGeom>
              <a:avLst/>
              <a:gdLst>
                <a:gd name="T0" fmla="*/ 208 w 208"/>
                <a:gd name="T1" fmla="*/ 345 h 435"/>
                <a:gd name="T2" fmla="*/ 208 w 208"/>
                <a:gd name="T3" fmla="*/ 345 h 435"/>
                <a:gd name="T4" fmla="*/ 117 w 208"/>
                <a:gd name="T5" fmla="*/ 435 h 435"/>
                <a:gd name="T6" fmla="*/ 72 w 208"/>
                <a:gd name="T7" fmla="*/ 36 h 435"/>
                <a:gd name="T8" fmla="*/ 72 w 208"/>
                <a:gd name="T9" fmla="*/ 36 h 435"/>
                <a:gd name="T10" fmla="*/ 36 w 208"/>
                <a:gd name="T11" fmla="*/ 0 h 435"/>
                <a:gd name="T12" fmla="*/ 0 w 208"/>
                <a:gd name="T13" fmla="*/ 36 h 435"/>
              </a:gdLst>
              <a:ahLst/>
              <a:cxnLst>
                <a:cxn ang="0">
                  <a:pos x="T0" y="T1"/>
                </a:cxn>
                <a:cxn ang="0">
                  <a:pos x="T2" y="T3"/>
                </a:cxn>
                <a:cxn ang="0">
                  <a:pos x="T4" y="T5"/>
                </a:cxn>
                <a:cxn ang="0">
                  <a:pos x="T6" y="T7"/>
                </a:cxn>
                <a:cxn ang="0">
                  <a:pos x="T8" y="T9"/>
                </a:cxn>
                <a:cxn ang="0">
                  <a:pos x="T10" y="T11"/>
                </a:cxn>
                <a:cxn ang="0">
                  <a:pos x="T12" y="T13"/>
                </a:cxn>
              </a:cxnLst>
              <a:rect l="0" t="0" r="r" b="b"/>
              <a:pathLst>
                <a:path w="208" h="435">
                  <a:moveTo>
                    <a:pt x="208" y="345"/>
                  </a:moveTo>
                  <a:lnTo>
                    <a:pt x="208" y="345"/>
                  </a:lnTo>
                  <a:lnTo>
                    <a:pt x="117" y="435"/>
                  </a:lnTo>
                  <a:moveTo>
                    <a:pt x="72" y="36"/>
                  </a:moveTo>
                  <a:lnTo>
                    <a:pt x="72" y="36"/>
                  </a:lnTo>
                  <a:cubicBezTo>
                    <a:pt x="72" y="16"/>
                    <a:pt x="56" y="0"/>
                    <a:pt x="36" y="0"/>
                  </a:cubicBezTo>
                  <a:cubicBezTo>
                    <a:pt x="16" y="0"/>
                    <a:pt x="0" y="16"/>
                    <a:pt x="0" y="36"/>
                  </a:cubicBezTo>
                </a:path>
              </a:pathLst>
            </a:custGeom>
            <a:noFill/>
            <a:ln w="793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35">
              <a:extLst>
                <a:ext uri="{FF2B5EF4-FFF2-40B4-BE49-F238E27FC236}">
                  <a16:creationId xmlns:a16="http://schemas.microsoft.com/office/drawing/2014/main" id="{D4A4BBD0-9431-4EB2-9F1D-04B431F63319}"/>
                </a:ext>
              </a:extLst>
            </p:cNvPr>
            <p:cNvSpPr>
              <a:spLocks/>
            </p:cNvSpPr>
            <p:nvPr/>
          </p:nvSpPr>
          <p:spPr bwMode="auto">
            <a:xfrm>
              <a:off x="7916863" y="4481513"/>
              <a:ext cx="123825" cy="38100"/>
            </a:xfrm>
            <a:custGeom>
              <a:avLst/>
              <a:gdLst>
                <a:gd name="T0" fmla="*/ 145 w 145"/>
                <a:gd name="T1" fmla="*/ 0 h 46"/>
                <a:gd name="T2" fmla="*/ 145 w 145"/>
                <a:gd name="T3" fmla="*/ 0 h 46"/>
                <a:gd name="T4" fmla="*/ 145 w 145"/>
                <a:gd name="T5" fmla="*/ 28 h 46"/>
                <a:gd name="T6" fmla="*/ 127 w 145"/>
                <a:gd name="T7" fmla="*/ 46 h 46"/>
                <a:gd name="T8" fmla="*/ 18 w 145"/>
                <a:gd name="T9" fmla="*/ 46 h 46"/>
                <a:gd name="T10" fmla="*/ 0 w 145"/>
                <a:gd name="T11" fmla="*/ 28 h 46"/>
                <a:gd name="T12" fmla="*/ 0 w 145"/>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145" h="46">
                  <a:moveTo>
                    <a:pt x="145" y="0"/>
                  </a:moveTo>
                  <a:lnTo>
                    <a:pt x="145" y="0"/>
                  </a:lnTo>
                  <a:lnTo>
                    <a:pt x="145" y="28"/>
                  </a:lnTo>
                  <a:cubicBezTo>
                    <a:pt x="145" y="38"/>
                    <a:pt x="137" y="46"/>
                    <a:pt x="127" y="46"/>
                  </a:cubicBezTo>
                  <a:lnTo>
                    <a:pt x="18" y="46"/>
                  </a:lnTo>
                  <a:cubicBezTo>
                    <a:pt x="8" y="46"/>
                    <a:pt x="0" y="38"/>
                    <a:pt x="0" y="28"/>
                  </a:cubicBezTo>
                  <a:lnTo>
                    <a:pt x="0" y="0"/>
                  </a:lnTo>
                </a:path>
              </a:pathLst>
            </a:custGeom>
            <a:noFill/>
            <a:ln w="7937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36">
              <a:extLst>
                <a:ext uri="{FF2B5EF4-FFF2-40B4-BE49-F238E27FC236}">
                  <a16:creationId xmlns:a16="http://schemas.microsoft.com/office/drawing/2014/main" id="{A9E46AA3-6659-45EB-B684-1EEB2A4743C7}"/>
                </a:ext>
              </a:extLst>
            </p:cNvPr>
            <p:cNvSpPr>
              <a:spLocks noEditPoints="1"/>
            </p:cNvSpPr>
            <p:nvPr/>
          </p:nvSpPr>
          <p:spPr bwMode="auto">
            <a:xfrm>
              <a:off x="7880350" y="4602163"/>
              <a:ext cx="196850" cy="66675"/>
            </a:xfrm>
            <a:custGeom>
              <a:avLst/>
              <a:gdLst>
                <a:gd name="T0" fmla="*/ 0 w 231"/>
                <a:gd name="T1" fmla="*/ 0 h 79"/>
                <a:gd name="T2" fmla="*/ 0 w 231"/>
                <a:gd name="T3" fmla="*/ 0 h 79"/>
                <a:gd name="T4" fmla="*/ 231 w 231"/>
                <a:gd name="T5" fmla="*/ 0 h 79"/>
                <a:gd name="T6" fmla="*/ 0 w 231"/>
                <a:gd name="T7" fmla="*/ 37 h 79"/>
                <a:gd name="T8" fmla="*/ 0 w 231"/>
                <a:gd name="T9" fmla="*/ 37 h 79"/>
                <a:gd name="T10" fmla="*/ 231 w 231"/>
                <a:gd name="T11" fmla="*/ 37 h 79"/>
                <a:gd name="T12" fmla="*/ 0 w 231"/>
                <a:gd name="T13" fmla="*/ 79 h 79"/>
                <a:gd name="T14" fmla="*/ 0 w 231"/>
                <a:gd name="T15" fmla="*/ 79 h 79"/>
                <a:gd name="T16" fmla="*/ 231 w 231"/>
                <a:gd name="T17"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79">
                  <a:moveTo>
                    <a:pt x="0" y="0"/>
                  </a:moveTo>
                  <a:lnTo>
                    <a:pt x="0" y="0"/>
                  </a:lnTo>
                  <a:lnTo>
                    <a:pt x="231" y="0"/>
                  </a:lnTo>
                  <a:moveTo>
                    <a:pt x="0" y="37"/>
                  </a:moveTo>
                  <a:lnTo>
                    <a:pt x="0" y="37"/>
                  </a:lnTo>
                  <a:lnTo>
                    <a:pt x="231" y="37"/>
                  </a:lnTo>
                  <a:moveTo>
                    <a:pt x="0" y="79"/>
                  </a:moveTo>
                  <a:lnTo>
                    <a:pt x="0" y="79"/>
                  </a:lnTo>
                  <a:lnTo>
                    <a:pt x="231" y="79"/>
                  </a:lnTo>
                </a:path>
              </a:pathLst>
            </a:custGeom>
            <a:noFill/>
            <a:ln w="41275"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37">
              <a:extLst>
                <a:ext uri="{FF2B5EF4-FFF2-40B4-BE49-F238E27FC236}">
                  <a16:creationId xmlns:a16="http://schemas.microsoft.com/office/drawing/2014/main" id="{A85B77AF-B6E1-46DF-835F-043148AA37E7}"/>
                </a:ext>
              </a:extLst>
            </p:cNvPr>
            <p:cNvSpPr>
              <a:spLocks/>
            </p:cNvSpPr>
            <p:nvPr/>
          </p:nvSpPr>
          <p:spPr bwMode="auto">
            <a:xfrm>
              <a:off x="7942263" y="4714876"/>
              <a:ext cx="260350" cy="123825"/>
            </a:xfrm>
            <a:custGeom>
              <a:avLst/>
              <a:gdLst>
                <a:gd name="T0" fmla="*/ 153 w 306"/>
                <a:gd name="T1" fmla="*/ 145 h 145"/>
                <a:gd name="T2" fmla="*/ 153 w 306"/>
                <a:gd name="T3" fmla="*/ 145 h 145"/>
                <a:gd name="T4" fmla="*/ 306 w 306"/>
                <a:gd name="T5" fmla="*/ 73 h 145"/>
                <a:gd name="T6" fmla="*/ 153 w 306"/>
                <a:gd name="T7" fmla="*/ 0 h 145"/>
                <a:gd name="T8" fmla="*/ 0 w 306"/>
                <a:gd name="T9" fmla="*/ 73 h 145"/>
                <a:gd name="T10" fmla="*/ 153 w 306"/>
                <a:gd name="T11" fmla="*/ 145 h 145"/>
              </a:gdLst>
              <a:ahLst/>
              <a:cxnLst>
                <a:cxn ang="0">
                  <a:pos x="T0" y="T1"/>
                </a:cxn>
                <a:cxn ang="0">
                  <a:pos x="T2" y="T3"/>
                </a:cxn>
                <a:cxn ang="0">
                  <a:pos x="T4" y="T5"/>
                </a:cxn>
                <a:cxn ang="0">
                  <a:pos x="T6" y="T7"/>
                </a:cxn>
                <a:cxn ang="0">
                  <a:pos x="T8" y="T9"/>
                </a:cxn>
                <a:cxn ang="0">
                  <a:pos x="T10" y="T11"/>
                </a:cxn>
              </a:cxnLst>
              <a:rect l="0" t="0" r="r" b="b"/>
              <a:pathLst>
                <a:path w="306" h="145">
                  <a:moveTo>
                    <a:pt x="153" y="145"/>
                  </a:moveTo>
                  <a:lnTo>
                    <a:pt x="153" y="145"/>
                  </a:lnTo>
                  <a:cubicBezTo>
                    <a:pt x="238" y="145"/>
                    <a:pt x="306" y="73"/>
                    <a:pt x="306" y="73"/>
                  </a:cubicBezTo>
                  <a:cubicBezTo>
                    <a:pt x="306" y="73"/>
                    <a:pt x="238" y="0"/>
                    <a:pt x="153" y="0"/>
                  </a:cubicBezTo>
                  <a:cubicBezTo>
                    <a:pt x="69" y="0"/>
                    <a:pt x="0" y="73"/>
                    <a:pt x="0" y="73"/>
                  </a:cubicBezTo>
                  <a:cubicBezTo>
                    <a:pt x="0" y="73"/>
                    <a:pt x="69" y="145"/>
                    <a:pt x="153" y="145"/>
                  </a:cubicBezTo>
                  <a:close/>
                </a:path>
              </a:pathLst>
            </a:custGeom>
            <a:solidFill>
              <a:srgbClr val="951B8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38">
              <a:extLst>
                <a:ext uri="{FF2B5EF4-FFF2-40B4-BE49-F238E27FC236}">
                  <a16:creationId xmlns:a16="http://schemas.microsoft.com/office/drawing/2014/main" id="{AF3F33B1-516B-4175-9E3C-EC91860D749B}"/>
                </a:ext>
              </a:extLst>
            </p:cNvPr>
            <p:cNvSpPr>
              <a:spLocks/>
            </p:cNvSpPr>
            <p:nvPr/>
          </p:nvSpPr>
          <p:spPr bwMode="auto">
            <a:xfrm>
              <a:off x="7942263" y="4714876"/>
              <a:ext cx="260350" cy="123825"/>
            </a:xfrm>
            <a:custGeom>
              <a:avLst/>
              <a:gdLst>
                <a:gd name="T0" fmla="*/ 153 w 306"/>
                <a:gd name="T1" fmla="*/ 145 h 145"/>
                <a:gd name="T2" fmla="*/ 153 w 306"/>
                <a:gd name="T3" fmla="*/ 145 h 145"/>
                <a:gd name="T4" fmla="*/ 306 w 306"/>
                <a:gd name="T5" fmla="*/ 73 h 145"/>
                <a:gd name="T6" fmla="*/ 153 w 306"/>
                <a:gd name="T7" fmla="*/ 0 h 145"/>
                <a:gd name="T8" fmla="*/ 0 w 306"/>
                <a:gd name="T9" fmla="*/ 73 h 145"/>
                <a:gd name="T10" fmla="*/ 153 w 306"/>
                <a:gd name="T11" fmla="*/ 145 h 145"/>
                <a:gd name="T12" fmla="*/ 153 w 306"/>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306" h="145">
                  <a:moveTo>
                    <a:pt x="153" y="145"/>
                  </a:moveTo>
                  <a:lnTo>
                    <a:pt x="153" y="145"/>
                  </a:lnTo>
                  <a:cubicBezTo>
                    <a:pt x="238" y="145"/>
                    <a:pt x="306" y="73"/>
                    <a:pt x="306" y="73"/>
                  </a:cubicBezTo>
                  <a:cubicBezTo>
                    <a:pt x="306" y="73"/>
                    <a:pt x="238" y="0"/>
                    <a:pt x="153" y="0"/>
                  </a:cubicBezTo>
                  <a:cubicBezTo>
                    <a:pt x="69" y="0"/>
                    <a:pt x="0" y="73"/>
                    <a:pt x="0" y="73"/>
                  </a:cubicBezTo>
                  <a:cubicBezTo>
                    <a:pt x="0" y="73"/>
                    <a:pt x="69" y="145"/>
                    <a:pt x="153" y="145"/>
                  </a:cubicBezTo>
                  <a:lnTo>
                    <a:pt x="153" y="145"/>
                  </a:lnTo>
                  <a:close/>
                </a:path>
              </a:pathLst>
            </a:custGeom>
            <a:noFill/>
            <a:ln w="793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39">
              <a:extLst>
                <a:ext uri="{FF2B5EF4-FFF2-40B4-BE49-F238E27FC236}">
                  <a16:creationId xmlns:a16="http://schemas.microsoft.com/office/drawing/2014/main" id="{AA54792F-AEBB-470D-A103-C3301CE22159}"/>
                </a:ext>
              </a:extLst>
            </p:cNvPr>
            <p:cNvSpPr>
              <a:spLocks/>
            </p:cNvSpPr>
            <p:nvPr/>
          </p:nvSpPr>
          <p:spPr bwMode="auto">
            <a:xfrm>
              <a:off x="8021638" y="4724401"/>
              <a:ext cx="103188" cy="104775"/>
            </a:xfrm>
            <a:custGeom>
              <a:avLst/>
              <a:gdLst>
                <a:gd name="T0" fmla="*/ 60 w 121"/>
                <a:gd name="T1" fmla="*/ 122 h 122"/>
                <a:gd name="T2" fmla="*/ 60 w 121"/>
                <a:gd name="T3" fmla="*/ 122 h 122"/>
                <a:gd name="T4" fmla="*/ 121 w 121"/>
                <a:gd name="T5" fmla="*/ 61 h 122"/>
                <a:gd name="T6" fmla="*/ 60 w 121"/>
                <a:gd name="T7" fmla="*/ 0 h 122"/>
                <a:gd name="T8" fmla="*/ 0 w 121"/>
                <a:gd name="T9" fmla="*/ 61 h 122"/>
                <a:gd name="T10" fmla="*/ 60 w 121"/>
                <a:gd name="T11" fmla="*/ 122 h 122"/>
              </a:gdLst>
              <a:ahLst/>
              <a:cxnLst>
                <a:cxn ang="0">
                  <a:pos x="T0" y="T1"/>
                </a:cxn>
                <a:cxn ang="0">
                  <a:pos x="T2" y="T3"/>
                </a:cxn>
                <a:cxn ang="0">
                  <a:pos x="T4" y="T5"/>
                </a:cxn>
                <a:cxn ang="0">
                  <a:pos x="T6" y="T7"/>
                </a:cxn>
                <a:cxn ang="0">
                  <a:pos x="T8" y="T9"/>
                </a:cxn>
                <a:cxn ang="0">
                  <a:pos x="T10" y="T11"/>
                </a:cxn>
              </a:cxnLst>
              <a:rect l="0" t="0" r="r" b="b"/>
              <a:pathLst>
                <a:path w="121" h="122">
                  <a:moveTo>
                    <a:pt x="60" y="122"/>
                  </a:moveTo>
                  <a:lnTo>
                    <a:pt x="60" y="122"/>
                  </a:lnTo>
                  <a:cubicBezTo>
                    <a:pt x="94" y="122"/>
                    <a:pt x="121" y="95"/>
                    <a:pt x="121" y="61"/>
                  </a:cubicBezTo>
                  <a:cubicBezTo>
                    <a:pt x="121" y="28"/>
                    <a:pt x="94" y="0"/>
                    <a:pt x="60" y="0"/>
                  </a:cubicBezTo>
                  <a:cubicBezTo>
                    <a:pt x="27" y="0"/>
                    <a:pt x="0" y="28"/>
                    <a:pt x="0" y="61"/>
                  </a:cubicBezTo>
                  <a:cubicBezTo>
                    <a:pt x="0" y="95"/>
                    <a:pt x="27" y="122"/>
                    <a:pt x="60" y="122"/>
                  </a:cubicBez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40">
              <a:extLst>
                <a:ext uri="{FF2B5EF4-FFF2-40B4-BE49-F238E27FC236}">
                  <a16:creationId xmlns:a16="http://schemas.microsoft.com/office/drawing/2014/main" id="{5B4EEFDF-7953-456A-85AC-898644D4D108}"/>
                </a:ext>
              </a:extLst>
            </p:cNvPr>
            <p:cNvSpPr>
              <a:spLocks/>
            </p:cNvSpPr>
            <p:nvPr/>
          </p:nvSpPr>
          <p:spPr bwMode="auto">
            <a:xfrm>
              <a:off x="8021638" y="4724401"/>
              <a:ext cx="103188" cy="104775"/>
            </a:xfrm>
            <a:custGeom>
              <a:avLst/>
              <a:gdLst>
                <a:gd name="T0" fmla="*/ 60 w 121"/>
                <a:gd name="T1" fmla="*/ 122 h 122"/>
                <a:gd name="T2" fmla="*/ 60 w 121"/>
                <a:gd name="T3" fmla="*/ 122 h 122"/>
                <a:gd name="T4" fmla="*/ 121 w 121"/>
                <a:gd name="T5" fmla="*/ 61 h 122"/>
                <a:gd name="T6" fmla="*/ 60 w 121"/>
                <a:gd name="T7" fmla="*/ 0 h 122"/>
                <a:gd name="T8" fmla="*/ 0 w 121"/>
                <a:gd name="T9" fmla="*/ 61 h 122"/>
                <a:gd name="T10" fmla="*/ 60 w 121"/>
                <a:gd name="T11" fmla="*/ 122 h 122"/>
                <a:gd name="T12" fmla="*/ 60 w 121"/>
                <a:gd name="T13" fmla="*/ 122 h 122"/>
              </a:gdLst>
              <a:ahLst/>
              <a:cxnLst>
                <a:cxn ang="0">
                  <a:pos x="T0" y="T1"/>
                </a:cxn>
                <a:cxn ang="0">
                  <a:pos x="T2" y="T3"/>
                </a:cxn>
                <a:cxn ang="0">
                  <a:pos x="T4" y="T5"/>
                </a:cxn>
                <a:cxn ang="0">
                  <a:pos x="T6" y="T7"/>
                </a:cxn>
                <a:cxn ang="0">
                  <a:pos x="T8" y="T9"/>
                </a:cxn>
                <a:cxn ang="0">
                  <a:pos x="T10" y="T11"/>
                </a:cxn>
                <a:cxn ang="0">
                  <a:pos x="T12" y="T13"/>
                </a:cxn>
              </a:cxnLst>
              <a:rect l="0" t="0" r="r" b="b"/>
              <a:pathLst>
                <a:path w="121" h="122">
                  <a:moveTo>
                    <a:pt x="60" y="122"/>
                  </a:moveTo>
                  <a:lnTo>
                    <a:pt x="60" y="122"/>
                  </a:lnTo>
                  <a:cubicBezTo>
                    <a:pt x="94" y="122"/>
                    <a:pt x="121" y="95"/>
                    <a:pt x="121" y="61"/>
                  </a:cubicBezTo>
                  <a:cubicBezTo>
                    <a:pt x="121" y="28"/>
                    <a:pt x="94" y="0"/>
                    <a:pt x="60" y="0"/>
                  </a:cubicBezTo>
                  <a:cubicBezTo>
                    <a:pt x="27" y="0"/>
                    <a:pt x="0" y="28"/>
                    <a:pt x="0" y="61"/>
                  </a:cubicBezTo>
                  <a:cubicBezTo>
                    <a:pt x="0" y="95"/>
                    <a:pt x="27" y="122"/>
                    <a:pt x="60" y="122"/>
                  </a:cubicBezTo>
                  <a:lnTo>
                    <a:pt x="60" y="122"/>
                  </a:lnTo>
                  <a:close/>
                </a:path>
              </a:pathLst>
            </a:custGeom>
            <a:noFill/>
            <a:ln w="63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41">
              <a:extLst>
                <a:ext uri="{FF2B5EF4-FFF2-40B4-BE49-F238E27FC236}">
                  <a16:creationId xmlns:a16="http://schemas.microsoft.com/office/drawing/2014/main" id="{C24916EF-692D-43E2-A6B0-32EAF15CCB3D}"/>
                </a:ext>
              </a:extLst>
            </p:cNvPr>
            <p:cNvSpPr>
              <a:spLocks/>
            </p:cNvSpPr>
            <p:nvPr/>
          </p:nvSpPr>
          <p:spPr bwMode="auto">
            <a:xfrm>
              <a:off x="8037513" y="4741863"/>
              <a:ext cx="69850" cy="69850"/>
            </a:xfrm>
            <a:custGeom>
              <a:avLst/>
              <a:gdLst>
                <a:gd name="T0" fmla="*/ 41 w 83"/>
                <a:gd name="T1" fmla="*/ 83 h 83"/>
                <a:gd name="T2" fmla="*/ 41 w 83"/>
                <a:gd name="T3" fmla="*/ 83 h 83"/>
                <a:gd name="T4" fmla="*/ 83 w 83"/>
                <a:gd name="T5" fmla="*/ 42 h 83"/>
                <a:gd name="T6" fmla="*/ 41 w 83"/>
                <a:gd name="T7" fmla="*/ 0 h 83"/>
                <a:gd name="T8" fmla="*/ 0 w 83"/>
                <a:gd name="T9" fmla="*/ 42 h 83"/>
                <a:gd name="T10" fmla="*/ 41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41" y="83"/>
                  </a:moveTo>
                  <a:lnTo>
                    <a:pt x="41" y="83"/>
                  </a:lnTo>
                  <a:cubicBezTo>
                    <a:pt x="64" y="83"/>
                    <a:pt x="83" y="65"/>
                    <a:pt x="83" y="42"/>
                  </a:cubicBezTo>
                  <a:cubicBezTo>
                    <a:pt x="83" y="19"/>
                    <a:pt x="64" y="0"/>
                    <a:pt x="41" y="0"/>
                  </a:cubicBezTo>
                  <a:cubicBezTo>
                    <a:pt x="19" y="0"/>
                    <a:pt x="0" y="19"/>
                    <a:pt x="0" y="42"/>
                  </a:cubicBezTo>
                  <a:cubicBezTo>
                    <a:pt x="0" y="65"/>
                    <a:pt x="19" y="83"/>
                    <a:pt x="41" y="83"/>
                  </a:cubicBez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42">
              <a:extLst>
                <a:ext uri="{FF2B5EF4-FFF2-40B4-BE49-F238E27FC236}">
                  <a16:creationId xmlns:a16="http://schemas.microsoft.com/office/drawing/2014/main" id="{5EC333C1-BE05-452F-83A6-6316C4C961ED}"/>
                </a:ext>
              </a:extLst>
            </p:cNvPr>
            <p:cNvSpPr>
              <a:spLocks/>
            </p:cNvSpPr>
            <p:nvPr/>
          </p:nvSpPr>
          <p:spPr bwMode="auto">
            <a:xfrm>
              <a:off x="8037513" y="4741863"/>
              <a:ext cx="69850" cy="69850"/>
            </a:xfrm>
            <a:custGeom>
              <a:avLst/>
              <a:gdLst>
                <a:gd name="T0" fmla="*/ 41 w 83"/>
                <a:gd name="T1" fmla="*/ 83 h 83"/>
                <a:gd name="T2" fmla="*/ 41 w 83"/>
                <a:gd name="T3" fmla="*/ 83 h 83"/>
                <a:gd name="T4" fmla="*/ 83 w 83"/>
                <a:gd name="T5" fmla="*/ 42 h 83"/>
                <a:gd name="T6" fmla="*/ 41 w 83"/>
                <a:gd name="T7" fmla="*/ 0 h 83"/>
                <a:gd name="T8" fmla="*/ 0 w 83"/>
                <a:gd name="T9" fmla="*/ 42 h 83"/>
                <a:gd name="T10" fmla="*/ 41 w 83"/>
                <a:gd name="T11" fmla="*/ 83 h 83"/>
                <a:gd name="T12" fmla="*/ 41 w 83"/>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83" h="83">
                  <a:moveTo>
                    <a:pt x="41" y="83"/>
                  </a:moveTo>
                  <a:lnTo>
                    <a:pt x="41" y="83"/>
                  </a:lnTo>
                  <a:cubicBezTo>
                    <a:pt x="64" y="83"/>
                    <a:pt x="83" y="65"/>
                    <a:pt x="83" y="42"/>
                  </a:cubicBezTo>
                  <a:cubicBezTo>
                    <a:pt x="83" y="19"/>
                    <a:pt x="64" y="0"/>
                    <a:pt x="41" y="0"/>
                  </a:cubicBezTo>
                  <a:cubicBezTo>
                    <a:pt x="19" y="0"/>
                    <a:pt x="0" y="19"/>
                    <a:pt x="0" y="42"/>
                  </a:cubicBezTo>
                  <a:cubicBezTo>
                    <a:pt x="0" y="65"/>
                    <a:pt x="19" y="83"/>
                    <a:pt x="41" y="83"/>
                  </a:cubicBezTo>
                  <a:lnTo>
                    <a:pt x="41" y="83"/>
                  </a:lnTo>
                  <a:close/>
                </a:path>
              </a:pathLst>
            </a:custGeom>
            <a:solidFill>
              <a:srgbClr val="951B81"/>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6" name="Title 5">
            <a:extLst>
              <a:ext uri="{FF2B5EF4-FFF2-40B4-BE49-F238E27FC236}">
                <a16:creationId xmlns:a16="http://schemas.microsoft.com/office/drawing/2014/main" id="{C8029E9F-CD1D-4C93-BDDF-87C11CC39999}"/>
              </a:ext>
            </a:extLst>
          </p:cNvPr>
          <p:cNvSpPr>
            <a:spLocks noGrp="1"/>
          </p:cNvSpPr>
          <p:nvPr>
            <p:ph type="title"/>
          </p:nvPr>
        </p:nvSpPr>
        <p:spPr/>
        <p:txBody>
          <a:bodyPr/>
          <a:lstStyle/>
          <a:p>
            <a:r>
              <a:rPr lang="en-GB">
                <a:solidFill>
                  <a:srgbClr val="FFC000"/>
                </a:solidFill>
              </a:rPr>
              <a:t>What is EPA?</a:t>
            </a:r>
            <a:endParaRPr lang="en-ZW">
              <a:solidFill>
                <a:srgbClr val="FFC000"/>
              </a:solidFill>
            </a:endParaRPr>
          </a:p>
        </p:txBody>
      </p:sp>
      <p:sp>
        <p:nvSpPr>
          <p:cNvPr id="3" name="Slide Number Placeholder 2">
            <a:extLst>
              <a:ext uri="{FF2B5EF4-FFF2-40B4-BE49-F238E27FC236}">
                <a16:creationId xmlns:a16="http://schemas.microsoft.com/office/drawing/2014/main" id="{F7AB1845-FCD1-4C6B-8373-847770BE6FEA}"/>
              </a:ext>
            </a:extLst>
          </p:cNvPr>
          <p:cNvSpPr>
            <a:spLocks noGrp="1"/>
          </p:cNvSpPr>
          <p:nvPr>
            <p:ph type="sldNum" sz="quarter" idx="12"/>
          </p:nvPr>
        </p:nvSpPr>
        <p:spPr/>
        <p:txBody>
          <a:bodyPr/>
          <a:lstStyle/>
          <a:p>
            <a:fld id="{D5683BB6-76BB-4AED-AF1E-827BF27ED19F}" type="slidenum">
              <a:rPr lang="en-US" smtClean="0"/>
              <a:pPr/>
              <a:t>5</a:t>
            </a:fld>
            <a:endParaRPr lang="en-US"/>
          </a:p>
        </p:txBody>
      </p:sp>
      <p:sp>
        <p:nvSpPr>
          <p:cNvPr id="41" name="Freeform 32">
            <a:extLst>
              <a:ext uri="{FF2B5EF4-FFF2-40B4-BE49-F238E27FC236}">
                <a16:creationId xmlns:a16="http://schemas.microsoft.com/office/drawing/2014/main" id="{193E345F-BDE5-4EE7-B1D1-49BB5C254861}"/>
              </a:ext>
            </a:extLst>
          </p:cNvPr>
          <p:cNvSpPr>
            <a:spLocks/>
          </p:cNvSpPr>
          <p:nvPr/>
        </p:nvSpPr>
        <p:spPr bwMode="auto">
          <a:xfrm>
            <a:off x="286761" y="2243766"/>
            <a:ext cx="3251200" cy="3544332"/>
          </a:xfrm>
          <a:custGeom>
            <a:avLst/>
            <a:gdLst>
              <a:gd name="T0" fmla="*/ 555 w 682"/>
              <a:gd name="T1" fmla="*/ 68 h 744"/>
              <a:gd name="T2" fmla="*/ 555 w 682"/>
              <a:gd name="T3" fmla="*/ 68 h 744"/>
              <a:gd name="T4" fmla="*/ 346 w 682"/>
              <a:gd name="T5" fmla="*/ 0 h 744"/>
              <a:gd name="T6" fmla="*/ 135 w 682"/>
              <a:gd name="T7" fmla="*/ 74 h 744"/>
              <a:gd name="T8" fmla="*/ 3 w 682"/>
              <a:gd name="T9" fmla="*/ 262 h 744"/>
              <a:gd name="T10" fmla="*/ 0 w 682"/>
              <a:gd name="T11" fmla="*/ 492 h 744"/>
              <a:gd name="T12" fmla="*/ 127 w 682"/>
              <a:gd name="T13" fmla="*/ 676 h 744"/>
              <a:gd name="T14" fmla="*/ 335 w 682"/>
              <a:gd name="T15" fmla="*/ 744 h 744"/>
              <a:gd name="T16" fmla="*/ 546 w 682"/>
              <a:gd name="T17" fmla="*/ 669 h 744"/>
              <a:gd name="T18" fmla="*/ 679 w 682"/>
              <a:gd name="T19" fmla="*/ 482 h 744"/>
              <a:gd name="T20" fmla="*/ 682 w 682"/>
              <a:gd name="T21" fmla="*/ 252 h 744"/>
              <a:gd name="T22" fmla="*/ 555 w 682"/>
              <a:gd name="T23" fmla="*/ 68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2" h="744">
                <a:moveTo>
                  <a:pt x="555" y="68"/>
                </a:moveTo>
                <a:lnTo>
                  <a:pt x="555" y="68"/>
                </a:lnTo>
                <a:lnTo>
                  <a:pt x="346" y="0"/>
                </a:lnTo>
                <a:lnTo>
                  <a:pt x="135" y="74"/>
                </a:lnTo>
                <a:lnTo>
                  <a:pt x="3" y="262"/>
                </a:lnTo>
                <a:lnTo>
                  <a:pt x="0" y="492"/>
                </a:lnTo>
                <a:lnTo>
                  <a:pt x="127" y="676"/>
                </a:lnTo>
                <a:lnTo>
                  <a:pt x="335" y="744"/>
                </a:lnTo>
                <a:lnTo>
                  <a:pt x="546" y="669"/>
                </a:lnTo>
                <a:lnTo>
                  <a:pt x="679" y="482"/>
                </a:lnTo>
                <a:lnTo>
                  <a:pt x="682" y="252"/>
                </a:lnTo>
                <a:lnTo>
                  <a:pt x="555" y="68"/>
                </a:lnTo>
                <a:close/>
              </a:path>
            </a:pathLst>
          </a:custGeom>
          <a:noFill/>
          <a:ln w="9525">
            <a:solidFill>
              <a:schemeClr val="tx2"/>
            </a:solidFill>
            <a:prstDash val="dash"/>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Oval 59">
            <a:extLst>
              <a:ext uri="{FF2B5EF4-FFF2-40B4-BE49-F238E27FC236}">
                <a16:creationId xmlns:a16="http://schemas.microsoft.com/office/drawing/2014/main" id="{0F383EB4-EFE8-4324-B480-92698B10C1F8}"/>
              </a:ext>
            </a:extLst>
          </p:cNvPr>
          <p:cNvSpPr/>
          <p:nvPr/>
        </p:nvSpPr>
        <p:spPr>
          <a:xfrm>
            <a:off x="4885362" y="1676835"/>
            <a:ext cx="1510866" cy="15108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id="{780BDB6F-E719-41B5-8FFB-C739CDBE653F}"/>
              </a:ext>
            </a:extLst>
          </p:cNvPr>
          <p:cNvSpPr/>
          <p:nvPr/>
        </p:nvSpPr>
        <p:spPr>
          <a:xfrm>
            <a:off x="3537961" y="2324099"/>
            <a:ext cx="1270000" cy="1143205"/>
          </a:xfrm>
          <a:custGeom>
            <a:avLst/>
            <a:gdLst>
              <a:gd name="connsiteX0" fmla="*/ 0 w 1270000"/>
              <a:gd name="connsiteY0" fmla="*/ 939800 h 939800"/>
              <a:gd name="connsiteX1" fmla="*/ 660400 w 1270000"/>
              <a:gd name="connsiteY1" fmla="*/ 0 h 939800"/>
              <a:gd name="connsiteX2" fmla="*/ 1270000 w 1270000"/>
              <a:gd name="connsiteY2" fmla="*/ 0 h 939800"/>
            </a:gdLst>
            <a:ahLst/>
            <a:cxnLst>
              <a:cxn ang="0">
                <a:pos x="connsiteX0" y="connsiteY0"/>
              </a:cxn>
              <a:cxn ang="0">
                <a:pos x="connsiteX1" y="connsiteY1"/>
              </a:cxn>
              <a:cxn ang="0">
                <a:pos x="connsiteX2" y="connsiteY2"/>
              </a:cxn>
            </a:cxnLst>
            <a:rect l="l" t="t" r="r" b="b"/>
            <a:pathLst>
              <a:path w="1270000" h="939800">
                <a:moveTo>
                  <a:pt x="0" y="939800"/>
                </a:moveTo>
                <a:lnTo>
                  <a:pt x="660400" y="0"/>
                </a:lnTo>
                <a:lnTo>
                  <a:pt x="1270000" y="0"/>
                </a:lnTo>
              </a:path>
            </a:pathLst>
          </a:custGeom>
          <a:noFill/>
          <a:ln w="9525">
            <a:solidFill>
              <a:schemeClr val="tx2"/>
            </a:solidFill>
            <a:prstDash val="dash"/>
            <a:round/>
            <a:headEnd/>
            <a:tailEnd type="arrow" w="lg" len="sm"/>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76" name="Oval 75">
            <a:extLst>
              <a:ext uri="{FF2B5EF4-FFF2-40B4-BE49-F238E27FC236}">
                <a16:creationId xmlns:a16="http://schemas.microsoft.com/office/drawing/2014/main" id="{772BE7A0-E1DA-4EE0-AC00-D648BE8DB06B}"/>
              </a:ext>
            </a:extLst>
          </p:cNvPr>
          <p:cNvSpPr/>
          <p:nvPr/>
        </p:nvSpPr>
        <p:spPr>
          <a:xfrm>
            <a:off x="4885362" y="3277035"/>
            <a:ext cx="1510866" cy="15108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53348B6D-EC76-4A92-A8DA-5EA64F381B03}"/>
              </a:ext>
            </a:extLst>
          </p:cNvPr>
          <p:cNvSpPr txBox="1"/>
          <p:nvPr/>
        </p:nvSpPr>
        <p:spPr>
          <a:xfrm>
            <a:off x="4875421" y="2324099"/>
            <a:ext cx="1519634" cy="291462"/>
          </a:xfrm>
          <a:prstGeom prst="rect">
            <a:avLst/>
          </a:prstGeom>
          <a:noFill/>
        </p:spPr>
        <p:txBody>
          <a:bodyPr wrap="square" rtlCol="0" anchor="ctr" anchorCtr="0">
            <a:noAutofit/>
          </a:bodyPr>
          <a:lstStyle/>
          <a:p>
            <a:pPr algn="ctr"/>
            <a:r>
              <a:rPr lang="en-US" b="1">
                <a:latin typeface="+mj-lt"/>
              </a:rPr>
              <a:t>Knowledge</a:t>
            </a:r>
          </a:p>
        </p:txBody>
      </p:sp>
      <p:cxnSp>
        <p:nvCxnSpPr>
          <p:cNvPr id="78" name="Straight Arrow Connector 77">
            <a:extLst>
              <a:ext uri="{FF2B5EF4-FFF2-40B4-BE49-F238E27FC236}">
                <a16:creationId xmlns:a16="http://schemas.microsoft.com/office/drawing/2014/main" id="{230F1647-3099-467F-BDE9-3D07B84056F1}"/>
              </a:ext>
            </a:extLst>
          </p:cNvPr>
          <p:cNvCxnSpPr/>
          <p:nvPr/>
        </p:nvCxnSpPr>
        <p:spPr>
          <a:xfrm>
            <a:off x="3537961" y="4013200"/>
            <a:ext cx="1168400" cy="0"/>
          </a:xfrm>
          <a:prstGeom prst="straightConnector1">
            <a:avLst/>
          </a:prstGeom>
          <a:noFill/>
          <a:ln w="9525">
            <a:solidFill>
              <a:schemeClr val="tx2"/>
            </a:solidFill>
            <a:prstDash val="dash"/>
            <a:round/>
            <a:headEnd/>
            <a:tailEnd type="arrow" w="lg" len="sm"/>
          </a:ln>
        </p:spPr>
      </p:cxnSp>
      <p:sp>
        <p:nvSpPr>
          <p:cNvPr id="79" name="Oval 78">
            <a:extLst>
              <a:ext uri="{FF2B5EF4-FFF2-40B4-BE49-F238E27FC236}">
                <a16:creationId xmlns:a16="http://schemas.microsoft.com/office/drawing/2014/main" id="{1B94CBAD-B378-43D5-A153-90F3A3D4BBEA}"/>
              </a:ext>
            </a:extLst>
          </p:cNvPr>
          <p:cNvSpPr/>
          <p:nvPr/>
        </p:nvSpPr>
        <p:spPr>
          <a:xfrm>
            <a:off x="4885362" y="4877235"/>
            <a:ext cx="1510866" cy="15108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B7A75879-0D3A-46ED-8257-0346B824C9BF}"/>
              </a:ext>
            </a:extLst>
          </p:cNvPr>
          <p:cNvSpPr txBox="1"/>
          <p:nvPr/>
        </p:nvSpPr>
        <p:spPr>
          <a:xfrm>
            <a:off x="4875421" y="5494040"/>
            <a:ext cx="1519634" cy="291462"/>
          </a:xfrm>
          <a:prstGeom prst="rect">
            <a:avLst/>
          </a:prstGeom>
          <a:noFill/>
        </p:spPr>
        <p:txBody>
          <a:bodyPr wrap="square" rtlCol="0" anchor="ctr" anchorCtr="0">
            <a:noAutofit/>
          </a:bodyPr>
          <a:lstStyle/>
          <a:p>
            <a:pPr algn="ctr"/>
            <a:r>
              <a:rPr lang="en-US" b="1">
                <a:latin typeface="+mj-lt"/>
              </a:rPr>
              <a:t>Behaviours</a:t>
            </a:r>
          </a:p>
        </p:txBody>
      </p:sp>
      <p:sp>
        <p:nvSpPr>
          <p:cNvPr id="81" name="Freeform: Shape 80">
            <a:extLst>
              <a:ext uri="{FF2B5EF4-FFF2-40B4-BE49-F238E27FC236}">
                <a16:creationId xmlns:a16="http://schemas.microsoft.com/office/drawing/2014/main" id="{E4D462FB-A0F5-4A9C-912F-6714B39143B5}"/>
              </a:ext>
            </a:extLst>
          </p:cNvPr>
          <p:cNvSpPr/>
          <p:nvPr/>
        </p:nvSpPr>
        <p:spPr>
          <a:xfrm flipV="1">
            <a:off x="3537961" y="4611838"/>
            <a:ext cx="1270000" cy="1059568"/>
          </a:xfrm>
          <a:custGeom>
            <a:avLst/>
            <a:gdLst>
              <a:gd name="connsiteX0" fmla="*/ 0 w 1270000"/>
              <a:gd name="connsiteY0" fmla="*/ 939800 h 939800"/>
              <a:gd name="connsiteX1" fmla="*/ 660400 w 1270000"/>
              <a:gd name="connsiteY1" fmla="*/ 0 h 939800"/>
              <a:gd name="connsiteX2" fmla="*/ 1270000 w 1270000"/>
              <a:gd name="connsiteY2" fmla="*/ 0 h 939800"/>
            </a:gdLst>
            <a:ahLst/>
            <a:cxnLst>
              <a:cxn ang="0">
                <a:pos x="connsiteX0" y="connsiteY0"/>
              </a:cxn>
              <a:cxn ang="0">
                <a:pos x="connsiteX1" y="connsiteY1"/>
              </a:cxn>
              <a:cxn ang="0">
                <a:pos x="connsiteX2" y="connsiteY2"/>
              </a:cxn>
            </a:cxnLst>
            <a:rect l="l" t="t" r="r" b="b"/>
            <a:pathLst>
              <a:path w="1270000" h="939800">
                <a:moveTo>
                  <a:pt x="0" y="939800"/>
                </a:moveTo>
                <a:lnTo>
                  <a:pt x="660400" y="0"/>
                </a:lnTo>
                <a:lnTo>
                  <a:pt x="1270000" y="0"/>
                </a:lnTo>
              </a:path>
            </a:pathLst>
          </a:custGeom>
          <a:noFill/>
          <a:ln w="9525">
            <a:solidFill>
              <a:schemeClr val="tx1"/>
            </a:solidFill>
            <a:prstDash val="dash"/>
            <a:round/>
            <a:headEnd/>
            <a:tailEnd type="arrow" w="lg" len="sm"/>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62" name="TextBox 61">
            <a:extLst>
              <a:ext uri="{FF2B5EF4-FFF2-40B4-BE49-F238E27FC236}">
                <a16:creationId xmlns:a16="http://schemas.microsoft.com/office/drawing/2014/main" id="{00EA733A-2195-4B15-891E-12A096C165FE}"/>
              </a:ext>
            </a:extLst>
          </p:cNvPr>
          <p:cNvSpPr txBox="1"/>
          <p:nvPr/>
        </p:nvSpPr>
        <p:spPr>
          <a:xfrm>
            <a:off x="4875421" y="3907563"/>
            <a:ext cx="1519634" cy="291462"/>
          </a:xfrm>
          <a:prstGeom prst="rect">
            <a:avLst/>
          </a:prstGeom>
          <a:noFill/>
        </p:spPr>
        <p:txBody>
          <a:bodyPr wrap="square" rtlCol="0" anchor="ctr" anchorCtr="0">
            <a:noAutofit/>
          </a:bodyPr>
          <a:lstStyle/>
          <a:p>
            <a:pPr algn="ctr"/>
            <a:r>
              <a:rPr lang="en-US" b="1">
                <a:latin typeface="+mj-lt"/>
              </a:rPr>
              <a:t>Skills</a:t>
            </a:r>
          </a:p>
        </p:txBody>
      </p:sp>
      <p:sp>
        <p:nvSpPr>
          <p:cNvPr id="5" name="TextBox 4">
            <a:extLst>
              <a:ext uri="{FF2B5EF4-FFF2-40B4-BE49-F238E27FC236}">
                <a16:creationId xmlns:a16="http://schemas.microsoft.com/office/drawing/2014/main" id="{75699B14-31C0-4562-8D9D-0CFA8CA7DCD4}"/>
              </a:ext>
            </a:extLst>
          </p:cNvPr>
          <p:cNvSpPr txBox="1"/>
          <p:nvPr/>
        </p:nvSpPr>
        <p:spPr>
          <a:xfrm>
            <a:off x="6691086" y="1828800"/>
            <a:ext cx="5157216" cy="4001095"/>
          </a:xfrm>
          <a:prstGeom prst="rect">
            <a:avLst/>
          </a:prstGeom>
          <a:noFill/>
        </p:spPr>
        <p:txBody>
          <a:bodyPr wrap="square" rtlCol="0">
            <a:spAutoFit/>
          </a:bodyPr>
          <a:lstStyle/>
          <a:p>
            <a:pPr marL="285750" indent="-285750">
              <a:buFont typeface="Arial" panose="020B0604020202020204" pitchFamily="34" charset="0"/>
              <a:buChar char="•"/>
            </a:pPr>
            <a:endParaRPr lang="en-GB">
              <a:solidFill>
                <a:schemeClr val="tx2"/>
              </a:solidFill>
            </a:endParaRPr>
          </a:p>
          <a:p>
            <a:pPr marL="285750" indent="-285750">
              <a:buFont typeface="Arial" panose="020B0604020202020204" pitchFamily="34" charset="0"/>
              <a:buChar char="•"/>
            </a:pPr>
            <a:endParaRPr lang="en-GB">
              <a:solidFill>
                <a:schemeClr val="tx2"/>
              </a:solidFill>
            </a:endParaRPr>
          </a:p>
          <a:p>
            <a:pPr marL="285750" indent="-285750">
              <a:buFont typeface="Arial" panose="020B0604020202020204" pitchFamily="34" charset="0"/>
              <a:buChar char="•"/>
            </a:pPr>
            <a:endParaRPr lang="en-GB">
              <a:solidFill>
                <a:schemeClr val="tx2"/>
              </a:solidFill>
            </a:endParaRPr>
          </a:p>
          <a:p>
            <a:pPr marL="285750" indent="-285750">
              <a:buFont typeface="Arial" panose="020B0604020202020204" pitchFamily="34" charset="0"/>
              <a:buChar char="•"/>
            </a:pPr>
            <a:r>
              <a:rPr lang="en-GB" sz="2000">
                <a:solidFill>
                  <a:schemeClr val="tx2"/>
                </a:solidFill>
              </a:rPr>
              <a:t>Assessment(s) undertaken at the end of an apprenticeship by an independent End Point Assessment Organisation (EPAO).</a:t>
            </a:r>
          </a:p>
          <a:p>
            <a:pPr marL="285750" indent="-285750">
              <a:buFont typeface="Arial" panose="020B0604020202020204" pitchFamily="34" charset="0"/>
              <a:buChar char="•"/>
            </a:pPr>
            <a:endParaRPr lang="en-GB" sz="2000">
              <a:solidFill>
                <a:schemeClr val="tx2"/>
              </a:solidFill>
            </a:endParaRPr>
          </a:p>
          <a:p>
            <a:pPr marL="285750" indent="-285750">
              <a:buFont typeface="Arial" panose="020B0604020202020204" pitchFamily="34" charset="0"/>
              <a:buChar char="•"/>
            </a:pPr>
            <a:r>
              <a:rPr lang="en-GB" sz="2000">
                <a:solidFill>
                  <a:schemeClr val="tx2"/>
                </a:solidFill>
              </a:rPr>
              <a:t>Carried out in line with the Assessment Plan to measure a candidates performance against the knowledge, skills and behaviours set out in the apprenticeship standard set by the Trailblazer Group.</a:t>
            </a:r>
          </a:p>
        </p:txBody>
      </p:sp>
      <p:pic>
        <p:nvPicPr>
          <p:cNvPr id="2" name="Audio 1">
            <a:hlinkClick r:id="" action="ppaction://media"/>
            <a:extLst>
              <a:ext uri="{FF2B5EF4-FFF2-40B4-BE49-F238E27FC236}">
                <a16:creationId xmlns:a16="http://schemas.microsoft.com/office/drawing/2014/main" id="{A6770EA9-F9B7-47F3-B6D4-1B29425036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38437233"/>
      </p:ext>
    </p:extLst>
  </p:cSld>
  <p:clrMapOvr>
    <a:masterClrMapping/>
  </p:clrMapOvr>
  <mc:AlternateContent xmlns:mc="http://schemas.openxmlformats.org/markup-compatibility/2006">
    <mc:Choice xmlns:p159="http://schemas.microsoft.com/office/powerpoint/2015/09/main" Requires="p159">
      <p:transition spd="slow" advTm="49090">
        <p159:morph option="byObject"/>
      </p:transition>
    </mc:Choice>
    <mc:Fallback>
      <p:transition spd="slow" advTm="490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750"/>
                                        <p:tgtEl>
                                          <p:spTgt spid="4"/>
                                        </p:tgtEl>
                                      </p:cBhvr>
                                    </p:animEffect>
                                  </p:childTnLst>
                                </p:cTn>
                              </p:par>
                              <p:par>
                                <p:cTn id="10" presetID="21" presetClass="entr" presetSubtype="1"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heel(1)">
                                      <p:cBhvr>
                                        <p:cTn id="12" dur="750"/>
                                        <p:tgtEl>
                                          <p:spTgt spid="41"/>
                                        </p:tgtEl>
                                      </p:cBhvr>
                                    </p:animEffect>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750"/>
                                        <p:tgtEl>
                                          <p:spTgt spid="60"/>
                                        </p:tgtEl>
                                      </p:cBhvr>
                                    </p:animEffect>
                                  </p:childTnLst>
                                </p:cTn>
                              </p:par>
                              <p:par>
                                <p:cTn id="17" presetID="23" presetClass="entr" presetSubtype="288"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 calcmode="lin" valueType="num">
                                      <p:cBhvr>
                                        <p:cTn id="19" dur="750" fill="hold"/>
                                        <p:tgtEl>
                                          <p:spTgt spid="60"/>
                                        </p:tgtEl>
                                        <p:attrNameLst>
                                          <p:attrName>ppt_w</p:attrName>
                                        </p:attrNameLst>
                                      </p:cBhvr>
                                      <p:tavLst>
                                        <p:tav tm="0">
                                          <p:val>
                                            <p:strVal val="4/3*#ppt_w"/>
                                          </p:val>
                                        </p:tav>
                                        <p:tav tm="100000">
                                          <p:val>
                                            <p:strVal val="#ppt_w"/>
                                          </p:val>
                                        </p:tav>
                                      </p:tavLst>
                                    </p:anim>
                                    <p:anim calcmode="lin" valueType="num">
                                      <p:cBhvr>
                                        <p:cTn id="20" dur="750" fill="hold"/>
                                        <p:tgtEl>
                                          <p:spTgt spid="60"/>
                                        </p:tgtEl>
                                        <p:attrNameLst>
                                          <p:attrName>ppt_h</p:attrName>
                                        </p:attrNameLst>
                                      </p:cBhvr>
                                      <p:tavLst>
                                        <p:tav tm="0">
                                          <p:val>
                                            <p:strVal val="4/3*#ppt_h"/>
                                          </p:val>
                                        </p:tav>
                                        <p:tav tm="100000">
                                          <p:val>
                                            <p:strVal val="#ppt_h"/>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wipe(left)">
                                      <p:cBhvr>
                                        <p:cTn id="26" dur="500"/>
                                        <p:tgtEl>
                                          <p:spTgt spid="63"/>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fade">
                                      <p:cBhvr>
                                        <p:cTn id="30" dur="750"/>
                                        <p:tgtEl>
                                          <p:spTgt spid="76"/>
                                        </p:tgtEl>
                                      </p:cBhvr>
                                    </p:animEffect>
                                  </p:childTnLst>
                                </p:cTn>
                              </p:par>
                              <p:par>
                                <p:cTn id="31" presetID="23" presetClass="entr" presetSubtype="288" fill="hold" grpId="1" nodeType="withEffect">
                                  <p:stCondLst>
                                    <p:cond delay="0"/>
                                  </p:stCondLst>
                                  <p:childTnLst>
                                    <p:set>
                                      <p:cBhvr>
                                        <p:cTn id="32" dur="1" fill="hold">
                                          <p:stCondLst>
                                            <p:cond delay="0"/>
                                          </p:stCondLst>
                                        </p:cTn>
                                        <p:tgtEl>
                                          <p:spTgt spid="76"/>
                                        </p:tgtEl>
                                        <p:attrNameLst>
                                          <p:attrName>style.visibility</p:attrName>
                                        </p:attrNameLst>
                                      </p:cBhvr>
                                      <p:to>
                                        <p:strVal val="visible"/>
                                      </p:to>
                                    </p:set>
                                    <p:anim calcmode="lin" valueType="num">
                                      <p:cBhvr>
                                        <p:cTn id="33" dur="750" fill="hold"/>
                                        <p:tgtEl>
                                          <p:spTgt spid="76"/>
                                        </p:tgtEl>
                                        <p:attrNameLst>
                                          <p:attrName>ppt_w</p:attrName>
                                        </p:attrNameLst>
                                      </p:cBhvr>
                                      <p:tavLst>
                                        <p:tav tm="0">
                                          <p:val>
                                            <p:strVal val="4/3*#ppt_w"/>
                                          </p:val>
                                        </p:tav>
                                        <p:tav tm="100000">
                                          <p:val>
                                            <p:strVal val="#ppt_w"/>
                                          </p:val>
                                        </p:tav>
                                      </p:tavLst>
                                    </p:anim>
                                    <p:anim calcmode="lin" valueType="num">
                                      <p:cBhvr>
                                        <p:cTn id="34" dur="750" fill="hold"/>
                                        <p:tgtEl>
                                          <p:spTgt spid="76"/>
                                        </p:tgtEl>
                                        <p:attrNameLst>
                                          <p:attrName>ppt_h</p:attrName>
                                        </p:attrNameLst>
                                      </p:cBhvr>
                                      <p:tavLst>
                                        <p:tav tm="0">
                                          <p:val>
                                            <p:strVal val="4/3*#ppt_h"/>
                                          </p:val>
                                        </p:tav>
                                        <p:tav tm="100000">
                                          <p:val>
                                            <p:strVal val="#ppt_h"/>
                                          </p:val>
                                        </p:tav>
                                      </p:tavLst>
                                    </p:anim>
                                  </p:childTnLst>
                                </p:cTn>
                              </p:par>
                              <p:par>
                                <p:cTn id="35" presetID="10" presetClass="entr" presetSubtype="0" fill="hold" grpId="0" nodeType="with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par>
                                <p:cTn id="38" presetID="22" presetClass="entr" presetSubtype="8" fill="hold" nodeType="withEffect">
                                  <p:stCondLst>
                                    <p:cond delay="0"/>
                                  </p:stCondLst>
                                  <p:childTnLst>
                                    <p:set>
                                      <p:cBhvr>
                                        <p:cTn id="39" dur="1" fill="hold">
                                          <p:stCondLst>
                                            <p:cond delay="0"/>
                                          </p:stCondLst>
                                        </p:cTn>
                                        <p:tgtEl>
                                          <p:spTgt spid="78"/>
                                        </p:tgtEl>
                                        <p:attrNameLst>
                                          <p:attrName>style.visibility</p:attrName>
                                        </p:attrNameLst>
                                      </p:cBhvr>
                                      <p:to>
                                        <p:strVal val="visible"/>
                                      </p:to>
                                    </p:set>
                                    <p:animEffect transition="in" filter="wipe(left)">
                                      <p:cBhvr>
                                        <p:cTn id="40" dur="500"/>
                                        <p:tgtEl>
                                          <p:spTgt spid="78"/>
                                        </p:tgtEl>
                                      </p:cBhvr>
                                    </p:animEffect>
                                  </p:childTnLst>
                                </p:cTn>
                              </p:par>
                            </p:childTnLst>
                          </p:cTn>
                        </p:par>
                        <p:par>
                          <p:cTn id="41" fill="hold">
                            <p:stCondLst>
                              <p:cond delay="2250"/>
                            </p:stCondLst>
                            <p:childTnLst>
                              <p:par>
                                <p:cTn id="42" presetID="10" presetClass="entr" presetSubtype="0" fill="hold" grpId="0" nodeType="afterEffect">
                                  <p:stCondLst>
                                    <p:cond delay="0"/>
                                  </p:stCondLst>
                                  <p:childTnLst>
                                    <p:set>
                                      <p:cBhvr>
                                        <p:cTn id="43" dur="1" fill="hold">
                                          <p:stCondLst>
                                            <p:cond delay="0"/>
                                          </p:stCondLst>
                                        </p:cTn>
                                        <p:tgtEl>
                                          <p:spTgt spid="79"/>
                                        </p:tgtEl>
                                        <p:attrNameLst>
                                          <p:attrName>style.visibility</p:attrName>
                                        </p:attrNameLst>
                                      </p:cBhvr>
                                      <p:to>
                                        <p:strVal val="visible"/>
                                      </p:to>
                                    </p:set>
                                    <p:animEffect transition="in" filter="fade">
                                      <p:cBhvr>
                                        <p:cTn id="44" dur="750"/>
                                        <p:tgtEl>
                                          <p:spTgt spid="79"/>
                                        </p:tgtEl>
                                      </p:cBhvr>
                                    </p:animEffect>
                                  </p:childTnLst>
                                </p:cTn>
                              </p:par>
                              <p:par>
                                <p:cTn id="45" presetID="23" presetClass="entr" presetSubtype="288" fill="hold" grpId="1" nodeType="withEffect">
                                  <p:stCondLst>
                                    <p:cond delay="0"/>
                                  </p:stCondLst>
                                  <p:childTnLst>
                                    <p:set>
                                      <p:cBhvr>
                                        <p:cTn id="46" dur="1" fill="hold">
                                          <p:stCondLst>
                                            <p:cond delay="0"/>
                                          </p:stCondLst>
                                        </p:cTn>
                                        <p:tgtEl>
                                          <p:spTgt spid="79"/>
                                        </p:tgtEl>
                                        <p:attrNameLst>
                                          <p:attrName>style.visibility</p:attrName>
                                        </p:attrNameLst>
                                      </p:cBhvr>
                                      <p:to>
                                        <p:strVal val="visible"/>
                                      </p:to>
                                    </p:set>
                                    <p:anim calcmode="lin" valueType="num">
                                      <p:cBhvr>
                                        <p:cTn id="47" dur="750" fill="hold"/>
                                        <p:tgtEl>
                                          <p:spTgt spid="79"/>
                                        </p:tgtEl>
                                        <p:attrNameLst>
                                          <p:attrName>ppt_w</p:attrName>
                                        </p:attrNameLst>
                                      </p:cBhvr>
                                      <p:tavLst>
                                        <p:tav tm="0">
                                          <p:val>
                                            <p:strVal val="4/3*#ppt_w"/>
                                          </p:val>
                                        </p:tav>
                                        <p:tav tm="100000">
                                          <p:val>
                                            <p:strVal val="#ppt_w"/>
                                          </p:val>
                                        </p:tav>
                                      </p:tavLst>
                                    </p:anim>
                                    <p:anim calcmode="lin" valueType="num">
                                      <p:cBhvr>
                                        <p:cTn id="48" dur="750" fill="hold"/>
                                        <p:tgtEl>
                                          <p:spTgt spid="79"/>
                                        </p:tgtEl>
                                        <p:attrNameLst>
                                          <p:attrName>ppt_h</p:attrName>
                                        </p:attrNameLst>
                                      </p:cBhvr>
                                      <p:tavLst>
                                        <p:tav tm="0">
                                          <p:val>
                                            <p:strVal val="4/3*#ppt_h"/>
                                          </p:val>
                                        </p:tav>
                                        <p:tav tm="100000">
                                          <p:val>
                                            <p:strVal val="#ppt_h"/>
                                          </p:val>
                                        </p:tav>
                                      </p:tavLst>
                                    </p:anim>
                                  </p:childTnLst>
                                </p:cTn>
                              </p:par>
                              <p:par>
                                <p:cTn id="49" presetID="10" presetClass="entr" presetSubtype="0" fill="hold" grpId="0" nodeType="withEffect">
                                  <p:stCondLst>
                                    <p:cond delay="0"/>
                                  </p:stCondLst>
                                  <p:childTnLst>
                                    <p:set>
                                      <p:cBhvr>
                                        <p:cTn id="50" dur="1" fill="hold">
                                          <p:stCondLst>
                                            <p:cond delay="0"/>
                                          </p:stCondLst>
                                        </p:cTn>
                                        <p:tgtEl>
                                          <p:spTgt spid="80"/>
                                        </p:tgtEl>
                                        <p:attrNameLst>
                                          <p:attrName>style.visibility</p:attrName>
                                        </p:attrNameLst>
                                      </p:cBhvr>
                                      <p:to>
                                        <p:strVal val="visible"/>
                                      </p:to>
                                    </p:set>
                                    <p:animEffect transition="in" filter="fade">
                                      <p:cBhvr>
                                        <p:cTn id="51" dur="500"/>
                                        <p:tgtEl>
                                          <p:spTgt spid="80"/>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81"/>
                                        </p:tgtEl>
                                        <p:attrNameLst>
                                          <p:attrName>style.visibility</p:attrName>
                                        </p:attrNameLst>
                                      </p:cBhvr>
                                      <p:to>
                                        <p:strVal val="visible"/>
                                      </p:to>
                                    </p:set>
                                    <p:animEffect transition="in" filter="wipe(left)">
                                      <p:cBhvr>
                                        <p:cTn id="54"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2"/>
                </p:tgtEl>
              </p:cMediaNode>
            </p:audio>
          </p:childTnLst>
        </p:cTn>
      </p:par>
    </p:tnLst>
    <p:bldLst>
      <p:bldP spid="41" grpId="0" animBg="1"/>
      <p:bldP spid="60" grpId="0" animBg="1"/>
      <p:bldP spid="60" grpId="1" animBg="1"/>
      <p:bldP spid="63" grpId="0" animBg="1"/>
      <p:bldP spid="76" grpId="0" animBg="1"/>
      <p:bldP spid="76" grpId="1" animBg="1"/>
      <p:bldP spid="77" grpId="0"/>
      <p:bldP spid="79" grpId="0" animBg="1"/>
      <p:bldP spid="79" grpId="1" animBg="1"/>
      <p:bldP spid="80" grpId="0"/>
      <p:bldP spid="81" grpId="0" animBg="1"/>
      <p:bldP spid="6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GB"/>
              <a:t>Presentation header</a:t>
            </a:r>
          </a:p>
        </p:txBody>
      </p:sp>
      <p:sp>
        <p:nvSpPr>
          <p:cNvPr id="5" name="Date Placeholder 4"/>
          <p:cNvSpPr>
            <a:spLocks noGrp="1"/>
          </p:cNvSpPr>
          <p:nvPr>
            <p:ph type="dt" sz="half" idx="2"/>
          </p:nvPr>
        </p:nvSpPr>
        <p:spPr/>
        <p:txBody>
          <a:bodyPr/>
          <a:lstStyle/>
          <a:p>
            <a:fld id="{8496FD7B-D1A6-4ECB-9C6C-B719B3084A67}" type="datetime4">
              <a:rPr lang="en-GB" smtClean="0"/>
              <a:t>11 May 2020</a:t>
            </a:fld>
            <a:endParaRPr lang="en-GB"/>
          </a:p>
        </p:txBody>
      </p:sp>
      <p:sp>
        <p:nvSpPr>
          <p:cNvPr id="6" name="Title 5"/>
          <p:cNvSpPr>
            <a:spLocks noGrp="1"/>
          </p:cNvSpPr>
          <p:nvPr>
            <p:ph type="ctrTitle"/>
          </p:nvPr>
        </p:nvSpPr>
        <p:spPr/>
        <p:txBody>
          <a:bodyPr/>
          <a:lstStyle/>
          <a:p>
            <a:r>
              <a:rPr lang="en-GB"/>
              <a:t>The EPA Journey</a:t>
            </a:r>
          </a:p>
        </p:txBody>
      </p:sp>
      <p:sp>
        <p:nvSpPr>
          <p:cNvPr id="7" name="Subtitle 6"/>
          <p:cNvSpPr>
            <a:spLocks noGrp="1"/>
          </p:cNvSpPr>
          <p:nvPr>
            <p:ph type="subTitle" idx="1"/>
          </p:nvPr>
        </p:nvSpPr>
        <p:spPr/>
        <p:txBody>
          <a:bodyPr>
            <a:normAutofit/>
          </a:bodyPr>
          <a:lstStyle/>
          <a:p>
            <a:endParaRPr lang="en-GB"/>
          </a:p>
        </p:txBody>
      </p:sp>
      <p:sp>
        <p:nvSpPr>
          <p:cNvPr id="8" name="Text Placeholder 7"/>
          <p:cNvSpPr>
            <a:spLocks noGrp="1"/>
          </p:cNvSpPr>
          <p:nvPr>
            <p:ph type="body" sz="quarter" idx="13"/>
          </p:nvPr>
        </p:nvSpPr>
        <p:spPr/>
        <p:txBody>
          <a:bodyPr/>
          <a:lstStyle/>
          <a:p>
            <a:endParaRPr lang="en-GB"/>
          </a:p>
        </p:txBody>
      </p:sp>
      <p:sp>
        <p:nvSpPr>
          <p:cNvPr id="3" name="Slide Number Placeholder 2"/>
          <p:cNvSpPr>
            <a:spLocks noGrp="1"/>
          </p:cNvSpPr>
          <p:nvPr>
            <p:ph type="sldNum" sz="quarter" idx="4294967295"/>
          </p:nvPr>
        </p:nvSpPr>
        <p:spPr>
          <a:xfrm>
            <a:off x="0" y="6356350"/>
            <a:ext cx="2743200" cy="365125"/>
          </a:xfrm>
        </p:spPr>
        <p:txBody>
          <a:bodyPr/>
          <a:lstStyle/>
          <a:p>
            <a:fld id="{BFEB8C6D-5A13-4B6E-8B47-443F7CF06CA1}" type="slidenum">
              <a:rPr lang="en-GB" smtClean="0"/>
              <a:pPr/>
              <a:t>6</a:t>
            </a:fld>
            <a:endParaRPr lang="en-GB"/>
          </a:p>
        </p:txBody>
      </p:sp>
      <p:pic>
        <p:nvPicPr>
          <p:cNvPr id="2" name="Audio 1">
            <a:hlinkClick r:id="" action="ppaction://media"/>
            <a:extLst>
              <a:ext uri="{FF2B5EF4-FFF2-40B4-BE49-F238E27FC236}">
                <a16:creationId xmlns:a16="http://schemas.microsoft.com/office/drawing/2014/main" id="{EED4345B-BF1B-458E-9985-BAD01593A2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1373489"/>
      </p:ext>
    </p:extLst>
  </p:cSld>
  <p:clrMapOvr>
    <a:masterClrMapping/>
  </p:clrMapOvr>
  <mc:AlternateContent xmlns:mc="http://schemas.openxmlformats.org/markup-compatibility/2006">
    <mc:Choice xmlns:p14="http://schemas.microsoft.com/office/powerpoint/2010/main" Requires="p14">
      <p:transition spd="slow" p14:dur="2000" advTm="2351"/>
    </mc:Choice>
    <mc:Fallback>
      <p:transition spd="slow" advTm="2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029E9F-CD1D-4C93-BDDF-87C11CC39999}"/>
              </a:ext>
            </a:extLst>
          </p:cNvPr>
          <p:cNvSpPr>
            <a:spLocks noGrp="1"/>
          </p:cNvSpPr>
          <p:nvPr>
            <p:ph type="title"/>
          </p:nvPr>
        </p:nvSpPr>
        <p:spPr/>
        <p:txBody>
          <a:bodyPr/>
          <a:lstStyle/>
          <a:p>
            <a:r>
              <a:rPr lang="en-GB">
                <a:solidFill>
                  <a:schemeClr val="accent2"/>
                </a:solidFill>
              </a:rPr>
              <a:t>EPA Journey</a:t>
            </a:r>
            <a:endParaRPr lang="en-ZW">
              <a:solidFill>
                <a:schemeClr val="accent2"/>
              </a:solidFill>
            </a:endParaRPr>
          </a:p>
        </p:txBody>
      </p:sp>
      <p:sp>
        <p:nvSpPr>
          <p:cNvPr id="3" name="Slide Number Placeholder 2">
            <a:extLst>
              <a:ext uri="{FF2B5EF4-FFF2-40B4-BE49-F238E27FC236}">
                <a16:creationId xmlns:a16="http://schemas.microsoft.com/office/drawing/2014/main" id="{F7AB1845-FCD1-4C6B-8373-847770BE6FEA}"/>
              </a:ext>
            </a:extLst>
          </p:cNvPr>
          <p:cNvSpPr>
            <a:spLocks noGrp="1"/>
          </p:cNvSpPr>
          <p:nvPr>
            <p:ph type="sldNum" sz="quarter" idx="12"/>
          </p:nvPr>
        </p:nvSpPr>
        <p:spPr/>
        <p:txBody>
          <a:bodyPr/>
          <a:lstStyle/>
          <a:p>
            <a:fld id="{D5683BB6-76BB-4AED-AF1E-827BF27ED19F}" type="slidenum">
              <a:rPr lang="en-US" smtClean="0">
                <a:latin typeface="+mj-lt"/>
              </a:rPr>
              <a:pPr/>
              <a:t>7</a:t>
            </a:fld>
            <a:endParaRPr lang="en-US">
              <a:latin typeface="+mj-lt"/>
            </a:endParaRPr>
          </a:p>
        </p:txBody>
      </p:sp>
      <p:sp>
        <p:nvSpPr>
          <p:cNvPr id="32" name="Oval 31">
            <a:extLst>
              <a:ext uri="{FF2B5EF4-FFF2-40B4-BE49-F238E27FC236}">
                <a16:creationId xmlns:a16="http://schemas.microsoft.com/office/drawing/2014/main" id="{C0F49681-368B-4A0C-8A80-F0F3E39AA27E}"/>
              </a:ext>
            </a:extLst>
          </p:cNvPr>
          <p:cNvSpPr/>
          <p:nvPr/>
        </p:nvSpPr>
        <p:spPr>
          <a:xfrm>
            <a:off x="820582" y="2495258"/>
            <a:ext cx="986902" cy="981878"/>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0" tIns="72000" rIns="0" bIns="0" rtlCol="0" anchor="ctr" anchorCtr="0"/>
          <a:lstStyle/>
          <a:p>
            <a:pPr marL="0" algn="r">
              <a:lnSpc>
                <a:spcPct val="80000"/>
              </a:lnSpc>
              <a:spcBef>
                <a:spcPts val="0"/>
              </a:spcBef>
              <a:spcAft>
                <a:spcPts val="0"/>
              </a:spcAft>
            </a:pPr>
            <a:r>
              <a:rPr lang="en-GB" sz="1200" b="1">
                <a:solidFill>
                  <a:schemeClr val="tx1"/>
                </a:solidFill>
                <a:latin typeface="+mj-lt"/>
              </a:rPr>
              <a:t>Register</a:t>
            </a:r>
          </a:p>
        </p:txBody>
      </p:sp>
      <p:sp>
        <p:nvSpPr>
          <p:cNvPr id="52" name="Oval 51">
            <a:extLst>
              <a:ext uri="{FF2B5EF4-FFF2-40B4-BE49-F238E27FC236}">
                <a16:creationId xmlns:a16="http://schemas.microsoft.com/office/drawing/2014/main" id="{C0F49681-368B-4A0C-8A80-F0F3E39AA27E}"/>
              </a:ext>
            </a:extLst>
          </p:cNvPr>
          <p:cNvSpPr/>
          <p:nvPr/>
        </p:nvSpPr>
        <p:spPr>
          <a:xfrm>
            <a:off x="3188082" y="2413051"/>
            <a:ext cx="986902" cy="981878"/>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0" tIns="72000" rIns="0" bIns="0" rtlCol="0" anchor="ctr" anchorCtr="0"/>
          <a:lstStyle/>
          <a:p>
            <a:pPr marL="0" algn="ctr">
              <a:lnSpc>
                <a:spcPct val="80000"/>
              </a:lnSpc>
              <a:spcBef>
                <a:spcPts val="0"/>
              </a:spcBef>
              <a:spcAft>
                <a:spcPts val="0"/>
              </a:spcAft>
            </a:pPr>
            <a:r>
              <a:rPr lang="en-GB" sz="1200" b="1">
                <a:solidFill>
                  <a:schemeClr val="tx1"/>
                </a:solidFill>
                <a:latin typeface="+mj-lt"/>
              </a:rPr>
              <a:t>Reserve</a:t>
            </a:r>
          </a:p>
        </p:txBody>
      </p:sp>
      <p:sp>
        <p:nvSpPr>
          <p:cNvPr id="53" name="Oval 52">
            <a:extLst>
              <a:ext uri="{FF2B5EF4-FFF2-40B4-BE49-F238E27FC236}">
                <a16:creationId xmlns:a16="http://schemas.microsoft.com/office/drawing/2014/main" id="{57C07A38-D45B-4D00-8EF2-1C39D2ED07C9}"/>
              </a:ext>
            </a:extLst>
          </p:cNvPr>
          <p:cNvSpPr/>
          <p:nvPr/>
        </p:nvSpPr>
        <p:spPr>
          <a:xfrm>
            <a:off x="5127070" y="2424490"/>
            <a:ext cx="986902" cy="981878"/>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0" tIns="72000" rIns="0" bIns="0" rtlCol="0" anchor="ctr" anchorCtr="0"/>
          <a:lstStyle/>
          <a:p>
            <a:pPr marL="0" algn="ctr">
              <a:lnSpc>
                <a:spcPct val="80000"/>
              </a:lnSpc>
              <a:spcBef>
                <a:spcPts val="0"/>
              </a:spcBef>
              <a:spcAft>
                <a:spcPts val="0"/>
              </a:spcAft>
            </a:pPr>
            <a:r>
              <a:rPr lang="en-GB" sz="1200" b="1">
                <a:solidFill>
                  <a:schemeClr val="tx1"/>
                </a:solidFill>
                <a:latin typeface="+mj-lt"/>
              </a:rPr>
              <a:t>Book</a:t>
            </a:r>
          </a:p>
        </p:txBody>
      </p:sp>
      <p:sp>
        <p:nvSpPr>
          <p:cNvPr id="74" name="Oval 73">
            <a:extLst>
              <a:ext uri="{FF2B5EF4-FFF2-40B4-BE49-F238E27FC236}">
                <a16:creationId xmlns:a16="http://schemas.microsoft.com/office/drawing/2014/main" id="{59FB16FC-5045-4D44-AC3B-23A44ECF2EBC}"/>
              </a:ext>
            </a:extLst>
          </p:cNvPr>
          <p:cNvSpPr/>
          <p:nvPr/>
        </p:nvSpPr>
        <p:spPr>
          <a:xfrm>
            <a:off x="7445309" y="2255862"/>
            <a:ext cx="1589995" cy="1456819"/>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0" tIns="72000" rIns="0" bIns="0" rtlCol="0" anchor="ctr" anchorCtr="0"/>
          <a:lstStyle/>
          <a:p>
            <a:pPr marL="0" algn="ctr">
              <a:lnSpc>
                <a:spcPct val="80000"/>
              </a:lnSpc>
              <a:spcBef>
                <a:spcPts val="0"/>
              </a:spcBef>
              <a:spcAft>
                <a:spcPts val="0"/>
              </a:spcAft>
            </a:pPr>
            <a:r>
              <a:rPr lang="en-GB" sz="1400" b="1">
                <a:solidFill>
                  <a:schemeClr val="tx1"/>
                </a:solidFill>
                <a:latin typeface="+mj-lt"/>
              </a:rPr>
              <a:t>Assessment</a:t>
            </a:r>
          </a:p>
        </p:txBody>
      </p:sp>
      <p:sp>
        <p:nvSpPr>
          <p:cNvPr id="79" name="Oval 78">
            <a:extLst>
              <a:ext uri="{FF2B5EF4-FFF2-40B4-BE49-F238E27FC236}">
                <a16:creationId xmlns:a16="http://schemas.microsoft.com/office/drawing/2014/main" id="{9E0D05D3-DB02-4AC6-AB9D-E4C22708ED97}"/>
              </a:ext>
            </a:extLst>
          </p:cNvPr>
          <p:cNvSpPr/>
          <p:nvPr/>
        </p:nvSpPr>
        <p:spPr>
          <a:xfrm>
            <a:off x="10024536" y="2384218"/>
            <a:ext cx="1257985" cy="1214722"/>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0" tIns="72000" rIns="0" bIns="0" rtlCol="0" anchor="ctr" anchorCtr="0"/>
          <a:lstStyle/>
          <a:p>
            <a:pPr marL="0" algn="ctr">
              <a:lnSpc>
                <a:spcPct val="80000"/>
              </a:lnSpc>
              <a:spcBef>
                <a:spcPts val="0"/>
              </a:spcBef>
              <a:spcAft>
                <a:spcPts val="0"/>
              </a:spcAft>
            </a:pPr>
            <a:r>
              <a:rPr lang="en-GB" sz="1400" b="1">
                <a:solidFill>
                  <a:schemeClr val="tx1"/>
                </a:solidFill>
                <a:latin typeface="+mj-lt"/>
              </a:rPr>
              <a:t>Certificate</a:t>
            </a:r>
            <a:endParaRPr lang="en-GB" sz="4000" b="1">
              <a:solidFill>
                <a:schemeClr val="tx1"/>
              </a:solidFill>
              <a:latin typeface="+mj-lt"/>
            </a:endParaRPr>
          </a:p>
        </p:txBody>
      </p:sp>
      <p:grpSp>
        <p:nvGrpSpPr>
          <p:cNvPr id="26" name="Group 25">
            <a:extLst>
              <a:ext uri="{FF2B5EF4-FFF2-40B4-BE49-F238E27FC236}">
                <a16:creationId xmlns:a16="http://schemas.microsoft.com/office/drawing/2014/main" id="{08E844F0-4285-4022-A85E-3EC1AB44CD48}"/>
              </a:ext>
            </a:extLst>
          </p:cNvPr>
          <p:cNvGrpSpPr/>
          <p:nvPr/>
        </p:nvGrpSpPr>
        <p:grpSpPr>
          <a:xfrm>
            <a:off x="8684867" y="1585138"/>
            <a:ext cx="1910080" cy="2054133"/>
            <a:chOff x="7056755" y="3556712"/>
            <a:chExt cx="1910080" cy="2054133"/>
          </a:xfrm>
        </p:grpSpPr>
        <p:sp>
          <p:nvSpPr>
            <p:cNvPr id="78" name="Rectangle 77"/>
            <p:cNvSpPr/>
            <p:nvPr/>
          </p:nvSpPr>
          <p:spPr>
            <a:xfrm rot="5400000">
              <a:off x="7717155" y="2896312"/>
              <a:ext cx="589280" cy="191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b="1">
                  <a:solidFill>
                    <a:schemeClr val="accent2"/>
                  </a:solidFill>
                </a:rPr>
                <a:t>Assessment </a:t>
              </a:r>
            </a:p>
            <a:p>
              <a:pPr algn="ctr"/>
              <a:r>
                <a:rPr lang="en-GB" sz="1600" b="1">
                  <a:solidFill>
                    <a:schemeClr val="accent2"/>
                  </a:solidFill>
                </a:rPr>
                <a:t>ends</a:t>
              </a:r>
            </a:p>
          </p:txBody>
        </p:sp>
        <p:cxnSp>
          <p:nvCxnSpPr>
            <p:cNvPr id="28" name="Straight Connector 27">
              <a:extLst>
                <a:ext uri="{FF2B5EF4-FFF2-40B4-BE49-F238E27FC236}">
                  <a16:creationId xmlns:a16="http://schemas.microsoft.com/office/drawing/2014/main" id="{B07AD662-3D19-4D48-B491-8CBD5607CE85}"/>
                </a:ext>
              </a:extLst>
            </p:cNvPr>
            <p:cNvCxnSpPr>
              <a:cxnSpLocks/>
            </p:cNvCxnSpPr>
            <p:nvPr/>
          </p:nvCxnSpPr>
          <p:spPr>
            <a:xfrm>
              <a:off x="8011795" y="4320525"/>
              <a:ext cx="0" cy="1290320"/>
            </a:xfrm>
            <a:prstGeom prst="line">
              <a:avLst/>
            </a:prstGeom>
            <a:ln w="285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F9925FD-2376-4186-8E3E-4CD93D09A6F7}"/>
              </a:ext>
            </a:extLst>
          </p:cNvPr>
          <p:cNvGrpSpPr/>
          <p:nvPr/>
        </p:nvGrpSpPr>
        <p:grpSpPr>
          <a:xfrm>
            <a:off x="5910378" y="1598613"/>
            <a:ext cx="1803252" cy="2056139"/>
            <a:chOff x="4711689" y="1666723"/>
            <a:chExt cx="1803252" cy="2056139"/>
          </a:xfrm>
        </p:grpSpPr>
        <p:sp>
          <p:nvSpPr>
            <p:cNvPr id="75" name="Rectangle 74"/>
            <p:cNvSpPr/>
            <p:nvPr/>
          </p:nvSpPr>
          <p:spPr>
            <a:xfrm rot="5400000">
              <a:off x="5318675" y="1059737"/>
              <a:ext cx="589280" cy="1803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b="1">
                  <a:solidFill>
                    <a:schemeClr val="accent2"/>
                  </a:solidFill>
                </a:rPr>
                <a:t>Assessment starts</a:t>
              </a:r>
            </a:p>
          </p:txBody>
        </p:sp>
        <p:cxnSp>
          <p:nvCxnSpPr>
            <p:cNvPr id="30" name="Straight Connector 29">
              <a:extLst>
                <a:ext uri="{FF2B5EF4-FFF2-40B4-BE49-F238E27FC236}">
                  <a16:creationId xmlns:a16="http://schemas.microsoft.com/office/drawing/2014/main" id="{FE7B7E9B-304C-4C05-A409-326E602BFE45}"/>
                </a:ext>
              </a:extLst>
            </p:cNvPr>
            <p:cNvCxnSpPr>
              <a:cxnSpLocks/>
            </p:cNvCxnSpPr>
            <p:nvPr/>
          </p:nvCxnSpPr>
          <p:spPr>
            <a:xfrm>
              <a:off x="5609902" y="2432542"/>
              <a:ext cx="0" cy="1290320"/>
            </a:xfrm>
            <a:prstGeom prst="line">
              <a:avLst/>
            </a:prstGeom>
            <a:ln w="285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5DEA265E-09AA-4DD5-B1F1-ED1DA9E101F5}"/>
              </a:ext>
            </a:extLst>
          </p:cNvPr>
          <p:cNvGrpSpPr/>
          <p:nvPr/>
        </p:nvGrpSpPr>
        <p:grpSpPr>
          <a:xfrm>
            <a:off x="1524800" y="1727449"/>
            <a:ext cx="1910080" cy="1821704"/>
            <a:chOff x="2566035" y="1567343"/>
            <a:chExt cx="1910080" cy="1821704"/>
          </a:xfrm>
        </p:grpSpPr>
        <p:sp>
          <p:nvSpPr>
            <p:cNvPr id="11" name="Rectangle 10"/>
            <p:cNvSpPr/>
            <p:nvPr/>
          </p:nvSpPr>
          <p:spPr>
            <a:xfrm rot="5400000">
              <a:off x="3226435" y="906943"/>
              <a:ext cx="589280" cy="191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b="1">
                  <a:solidFill>
                    <a:schemeClr val="accent2"/>
                  </a:solidFill>
                </a:rPr>
                <a:t>Gateway</a:t>
              </a:r>
            </a:p>
          </p:txBody>
        </p:sp>
        <p:cxnSp>
          <p:nvCxnSpPr>
            <p:cNvPr id="31" name="Straight Connector 30">
              <a:extLst>
                <a:ext uri="{FF2B5EF4-FFF2-40B4-BE49-F238E27FC236}">
                  <a16:creationId xmlns:a16="http://schemas.microsoft.com/office/drawing/2014/main" id="{C6782A8A-3312-4AC8-8A4D-52AA3444B36A}"/>
                </a:ext>
              </a:extLst>
            </p:cNvPr>
            <p:cNvCxnSpPr>
              <a:cxnSpLocks/>
            </p:cNvCxnSpPr>
            <p:nvPr/>
          </p:nvCxnSpPr>
          <p:spPr>
            <a:xfrm>
              <a:off x="3521075" y="2098727"/>
              <a:ext cx="0" cy="1290320"/>
            </a:xfrm>
            <a:prstGeom prst="line">
              <a:avLst/>
            </a:prstGeom>
            <a:ln w="285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cxnSp>
        <p:nvCxnSpPr>
          <p:cNvPr id="33" name="Straight Arrow Connector 32">
            <a:extLst>
              <a:ext uri="{FF2B5EF4-FFF2-40B4-BE49-F238E27FC236}">
                <a16:creationId xmlns:a16="http://schemas.microsoft.com/office/drawing/2014/main" id="{09762FCA-16D7-42AF-B217-641A3326F819}"/>
              </a:ext>
            </a:extLst>
          </p:cNvPr>
          <p:cNvCxnSpPr>
            <a:cxnSpLocks/>
          </p:cNvCxnSpPr>
          <p:nvPr/>
        </p:nvCxnSpPr>
        <p:spPr>
          <a:xfrm>
            <a:off x="1898457" y="2993997"/>
            <a:ext cx="1195262" cy="0"/>
          </a:xfrm>
          <a:prstGeom prst="straightConnector1">
            <a:avLst/>
          </a:prstGeom>
          <a:noFill/>
          <a:ln w="9525">
            <a:solidFill>
              <a:schemeClr val="tx2"/>
            </a:solidFill>
            <a:prstDash val="dash"/>
            <a:round/>
            <a:headEnd/>
            <a:tailEnd type="arrow" w="lg" len="sm"/>
          </a:ln>
        </p:spPr>
      </p:cxnSp>
      <p:sp>
        <p:nvSpPr>
          <p:cNvPr id="10" name="Oval 9">
            <a:extLst>
              <a:ext uri="{FF2B5EF4-FFF2-40B4-BE49-F238E27FC236}">
                <a16:creationId xmlns:a16="http://schemas.microsoft.com/office/drawing/2014/main" id="{F5EA0EDF-69F7-4149-81D9-CAFBAC8F359D}"/>
              </a:ext>
            </a:extLst>
          </p:cNvPr>
          <p:cNvSpPr/>
          <p:nvPr/>
        </p:nvSpPr>
        <p:spPr>
          <a:xfrm>
            <a:off x="767997" y="2438841"/>
            <a:ext cx="1110312" cy="1110312"/>
          </a:xfrm>
          <a:prstGeom prst="ellipse">
            <a:avLst/>
          </a:prstGeom>
          <a:noFill/>
          <a:ln w="9525">
            <a:solidFill>
              <a:schemeClr val="tx2"/>
            </a:solidFill>
            <a:prstDash val="dash"/>
            <a:round/>
            <a:headEnd/>
            <a:tailEnd type="arrow" w="lg" len="sm"/>
          </a:ln>
        </p:spPr>
        <p:txBody>
          <a:bodyPr rtlCol="0" anchor="ctr"/>
          <a:lstStyle/>
          <a:p>
            <a:pPr algn="ctr"/>
            <a:endParaRPr lang="en-GB"/>
          </a:p>
        </p:txBody>
      </p:sp>
      <p:sp>
        <p:nvSpPr>
          <p:cNvPr id="41" name="Oval 40">
            <a:extLst>
              <a:ext uri="{FF2B5EF4-FFF2-40B4-BE49-F238E27FC236}">
                <a16:creationId xmlns:a16="http://schemas.microsoft.com/office/drawing/2014/main" id="{3B7F3F86-6CAF-4CE9-83FA-474063D6357B}"/>
              </a:ext>
            </a:extLst>
          </p:cNvPr>
          <p:cNvSpPr/>
          <p:nvPr/>
        </p:nvSpPr>
        <p:spPr>
          <a:xfrm>
            <a:off x="3126377" y="2348834"/>
            <a:ext cx="1110312" cy="1110312"/>
          </a:xfrm>
          <a:prstGeom prst="ellipse">
            <a:avLst/>
          </a:prstGeom>
          <a:noFill/>
          <a:ln w="9525">
            <a:solidFill>
              <a:schemeClr val="tx2"/>
            </a:solidFill>
            <a:prstDash val="dash"/>
            <a:round/>
            <a:headEnd/>
            <a:tailEnd type="arrow" w="lg" len="sm"/>
          </a:ln>
        </p:spPr>
        <p:txBody>
          <a:bodyPr rtlCol="0" anchor="ctr"/>
          <a:lstStyle/>
          <a:p>
            <a:pPr algn="ctr"/>
            <a:endParaRPr lang="en-GB"/>
          </a:p>
        </p:txBody>
      </p:sp>
      <p:cxnSp>
        <p:nvCxnSpPr>
          <p:cNvPr id="42" name="Straight Arrow Connector 41">
            <a:extLst>
              <a:ext uri="{FF2B5EF4-FFF2-40B4-BE49-F238E27FC236}">
                <a16:creationId xmlns:a16="http://schemas.microsoft.com/office/drawing/2014/main" id="{5956FA94-0339-4CE7-8391-EB1BCCFD68AB}"/>
              </a:ext>
            </a:extLst>
          </p:cNvPr>
          <p:cNvCxnSpPr>
            <a:cxnSpLocks/>
            <a:endCxn id="43" idx="2"/>
          </p:cNvCxnSpPr>
          <p:nvPr/>
        </p:nvCxnSpPr>
        <p:spPr>
          <a:xfrm>
            <a:off x="4266000" y="2915429"/>
            <a:ext cx="799365" cy="0"/>
          </a:xfrm>
          <a:prstGeom prst="straightConnector1">
            <a:avLst/>
          </a:prstGeom>
          <a:noFill/>
          <a:ln w="9525">
            <a:solidFill>
              <a:schemeClr val="tx2"/>
            </a:solidFill>
            <a:prstDash val="dash"/>
            <a:round/>
            <a:headEnd/>
            <a:tailEnd type="arrow" w="lg" len="sm"/>
          </a:ln>
        </p:spPr>
      </p:cxnSp>
      <p:sp>
        <p:nvSpPr>
          <p:cNvPr id="43" name="Oval 42">
            <a:extLst>
              <a:ext uri="{FF2B5EF4-FFF2-40B4-BE49-F238E27FC236}">
                <a16:creationId xmlns:a16="http://schemas.microsoft.com/office/drawing/2014/main" id="{AD2952AB-D4F4-48BB-8130-9F5CC77ECE25}"/>
              </a:ext>
            </a:extLst>
          </p:cNvPr>
          <p:cNvSpPr/>
          <p:nvPr/>
        </p:nvSpPr>
        <p:spPr>
          <a:xfrm>
            <a:off x="5065365" y="2360273"/>
            <a:ext cx="1110312" cy="1110312"/>
          </a:xfrm>
          <a:prstGeom prst="ellipse">
            <a:avLst/>
          </a:prstGeom>
          <a:noFill/>
          <a:ln w="9525">
            <a:solidFill>
              <a:schemeClr val="tx2"/>
            </a:solidFill>
            <a:prstDash val="dash"/>
            <a:round/>
            <a:headEnd/>
            <a:tailEnd type="arrow" w="lg" len="sm"/>
          </a:ln>
        </p:spPr>
        <p:txBody>
          <a:bodyPr rtlCol="0" anchor="ctr"/>
          <a:lstStyle/>
          <a:p>
            <a:pPr algn="ctr"/>
            <a:endParaRPr lang="en-GB"/>
          </a:p>
        </p:txBody>
      </p:sp>
      <p:sp>
        <p:nvSpPr>
          <p:cNvPr id="57" name="Oval 56">
            <a:extLst>
              <a:ext uri="{FF2B5EF4-FFF2-40B4-BE49-F238E27FC236}">
                <a16:creationId xmlns:a16="http://schemas.microsoft.com/office/drawing/2014/main" id="{AF35CD7B-1792-48C4-9128-FCBA138462FB}"/>
              </a:ext>
            </a:extLst>
          </p:cNvPr>
          <p:cNvSpPr/>
          <p:nvPr/>
        </p:nvSpPr>
        <p:spPr>
          <a:xfrm>
            <a:off x="7407168" y="2209730"/>
            <a:ext cx="1666275" cy="1550492"/>
          </a:xfrm>
          <a:prstGeom prst="ellipse">
            <a:avLst/>
          </a:prstGeom>
          <a:noFill/>
          <a:ln w="9525">
            <a:solidFill>
              <a:schemeClr val="tx2"/>
            </a:solidFill>
            <a:prstDash val="dash"/>
            <a:round/>
            <a:headEnd/>
            <a:tailEnd type="arrow" w="lg" len="sm"/>
          </a:ln>
        </p:spPr>
        <p:txBody>
          <a:bodyPr rtlCol="0" anchor="ctr"/>
          <a:lstStyle/>
          <a:p>
            <a:pPr algn="ctr"/>
            <a:endParaRPr lang="en-GB"/>
          </a:p>
        </p:txBody>
      </p:sp>
      <p:sp>
        <p:nvSpPr>
          <p:cNvPr id="60" name="Oval 59">
            <a:extLst>
              <a:ext uri="{FF2B5EF4-FFF2-40B4-BE49-F238E27FC236}">
                <a16:creationId xmlns:a16="http://schemas.microsoft.com/office/drawing/2014/main" id="{EA2169FF-6B98-402E-90D3-A761F0A34FF6}"/>
              </a:ext>
            </a:extLst>
          </p:cNvPr>
          <p:cNvSpPr/>
          <p:nvPr/>
        </p:nvSpPr>
        <p:spPr>
          <a:xfrm>
            <a:off x="9992692" y="2348834"/>
            <a:ext cx="1321675" cy="1285491"/>
          </a:xfrm>
          <a:prstGeom prst="ellipse">
            <a:avLst/>
          </a:prstGeom>
          <a:noFill/>
          <a:ln w="9525">
            <a:solidFill>
              <a:schemeClr val="tx2"/>
            </a:solidFill>
            <a:prstDash val="dash"/>
            <a:round/>
            <a:headEnd/>
            <a:tailEnd type="arrow" w="lg" len="sm"/>
          </a:ln>
        </p:spPr>
        <p:txBody>
          <a:bodyPr rtlCol="0" anchor="ctr"/>
          <a:lstStyle/>
          <a:p>
            <a:pPr algn="ctr"/>
            <a:endParaRPr lang="en-GB"/>
          </a:p>
        </p:txBody>
      </p:sp>
      <p:cxnSp>
        <p:nvCxnSpPr>
          <p:cNvPr id="27" name="Straight Arrow Connector 26">
            <a:extLst>
              <a:ext uri="{FF2B5EF4-FFF2-40B4-BE49-F238E27FC236}">
                <a16:creationId xmlns:a16="http://schemas.microsoft.com/office/drawing/2014/main" id="{5956FA94-0339-4CE7-8391-EB1BCCFD68AB}"/>
              </a:ext>
            </a:extLst>
          </p:cNvPr>
          <p:cNvCxnSpPr>
            <a:cxnSpLocks/>
            <a:endCxn id="57" idx="2"/>
          </p:cNvCxnSpPr>
          <p:nvPr/>
        </p:nvCxnSpPr>
        <p:spPr>
          <a:xfrm flipV="1">
            <a:off x="6175677" y="2984976"/>
            <a:ext cx="1231491" cy="24616"/>
          </a:xfrm>
          <a:prstGeom prst="straightConnector1">
            <a:avLst/>
          </a:prstGeom>
          <a:noFill/>
          <a:ln w="9525">
            <a:solidFill>
              <a:schemeClr val="tx2"/>
            </a:solidFill>
            <a:prstDash val="dash"/>
            <a:round/>
            <a:headEnd/>
            <a:tailEnd type="arrow" w="lg" len="sm"/>
          </a:ln>
        </p:spPr>
      </p:cxnSp>
      <p:cxnSp>
        <p:nvCxnSpPr>
          <p:cNvPr id="34" name="Straight Arrow Connector 33">
            <a:extLst>
              <a:ext uri="{FF2B5EF4-FFF2-40B4-BE49-F238E27FC236}">
                <a16:creationId xmlns:a16="http://schemas.microsoft.com/office/drawing/2014/main" id="{5956FA94-0339-4CE7-8391-EB1BCCFD68AB}"/>
              </a:ext>
            </a:extLst>
          </p:cNvPr>
          <p:cNvCxnSpPr>
            <a:cxnSpLocks/>
          </p:cNvCxnSpPr>
          <p:nvPr/>
        </p:nvCxnSpPr>
        <p:spPr>
          <a:xfrm flipV="1">
            <a:off x="9035304" y="3009592"/>
            <a:ext cx="911065" cy="14649"/>
          </a:xfrm>
          <a:prstGeom prst="straightConnector1">
            <a:avLst/>
          </a:prstGeom>
          <a:noFill/>
          <a:ln w="9525">
            <a:solidFill>
              <a:schemeClr val="tx2"/>
            </a:solidFill>
            <a:prstDash val="dash"/>
            <a:round/>
            <a:headEnd/>
            <a:tailEnd type="arrow" w="lg" len="sm"/>
          </a:ln>
        </p:spPr>
      </p:cxnSp>
      <p:sp>
        <p:nvSpPr>
          <p:cNvPr id="2" name="Callout: Up Arrow 1">
            <a:extLst>
              <a:ext uri="{FF2B5EF4-FFF2-40B4-BE49-F238E27FC236}">
                <a16:creationId xmlns:a16="http://schemas.microsoft.com/office/drawing/2014/main" id="{28E20BB0-278A-442D-B823-9C6081BCC02A}"/>
              </a:ext>
            </a:extLst>
          </p:cNvPr>
          <p:cNvSpPr/>
          <p:nvPr/>
        </p:nvSpPr>
        <p:spPr>
          <a:xfrm>
            <a:off x="767998" y="3634325"/>
            <a:ext cx="3406986" cy="1971023"/>
          </a:xfrm>
          <a:prstGeom prst="upArrow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the employer and provider must confirm that the apprentice is ready for EPA and all gateway requirements have been met </a:t>
            </a:r>
            <a:endParaRPr lang="en-GB">
              <a:solidFill>
                <a:schemeClr val="tx1"/>
              </a:solidFill>
            </a:endParaRPr>
          </a:p>
        </p:txBody>
      </p:sp>
      <p:sp>
        <p:nvSpPr>
          <p:cNvPr id="35" name="Callout: Up Arrow 34">
            <a:extLst>
              <a:ext uri="{FF2B5EF4-FFF2-40B4-BE49-F238E27FC236}">
                <a16:creationId xmlns:a16="http://schemas.microsoft.com/office/drawing/2014/main" id="{4B257718-93D6-46B7-B121-14BFDC68E3DA}"/>
              </a:ext>
            </a:extLst>
          </p:cNvPr>
          <p:cNvSpPr/>
          <p:nvPr/>
        </p:nvSpPr>
        <p:spPr>
          <a:xfrm>
            <a:off x="6321668" y="3758813"/>
            <a:ext cx="3772891" cy="1933163"/>
          </a:xfrm>
          <a:prstGeom prst="upArrowCallout">
            <a:avLst>
              <a:gd name="adj1" fmla="val 22054"/>
              <a:gd name="adj2" fmla="val 23498"/>
              <a:gd name="adj3" fmla="val 25000"/>
              <a:gd name="adj4" fmla="val 6497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Independent End Point Assessor (IEPA) will carry out assessments as set by the EPAO in line with the Assessment Plan.</a:t>
            </a:r>
            <a:endParaRPr lang="en-GB">
              <a:solidFill>
                <a:schemeClr val="tx1"/>
              </a:solidFill>
            </a:endParaRPr>
          </a:p>
        </p:txBody>
      </p:sp>
      <p:sp>
        <p:nvSpPr>
          <p:cNvPr id="4" name="TextBox 3">
            <a:extLst>
              <a:ext uri="{FF2B5EF4-FFF2-40B4-BE49-F238E27FC236}">
                <a16:creationId xmlns:a16="http://schemas.microsoft.com/office/drawing/2014/main" id="{DB857BF3-32FE-40BC-B738-3489A37E20F6}"/>
              </a:ext>
            </a:extLst>
          </p:cNvPr>
          <p:cNvSpPr txBox="1"/>
          <p:nvPr/>
        </p:nvSpPr>
        <p:spPr>
          <a:xfrm>
            <a:off x="1898457" y="5876343"/>
            <a:ext cx="8196102" cy="461665"/>
          </a:xfrm>
          <a:prstGeom prst="rect">
            <a:avLst/>
          </a:prstGeom>
          <a:noFill/>
        </p:spPr>
        <p:txBody>
          <a:bodyPr wrap="square" rtlCol="0">
            <a:spAutoFit/>
          </a:bodyPr>
          <a:lstStyle/>
          <a:p>
            <a:r>
              <a:rPr lang="en-GB" sz="2400" b="1">
                <a:solidFill>
                  <a:srgbClr val="FFD100"/>
                </a:solidFill>
                <a:hlinkClick r:id="rId6"/>
              </a:rPr>
              <a:t>Link: City &amp; Guilds </a:t>
            </a:r>
            <a:r>
              <a:rPr lang="en-GB" sz="2400" b="1" u="sng">
                <a:solidFill>
                  <a:srgbClr val="FFD100"/>
                </a:solidFill>
                <a:hlinkClick r:id="rId6"/>
              </a:rPr>
              <a:t>8 Step Guide to your EPA journey </a:t>
            </a:r>
            <a:endParaRPr lang="en-GB" sz="2400" b="1" u="sng">
              <a:solidFill>
                <a:srgbClr val="FFD100"/>
              </a:solidFill>
            </a:endParaRPr>
          </a:p>
        </p:txBody>
      </p:sp>
      <p:pic>
        <p:nvPicPr>
          <p:cNvPr id="5" name="Audio 4">
            <a:hlinkClick r:id="" action="ppaction://media"/>
            <a:extLst>
              <a:ext uri="{FF2B5EF4-FFF2-40B4-BE49-F238E27FC236}">
                <a16:creationId xmlns:a16="http://schemas.microsoft.com/office/drawing/2014/main" id="{4DF7C9B2-9D82-40F0-82F8-8102B1BE755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994490399"/>
      </p:ext>
    </p:extLst>
  </p:cSld>
  <p:clrMapOvr>
    <a:masterClrMapping/>
  </p:clrMapOvr>
  <mc:AlternateContent xmlns:mc="http://schemas.openxmlformats.org/markup-compatibility/2006">
    <mc:Choice xmlns:p159="http://schemas.microsoft.com/office/powerpoint/2015/09/main" Requires="p159">
      <p:transition spd="slow" advTm="151920">
        <p159:morph option="byObject"/>
      </p:transition>
    </mc:Choice>
    <mc:Fallback>
      <p:transition spd="slow" advTm="1519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31" presetClass="entr" presetSubtype="0" fill="hold" grpId="0" nodeType="afterEffect">
                                  <p:stCondLst>
                                    <p:cond delay="0"/>
                                  </p:stCondLst>
                                  <p:childTnLst>
                                    <p:set>
                                      <p:cBhvr>
                                        <p:cTn id="9" dur="1" fill="hold">
                                          <p:stCondLst>
                                            <p:cond delay="0"/>
                                          </p:stCondLst>
                                        </p:cTn>
                                        <p:tgtEl>
                                          <p:spTgt spid="32"/>
                                        </p:tgtEl>
                                        <p:attrNameLst>
                                          <p:attrName>style.visibility</p:attrName>
                                        </p:attrNameLst>
                                      </p:cBhvr>
                                      <p:to>
                                        <p:strVal val="visible"/>
                                      </p:to>
                                    </p:set>
                                    <p:anim calcmode="lin" valueType="num">
                                      <p:cBhvr>
                                        <p:cTn id="10" dur="500" fill="hold"/>
                                        <p:tgtEl>
                                          <p:spTgt spid="32"/>
                                        </p:tgtEl>
                                        <p:attrNameLst>
                                          <p:attrName>ppt_w</p:attrName>
                                        </p:attrNameLst>
                                      </p:cBhvr>
                                      <p:tavLst>
                                        <p:tav tm="0">
                                          <p:val>
                                            <p:fltVal val="0"/>
                                          </p:val>
                                        </p:tav>
                                        <p:tav tm="100000">
                                          <p:val>
                                            <p:strVal val="#ppt_w"/>
                                          </p:val>
                                        </p:tav>
                                      </p:tavLst>
                                    </p:anim>
                                    <p:anim calcmode="lin" valueType="num">
                                      <p:cBhvr>
                                        <p:cTn id="11" dur="500" fill="hold"/>
                                        <p:tgtEl>
                                          <p:spTgt spid="32"/>
                                        </p:tgtEl>
                                        <p:attrNameLst>
                                          <p:attrName>ppt_h</p:attrName>
                                        </p:attrNameLst>
                                      </p:cBhvr>
                                      <p:tavLst>
                                        <p:tav tm="0">
                                          <p:val>
                                            <p:fltVal val="0"/>
                                          </p:val>
                                        </p:tav>
                                        <p:tav tm="100000">
                                          <p:val>
                                            <p:strVal val="#ppt_h"/>
                                          </p:val>
                                        </p:tav>
                                      </p:tavLst>
                                    </p:anim>
                                    <p:anim calcmode="lin" valueType="num">
                                      <p:cBhvr>
                                        <p:cTn id="12" dur="500" fill="hold"/>
                                        <p:tgtEl>
                                          <p:spTgt spid="32"/>
                                        </p:tgtEl>
                                        <p:attrNameLst>
                                          <p:attrName>style.rotation</p:attrName>
                                        </p:attrNameLst>
                                      </p:cBhvr>
                                      <p:tavLst>
                                        <p:tav tm="0">
                                          <p:val>
                                            <p:fltVal val="90"/>
                                          </p:val>
                                        </p:tav>
                                        <p:tav tm="100000">
                                          <p:val>
                                            <p:fltVal val="0"/>
                                          </p:val>
                                        </p:tav>
                                      </p:tavLst>
                                    </p:anim>
                                    <p:animEffect transition="in" filter="fade">
                                      <p:cBhvr>
                                        <p:cTn id="13" dur="500"/>
                                        <p:tgtEl>
                                          <p:spTgt spid="32"/>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500"/>
                                        <p:tgtEl>
                                          <p:spTgt spid="10"/>
                                        </p:tgtEl>
                                      </p:cBhvr>
                                    </p:animEffect>
                                  </p:childTnLst>
                                </p:cTn>
                              </p:par>
                              <p:par>
                                <p:cTn id="17" presetID="22" presetClass="entr" presetSubtype="8"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par>
                          <p:cTn id="20" fill="hold">
                            <p:stCondLst>
                              <p:cond delay="500"/>
                            </p:stCondLst>
                            <p:childTnLst>
                              <p:par>
                                <p:cTn id="21" presetID="31" presetClass="entr" presetSubtype="0" fill="hold" grpId="0" nodeType="after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p:cTn id="23" dur="500" fill="hold"/>
                                        <p:tgtEl>
                                          <p:spTgt spid="52"/>
                                        </p:tgtEl>
                                        <p:attrNameLst>
                                          <p:attrName>ppt_w</p:attrName>
                                        </p:attrNameLst>
                                      </p:cBhvr>
                                      <p:tavLst>
                                        <p:tav tm="0">
                                          <p:val>
                                            <p:fltVal val="0"/>
                                          </p:val>
                                        </p:tav>
                                        <p:tav tm="100000">
                                          <p:val>
                                            <p:strVal val="#ppt_w"/>
                                          </p:val>
                                        </p:tav>
                                      </p:tavLst>
                                    </p:anim>
                                    <p:anim calcmode="lin" valueType="num">
                                      <p:cBhvr>
                                        <p:cTn id="24" dur="500" fill="hold"/>
                                        <p:tgtEl>
                                          <p:spTgt spid="52"/>
                                        </p:tgtEl>
                                        <p:attrNameLst>
                                          <p:attrName>ppt_h</p:attrName>
                                        </p:attrNameLst>
                                      </p:cBhvr>
                                      <p:tavLst>
                                        <p:tav tm="0">
                                          <p:val>
                                            <p:fltVal val="0"/>
                                          </p:val>
                                        </p:tav>
                                        <p:tav tm="100000">
                                          <p:val>
                                            <p:strVal val="#ppt_h"/>
                                          </p:val>
                                        </p:tav>
                                      </p:tavLst>
                                    </p:anim>
                                    <p:anim calcmode="lin" valueType="num">
                                      <p:cBhvr>
                                        <p:cTn id="25" dur="500" fill="hold"/>
                                        <p:tgtEl>
                                          <p:spTgt spid="52"/>
                                        </p:tgtEl>
                                        <p:attrNameLst>
                                          <p:attrName>style.rotation</p:attrName>
                                        </p:attrNameLst>
                                      </p:cBhvr>
                                      <p:tavLst>
                                        <p:tav tm="0">
                                          <p:val>
                                            <p:fltVal val="90"/>
                                          </p:val>
                                        </p:tav>
                                        <p:tav tm="100000">
                                          <p:val>
                                            <p:fltVal val="0"/>
                                          </p:val>
                                        </p:tav>
                                      </p:tavLst>
                                    </p:anim>
                                    <p:animEffect transition="in" filter="fade">
                                      <p:cBhvr>
                                        <p:cTn id="26" dur="500"/>
                                        <p:tgtEl>
                                          <p:spTgt spid="52"/>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heel(1)">
                                      <p:cBhvr>
                                        <p:cTn id="29" dur="500"/>
                                        <p:tgtEl>
                                          <p:spTgt spid="41"/>
                                        </p:tgtEl>
                                      </p:cBhvr>
                                    </p:animEffect>
                                  </p:childTnLst>
                                </p:cTn>
                              </p:par>
                            </p:childTnLst>
                          </p:cTn>
                        </p:par>
                        <p:par>
                          <p:cTn id="30" fill="hold">
                            <p:stCondLst>
                              <p:cond delay="1000"/>
                            </p:stCondLst>
                            <p:childTnLst>
                              <p:par>
                                <p:cTn id="31" presetID="31" presetClass="entr" presetSubtype="0" fill="hold" grpId="0" nodeType="after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p:cTn id="33" dur="500" fill="hold"/>
                                        <p:tgtEl>
                                          <p:spTgt spid="53"/>
                                        </p:tgtEl>
                                        <p:attrNameLst>
                                          <p:attrName>ppt_w</p:attrName>
                                        </p:attrNameLst>
                                      </p:cBhvr>
                                      <p:tavLst>
                                        <p:tav tm="0">
                                          <p:val>
                                            <p:fltVal val="0"/>
                                          </p:val>
                                        </p:tav>
                                        <p:tav tm="100000">
                                          <p:val>
                                            <p:strVal val="#ppt_w"/>
                                          </p:val>
                                        </p:tav>
                                      </p:tavLst>
                                    </p:anim>
                                    <p:anim calcmode="lin" valueType="num">
                                      <p:cBhvr>
                                        <p:cTn id="34" dur="500" fill="hold"/>
                                        <p:tgtEl>
                                          <p:spTgt spid="53"/>
                                        </p:tgtEl>
                                        <p:attrNameLst>
                                          <p:attrName>ppt_h</p:attrName>
                                        </p:attrNameLst>
                                      </p:cBhvr>
                                      <p:tavLst>
                                        <p:tav tm="0">
                                          <p:val>
                                            <p:fltVal val="0"/>
                                          </p:val>
                                        </p:tav>
                                        <p:tav tm="100000">
                                          <p:val>
                                            <p:strVal val="#ppt_h"/>
                                          </p:val>
                                        </p:tav>
                                      </p:tavLst>
                                    </p:anim>
                                    <p:anim calcmode="lin" valueType="num">
                                      <p:cBhvr>
                                        <p:cTn id="35" dur="500" fill="hold"/>
                                        <p:tgtEl>
                                          <p:spTgt spid="53"/>
                                        </p:tgtEl>
                                        <p:attrNameLst>
                                          <p:attrName>style.rotation</p:attrName>
                                        </p:attrNameLst>
                                      </p:cBhvr>
                                      <p:tavLst>
                                        <p:tav tm="0">
                                          <p:val>
                                            <p:fltVal val="90"/>
                                          </p:val>
                                        </p:tav>
                                        <p:tav tm="100000">
                                          <p:val>
                                            <p:fltVal val="0"/>
                                          </p:val>
                                        </p:tav>
                                      </p:tavLst>
                                    </p:anim>
                                    <p:animEffect transition="in" filter="fade">
                                      <p:cBhvr>
                                        <p:cTn id="36" dur="500"/>
                                        <p:tgtEl>
                                          <p:spTgt spid="53"/>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heel(1)">
                                      <p:cBhvr>
                                        <p:cTn id="39" dur="500"/>
                                        <p:tgtEl>
                                          <p:spTgt spid="43"/>
                                        </p:tgtEl>
                                      </p:cBhvr>
                                    </p:animEffect>
                                  </p:childTnLst>
                                </p:cTn>
                              </p:par>
                              <p:par>
                                <p:cTn id="40" presetID="22" presetClass="entr" presetSubtype="8"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left)">
                                      <p:cBhvr>
                                        <p:cTn id="42" dur="500"/>
                                        <p:tgtEl>
                                          <p:spTgt spid="42"/>
                                        </p:tgtEl>
                                      </p:cBhvr>
                                    </p:animEffect>
                                  </p:childTnLst>
                                </p:cTn>
                              </p:par>
                            </p:childTnLst>
                          </p:cTn>
                        </p:par>
                        <p:par>
                          <p:cTn id="43" fill="hold">
                            <p:stCondLst>
                              <p:cond delay="1500"/>
                            </p:stCondLst>
                            <p:childTnLst>
                              <p:par>
                                <p:cTn id="44" presetID="31" presetClass="entr" presetSubtype="0" fill="hold" grpId="0" nodeType="afterEffect">
                                  <p:stCondLst>
                                    <p:cond delay="0"/>
                                  </p:stCondLst>
                                  <p:childTnLst>
                                    <p:set>
                                      <p:cBhvr>
                                        <p:cTn id="45" dur="1" fill="hold">
                                          <p:stCondLst>
                                            <p:cond delay="0"/>
                                          </p:stCondLst>
                                        </p:cTn>
                                        <p:tgtEl>
                                          <p:spTgt spid="74"/>
                                        </p:tgtEl>
                                        <p:attrNameLst>
                                          <p:attrName>style.visibility</p:attrName>
                                        </p:attrNameLst>
                                      </p:cBhvr>
                                      <p:to>
                                        <p:strVal val="visible"/>
                                      </p:to>
                                    </p:set>
                                    <p:anim calcmode="lin" valueType="num">
                                      <p:cBhvr>
                                        <p:cTn id="46" dur="500" fill="hold"/>
                                        <p:tgtEl>
                                          <p:spTgt spid="74"/>
                                        </p:tgtEl>
                                        <p:attrNameLst>
                                          <p:attrName>ppt_w</p:attrName>
                                        </p:attrNameLst>
                                      </p:cBhvr>
                                      <p:tavLst>
                                        <p:tav tm="0">
                                          <p:val>
                                            <p:fltVal val="0"/>
                                          </p:val>
                                        </p:tav>
                                        <p:tav tm="100000">
                                          <p:val>
                                            <p:strVal val="#ppt_w"/>
                                          </p:val>
                                        </p:tav>
                                      </p:tavLst>
                                    </p:anim>
                                    <p:anim calcmode="lin" valueType="num">
                                      <p:cBhvr>
                                        <p:cTn id="47" dur="500" fill="hold"/>
                                        <p:tgtEl>
                                          <p:spTgt spid="74"/>
                                        </p:tgtEl>
                                        <p:attrNameLst>
                                          <p:attrName>ppt_h</p:attrName>
                                        </p:attrNameLst>
                                      </p:cBhvr>
                                      <p:tavLst>
                                        <p:tav tm="0">
                                          <p:val>
                                            <p:fltVal val="0"/>
                                          </p:val>
                                        </p:tav>
                                        <p:tav tm="100000">
                                          <p:val>
                                            <p:strVal val="#ppt_h"/>
                                          </p:val>
                                        </p:tav>
                                      </p:tavLst>
                                    </p:anim>
                                    <p:anim calcmode="lin" valueType="num">
                                      <p:cBhvr>
                                        <p:cTn id="48" dur="500" fill="hold"/>
                                        <p:tgtEl>
                                          <p:spTgt spid="74"/>
                                        </p:tgtEl>
                                        <p:attrNameLst>
                                          <p:attrName>style.rotation</p:attrName>
                                        </p:attrNameLst>
                                      </p:cBhvr>
                                      <p:tavLst>
                                        <p:tav tm="0">
                                          <p:val>
                                            <p:fltVal val="90"/>
                                          </p:val>
                                        </p:tav>
                                        <p:tav tm="100000">
                                          <p:val>
                                            <p:fltVal val="0"/>
                                          </p:val>
                                        </p:tav>
                                      </p:tavLst>
                                    </p:anim>
                                    <p:animEffect transition="in" filter="fade">
                                      <p:cBhvr>
                                        <p:cTn id="49" dur="500"/>
                                        <p:tgtEl>
                                          <p:spTgt spid="74"/>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wheel(1)">
                                      <p:cBhvr>
                                        <p:cTn id="52" dur="500"/>
                                        <p:tgtEl>
                                          <p:spTgt spid="57"/>
                                        </p:tgtEl>
                                      </p:cBhvr>
                                    </p:animEffect>
                                  </p:childTnLst>
                                </p:cTn>
                              </p:par>
                            </p:childTnLst>
                          </p:cTn>
                        </p:par>
                        <p:par>
                          <p:cTn id="53" fill="hold">
                            <p:stCondLst>
                              <p:cond delay="2000"/>
                            </p:stCondLst>
                            <p:childTnLst>
                              <p:par>
                                <p:cTn id="54" presetID="31" presetClass="entr" presetSubtype="0" fill="hold" grpId="0" nodeType="afterEffect">
                                  <p:stCondLst>
                                    <p:cond delay="0"/>
                                  </p:stCondLst>
                                  <p:childTnLst>
                                    <p:set>
                                      <p:cBhvr>
                                        <p:cTn id="55" dur="1" fill="hold">
                                          <p:stCondLst>
                                            <p:cond delay="0"/>
                                          </p:stCondLst>
                                        </p:cTn>
                                        <p:tgtEl>
                                          <p:spTgt spid="79"/>
                                        </p:tgtEl>
                                        <p:attrNameLst>
                                          <p:attrName>style.visibility</p:attrName>
                                        </p:attrNameLst>
                                      </p:cBhvr>
                                      <p:to>
                                        <p:strVal val="visible"/>
                                      </p:to>
                                    </p:set>
                                    <p:anim calcmode="lin" valueType="num">
                                      <p:cBhvr>
                                        <p:cTn id="56" dur="500" fill="hold"/>
                                        <p:tgtEl>
                                          <p:spTgt spid="79"/>
                                        </p:tgtEl>
                                        <p:attrNameLst>
                                          <p:attrName>ppt_w</p:attrName>
                                        </p:attrNameLst>
                                      </p:cBhvr>
                                      <p:tavLst>
                                        <p:tav tm="0">
                                          <p:val>
                                            <p:fltVal val="0"/>
                                          </p:val>
                                        </p:tav>
                                        <p:tav tm="100000">
                                          <p:val>
                                            <p:strVal val="#ppt_w"/>
                                          </p:val>
                                        </p:tav>
                                      </p:tavLst>
                                    </p:anim>
                                    <p:anim calcmode="lin" valueType="num">
                                      <p:cBhvr>
                                        <p:cTn id="57" dur="500" fill="hold"/>
                                        <p:tgtEl>
                                          <p:spTgt spid="79"/>
                                        </p:tgtEl>
                                        <p:attrNameLst>
                                          <p:attrName>ppt_h</p:attrName>
                                        </p:attrNameLst>
                                      </p:cBhvr>
                                      <p:tavLst>
                                        <p:tav tm="0">
                                          <p:val>
                                            <p:fltVal val="0"/>
                                          </p:val>
                                        </p:tav>
                                        <p:tav tm="100000">
                                          <p:val>
                                            <p:strVal val="#ppt_h"/>
                                          </p:val>
                                        </p:tav>
                                      </p:tavLst>
                                    </p:anim>
                                    <p:anim calcmode="lin" valueType="num">
                                      <p:cBhvr>
                                        <p:cTn id="58" dur="500" fill="hold"/>
                                        <p:tgtEl>
                                          <p:spTgt spid="79"/>
                                        </p:tgtEl>
                                        <p:attrNameLst>
                                          <p:attrName>style.rotation</p:attrName>
                                        </p:attrNameLst>
                                      </p:cBhvr>
                                      <p:tavLst>
                                        <p:tav tm="0">
                                          <p:val>
                                            <p:fltVal val="90"/>
                                          </p:val>
                                        </p:tav>
                                        <p:tav tm="100000">
                                          <p:val>
                                            <p:fltVal val="0"/>
                                          </p:val>
                                        </p:tav>
                                      </p:tavLst>
                                    </p:anim>
                                    <p:animEffect transition="in" filter="fade">
                                      <p:cBhvr>
                                        <p:cTn id="59" dur="500"/>
                                        <p:tgtEl>
                                          <p:spTgt spid="79"/>
                                        </p:tgtEl>
                                      </p:cBhvr>
                                    </p:animEffect>
                                  </p:childTnLst>
                                </p:cTn>
                              </p:par>
                              <p:par>
                                <p:cTn id="60" presetID="21" presetClass="entr" presetSubtype="1" fill="hold" grpId="0" nodeType="with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wheel(1)">
                                      <p:cBhvr>
                                        <p:cTn id="62" dur="500"/>
                                        <p:tgtEl>
                                          <p:spTgt spid="60"/>
                                        </p:tgtEl>
                                      </p:cBhvr>
                                    </p:animEffect>
                                  </p:childTnLst>
                                </p:cTn>
                              </p:par>
                            </p:childTnLst>
                          </p:cTn>
                        </p:par>
                        <p:par>
                          <p:cTn id="63" fill="hold">
                            <p:stCondLst>
                              <p:cond delay="2500"/>
                            </p:stCondLst>
                            <p:childTnLst>
                              <p:par>
                                <p:cTn id="64" presetID="10" presetClass="entr" presetSubtype="0" fill="hold" nodeType="after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10" presetClass="entr" presetSubtype="0"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par>
                                <p:cTn id="70" presetID="10" presetClass="entr" presetSubtype="0"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par>
                                <p:cTn id="73" presetID="22" presetClass="entr" presetSubtype="8" fill="hold"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left)">
                                      <p:cBhvr>
                                        <p:cTn id="75" dur="500"/>
                                        <p:tgtEl>
                                          <p:spTgt spid="27"/>
                                        </p:tgtEl>
                                      </p:cBhvr>
                                    </p:animEffect>
                                  </p:childTnLst>
                                </p:cTn>
                              </p:par>
                              <p:par>
                                <p:cTn id="76" presetID="22" presetClass="entr" presetSubtype="8"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wipe(left)">
                                      <p:cBhvr>
                                        <p:cTn id="78" dur="500"/>
                                        <p:tgtEl>
                                          <p:spTgt spid="34"/>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fade">
                                      <p:cBhvr>
                                        <p:cTn id="83" dur="1000"/>
                                        <p:tgtEl>
                                          <p:spTgt spid="2"/>
                                        </p:tgtEl>
                                      </p:cBhvr>
                                    </p:animEffect>
                                    <p:anim calcmode="lin" valueType="num">
                                      <p:cBhvr>
                                        <p:cTn id="84" dur="1000" fill="hold"/>
                                        <p:tgtEl>
                                          <p:spTgt spid="2"/>
                                        </p:tgtEl>
                                        <p:attrNameLst>
                                          <p:attrName>ppt_x</p:attrName>
                                        </p:attrNameLst>
                                      </p:cBhvr>
                                      <p:tavLst>
                                        <p:tav tm="0">
                                          <p:val>
                                            <p:strVal val="#ppt_x"/>
                                          </p:val>
                                        </p:tav>
                                        <p:tav tm="100000">
                                          <p:val>
                                            <p:strVal val="#ppt_x"/>
                                          </p:val>
                                        </p:tav>
                                      </p:tavLst>
                                    </p:anim>
                                    <p:anim calcmode="lin" valueType="num">
                                      <p:cBhvr>
                                        <p:cTn id="8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fade">
                                      <p:cBhvr>
                                        <p:cTn id="90" dur="1000"/>
                                        <p:tgtEl>
                                          <p:spTgt spid="35"/>
                                        </p:tgtEl>
                                      </p:cBhvr>
                                    </p:animEffect>
                                    <p:anim calcmode="lin" valueType="num">
                                      <p:cBhvr>
                                        <p:cTn id="91" dur="1000" fill="hold"/>
                                        <p:tgtEl>
                                          <p:spTgt spid="35"/>
                                        </p:tgtEl>
                                        <p:attrNameLst>
                                          <p:attrName>ppt_x</p:attrName>
                                        </p:attrNameLst>
                                      </p:cBhvr>
                                      <p:tavLst>
                                        <p:tav tm="0">
                                          <p:val>
                                            <p:strVal val="#ppt_x"/>
                                          </p:val>
                                        </p:tav>
                                        <p:tav tm="100000">
                                          <p:val>
                                            <p:strVal val="#ppt_x"/>
                                          </p:val>
                                        </p:tav>
                                      </p:tavLst>
                                    </p:anim>
                                    <p:anim calcmode="lin" valueType="num">
                                      <p:cBhvr>
                                        <p:cTn id="9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3" fill="hold" display="0">
                  <p:stCondLst>
                    <p:cond delay="indefinite"/>
                  </p:stCondLst>
                  <p:endCondLst>
                    <p:cond evt="onStopAudio" delay="0">
                      <p:tgtEl>
                        <p:sldTgt/>
                      </p:tgtEl>
                    </p:cond>
                  </p:endCondLst>
                </p:cTn>
                <p:tgtEl>
                  <p:spTgt spid="5"/>
                </p:tgtEl>
              </p:cMediaNode>
            </p:audio>
          </p:childTnLst>
        </p:cTn>
      </p:par>
    </p:tnLst>
    <p:bldLst>
      <p:bldP spid="32" grpId="0" animBg="1"/>
      <p:bldP spid="52" grpId="0" animBg="1"/>
      <p:bldP spid="53" grpId="0" animBg="1"/>
      <p:bldP spid="74" grpId="0" animBg="1"/>
      <p:bldP spid="79" grpId="0" animBg="1"/>
      <p:bldP spid="10" grpId="0" animBg="1"/>
      <p:bldP spid="41" grpId="0" animBg="1"/>
      <p:bldP spid="43" grpId="0" animBg="1"/>
      <p:bldP spid="57" grpId="0" animBg="1"/>
      <p:bldP spid="60" grpId="0" animBg="1"/>
      <p:bldP spid="2" grpId="0"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A2D0F4-BE8F-4C13-87FD-871C3E0A6CA0}"/>
              </a:ext>
            </a:extLst>
          </p:cNvPr>
          <p:cNvSpPr>
            <a:spLocks noGrp="1"/>
          </p:cNvSpPr>
          <p:nvPr>
            <p:ph type="title"/>
          </p:nvPr>
        </p:nvSpPr>
        <p:spPr/>
        <p:txBody>
          <a:bodyPr/>
          <a:lstStyle/>
          <a:p>
            <a:r>
              <a:rPr lang="en-GB">
                <a:solidFill>
                  <a:schemeClr val="accent2"/>
                </a:solidFill>
              </a:rPr>
              <a:t>The timeline of assessment</a:t>
            </a:r>
          </a:p>
        </p:txBody>
      </p:sp>
      <p:sp>
        <p:nvSpPr>
          <p:cNvPr id="3" name="Slide Number Placeholder 2">
            <a:extLst>
              <a:ext uri="{FF2B5EF4-FFF2-40B4-BE49-F238E27FC236}">
                <a16:creationId xmlns:a16="http://schemas.microsoft.com/office/drawing/2014/main" id="{E7D364E4-4B12-4941-A71B-00234729CA95}"/>
              </a:ext>
            </a:extLst>
          </p:cNvPr>
          <p:cNvSpPr>
            <a:spLocks noGrp="1"/>
          </p:cNvSpPr>
          <p:nvPr>
            <p:ph type="sldNum" sz="quarter" idx="12"/>
          </p:nvPr>
        </p:nvSpPr>
        <p:spPr/>
        <p:txBody>
          <a:bodyPr/>
          <a:lstStyle/>
          <a:p>
            <a:fld id="{D5683BB6-76BB-4AED-AF1E-827BF27ED19F}" type="slidenum">
              <a:rPr lang="en-US" smtClean="0"/>
              <a:pPr/>
              <a:t>8</a:t>
            </a:fld>
            <a:endParaRPr lang="en-US"/>
          </a:p>
        </p:txBody>
      </p:sp>
      <p:sp>
        <p:nvSpPr>
          <p:cNvPr id="19" name="Rectangle 18">
            <a:extLst>
              <a:ext uri="{FF2B5EF4-FFF2-40B4-BE49-F238E27FC236}">
                <a16:creationId xmlns:a16="http://schemas.microsoft.com/office/drawing/2014/main" id="{A6411509-2B80-4C8E-AEDC-0BF07A2255F2}"/>
              </a:ext>
            </a:extLst>
          </p:cNvPr>
          <p:cNvSpPr/>
          <p:nvPr/>
        </p:nvSpPr>
        <p:spPr>
          <a:xfrm>
            <a:off x="7384031" y="4947353"/>
            <a:ext cx="2945464" cy="1446550"/>
          </a:xfrm>
          <a:prstGeom prst="rect">
            <a:avLst/>
          </a:prstGeom>
        </p:spPr>
        <p:txBody>
          <a:bodyPr wrap="square">
            <a:spAutoFit/>
          </a:bodyPr>
          <a:lstStyle/>
          <a:p>
            <a:pPr algn="ctr"/>
            <a:r>
              <a:rPr lang="en-GB" sz="2200" b="1">
                <a:solidFill>
                  <a:schemeClr val="tx2"/>
                </a:solidFill>
                <a:latin typeface="Arial" panose="020B0604020202020204" pitchFamily="34" charset="0"/>
                <a:ea typeface="+mj-ea"/>
                <a:cs typeface="+mj-cs"/>
              </a:rPr>
              <a:t>Interview,</a:t>
            </a:r>
          </a:p>
          <a:p>
            <a:pPr algn="ctr"/>
            <a:r>
              <a:rPr lang="en-GB" sz="2200" b="1">
                <a:solidFill>
                  <a:schemeClr val="tx2"/>
                </a:solidFill>
                <a:latin typeface="Arial" panose="020B0604020202020204" pitchFamily="34" charset="0"/>
                <a:ea typeface="+mj-ea"/>
                <a:cs typeface="+mj-cs"/>
              </a:rPr>
              <a:t>Professional </a:t>
            </a:r>
            <a:r>
              <a:rPr lang="en-GB" sz="2000" b="1">
                <a:solidFill>
                  <a:schemeClr val="tx2"/>
                </a:solidFill>
                <a:latin typeface="Arial" panose="020B0604020202020204" pitchFamily="34" charset="0"/>
                <a:ea typeface="+mj-ea"/>
                <a:cs typeface="+mj-cs"/>
              </a:rPr>
              <a:t>Discussion</a:t>
            </a:r>
            <a:r>
              <a:rPr lang="en-GB" sz="2200" b="1">
                <a:solidFill>
                  <a:schemeClr val="tx2"/>
                </a:solidFill>
                <a:latin typeface="Arial" panose="020B0604020202020204" pitchFamily="34" charset="0"/>
                <a:ea typeface="+mj-ea"/>
                <a:cs typeface="+mj-cs"/>
              </a:rPr>
              <a:t>, Presentation &amp; Q&amp;A</a:t>
            </a:r>
            <a:endParaRPr lang="en-US" sz="2200" b="1">
              <a:solidFill>
                <a:schemeClr val="tx2"/>
              </a:solidFill>
            </a:endParaRPr>
          </a:p>
        </p:txBody>
      </p:sp>
      <p:cxnSp>
        <p:nvCxnSpPr>
          <p:cNvPr id="20" name="Straight Arrow Connector 19">
            <a:extLst>
              <a:ext uri="{FF2B5EF4-FFF2-40B4-BE49-F238E27FC236}">
                <a16:creationId xmlns:a16="http://schemas.microsoft.com/office/drawing/2014/main" id="{C705BAC6-E827-4192-9F82-0D56040929A7}"/>
              </a:ext>
            </a:extLst>
          </p:cNvPr>
          <p:cNvCxnSpPr>
            <a:cxnSpLocks/>
          </p:cNvCxnSpPr>
          <p:nvPr/>
        </p:nvCxnSpPr>
        <p:spPr>
          <a:xfrm flipV="1">
            <a:off x="1690330" y="4032024"/>
            <a:ext cx="1003573" cy="3387"/>
          </a:xfrm>
          <a:prstGeom prst="straightConnector1">
            <a:avLst/>
          </a:prstGeom>
          <a:noFill/>
          <a:ln w="9525">
            <a:solidFill>
              <a:schemeClr val="tx1"/>
            </a:solidFill>
            <a:prstDash val="dash"/>
            <a:round/>
            <a:headEnd/>
            <a:tailEnd type="arrow" w="lg" len="sm"/>
          </a:ln>
        </p:spPr>
      </p:cxnSp>
      <p:sp>
        <p:nvSpPr>
          <p:cNvPr id="42" name="Rectangle 41">
            <a:extLst>
              <a:ext uri="{FF2B5EF4-FFF2-40B4-BE49-F238E27FC236}">
                <a16:creationId xmlns:a16="http://schemas.microsoft.com/office/drawing/2014/main" id="{DA9EC6F3-1121-4D30-8963-BF9AD8CAECDA}"/>
              </a:ext>
            </a:extLst>
          </p:cNvPr>
          <p:cNvSpPr/>
          <p:nvPr/>
        </p:nvSpPr>
        <p:spPr>
          <a:xfrm>
            <a:off x="9999757" y="4916357"/>
            <a:ext cx="2231846" cy="707886"/>
          </a:xfrm>
          <a:prstGeom prst="rect">
            <a:avLst/>
          </a:prstGeom>
        </p:spPr>
        <p:txBody>
          <a:bodyPr wrap="square">
            <a:spAutoFit/>
          </a:bodyPr>
          <a:lstStyle/>
          <a:p>
            <a:pPr algn="ctr"/>
            <a:r>
              <a:rPr lang="en-GB" sz="2000" b="1">
                <a:solidFill>
                  <a:schemeClr val="bg1"/>
                </a:solidFill>
                <a:latin typeface="Arial" panose="020B0604020202020204" pitchFamily="34" charset="0"/>
                <a:ea typeface="+mj-ea"/>
                <a:cs typeface="+mj-cs"/>
              </a:rPr>
              <a:t>End of </a:t>
            </a:r>
          </a:p>
          <a:p>
            <a:pPr algn="ctr"/>
            <a:r>
              <a:rPr lang="en-GB" sz="2000" b="1">
                <a:solidFill>
                  <a:schemeClr val="bg1"/>
                </a:solidFill>
                <a:latin typeface="Arial" panose="020B0604020202020204" pitchFamily="34" charset="0"/>
                <a:ea typeface="+mj-ea"/>
                <a:cs typeface="+mj-cs"/>
              </a:rPr>
              <a:t>Apprenticeship</a:t>
            </a:r>
          </a:p>
        </p:txBody>
      </p:sp>
      <p:grpSp>
        <p:nvGrpSpPr>
          <p:cNvPr id="56" name="Group 55">
            <a:extLst>
              <a:ext uri="{FF2B5EF4-FFF2-40B4-BE49-F238E27FC236}">
                <a16:creationId xmlns:a16="http://schemas.microsoft.com/office/drawing/2014/main" id="{A1BECE97-9306-48BC-B8A4-1524677655A3}"/>
              </a:ext>
            </a:extLst>
          </p:cNvPr>
          <p:cNvGrpSpPr/>
          <p:nvPr/>
        </p:nvGrpSpPr>
        <p:grpSpPr>
          <a:xfrm>
            <a:off x="5424544" y="3449292"/>
            <a:ext cx="1128834" cy="1128832"/>
            <a:chOff x="8052371" y="5200924"/>
            <a:chExt cx="1457621" cy="1457621"/>
          </a:xfrm>
        </p:grpSpPr>
        <p:sp>
          <p:nvSpPr>
            <p:cNvPr id="57" name="Oval 56">
              <a:extLst>
                <a:ext uri="{FF2B5EF4-FFF2-40B4-BE49-F238E27FC236}">
                  <a16:creationId xmlns:a16="http://schemas.microsoft.com/office/drawing/2014/main" id="{FE43F82C-D326-4D8E-ABA9-61432C02B859}"/>
                </a:ext>
              </a:extLst>
            </p:cNvPr>
            <p:cNvSpPr/>
            <p:nvPr/>
          </p:nvSpPr>
          <p:spPr>
            <a:xfrm>
              <a:off x="8052371" y="5200924"/>
              <a:ext cx="1457621" cy="145762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4">
              <a:extLst>
                <a:ext uri="{FF2B5EF4-FFF2-40B4-BE49-F238E27FC236}">
                  <a16:creationId xmlns:a16="http://schemas.microsoft.com/office/drawing/2014/main" id="{EBC8E7E2-1123-4359-8D10-212B24D64A6E}"/>
                </a:ext>
              </a:extLst>
            </p:cNvPr>
            <p:cNvGrpSpPr>
              <a:grpSpLocks noChangeAspect="1"/>
            </p:cNvGrpSpPr>
            <p:nvPr/>
          </p:nvGrpSpPr>
          <p:grpSpPr bwMode="auto">
            <a:xfrm>
              <a:off x="8449244" y="5500477"/>
              <a:ext cx="625182" cy="848088"/>
              <a:chOff x="5349" y="2293"/>
              <a:chExt cx="359" cy="487"/>
            </a:xfrm>
            <a:solidFill>
              <a:schemeClr val="tx1"/>
            </a:solidFill>
          </p:grpSpPr>
          <p:sp>
            <p:nvSpPr>
              <p:cNvPr id="59" name="Freeform 5">
                <a:extLst>
                  <a:ext uri="{FF2B5EF4-FFF2-40B4-BE49-F238E27FC236}">
                    <a16:creationId xmlns:a16="http://schemas.microsoft.com/office/drawing/2014/main" id="{98FEE031-7F5C-4E2E-BAA7-00D502D5DDAD}"/>
                  </a:ext>
                </a:extLst>
              </p:cNvPr>
              <p:cNvSpPr>
                <a:spLocks/>
              </p:cNvSpPr>
              <p:nvPr/>
            </p:nvSpPr>
            <p:spPr bwMode="auto">
              <a:xfrm>
                <a:off x="5349" y="2343"/>
                <a:ext cx="359" cy="437"/>
              </a:xfrm>
              <a:custGeom>
                <a:avLst/>
                <a:gdLst>
                  <a:gd name="T0" fmla="*/ 147 w 150"/>
                  <a:gd name="T1" fmla="*/ 0 h 184"/>
                  <a:gd name="T2" fmla="*/ 137 w 150"/>
                  <a:gd name="T3" fmla="*/ 0 h 184"/>
                  <a:gd name="T4" fmla="*/ 133 w 150"/>
                  <a:gd name="T5" fmla="*/ 3 h 184"/>
                  <a:gd name="T6" fmla="*/ 137 w 150"/>
                  <a:gd name="T7" fmla="*/ 7 h 184"/>
                  <a:gd name="T8" fmla="*/ 144 w 150"/>
                  <a:gd name="T9" fmla="*/ 7 h 184"/>
                  <a:gd name="T10" fmla="*/ 144 w 150"/>
                  <a:gd name="T11" fmla="*/ 177 h 184"/>
                  <a:gd name="T12" fmla="*/ 7 w 150"/>
                  <a:gd name="T13" fmla="*/ 177 h 184"/>
                  <a:gd name="T14" fmla="*/ 7 w 150"/>
                  <a:gd name="T15" fmla="*/ 7 h 184"/>
                  <a:gd name="T16" fmla="*/ 16 w 150"/>
                  <a:gd name="T17" fmla="*/ 7 h 184"/>
                  <a:gd name="T18" fmla="*/ 20 w 150"/>
                  <a:gd name="T19" fmla="*/ 3 h 184"/>
                  <a:gd name="T20" fmla="*/ 16 w 150"/>
                  <a:gd name="T21" fmla="*/ 0 h 184"/>
                  <a:gd name="T22" fmla="*/ 4 w 150"/>
                  <a:gd name="T23" fmla="*/ 0 h 184"/>
                  <a:gd name="T24" fmla="*/ 0 w 150"/>
                  <a:gd name="T25" fmla="*/ 3 h 184"/>
                  <a:gd name="T26" fmla="*/ 0 w 150"/>
                  <a:gd name="T27" fmla="*/ 180 h 184"/>
                  <a:gd name="T28" fmla="*/ 4 w 150"/>
                  <a:gd name="T29" fmla="*/ 184 h 184"/>
                  <a:gd name="T30" fmla="*/ 147 w 150"/>
                  <a:gd name="T31" fmla="*/ 184 h 184"/>
                  <a:gd name="T32" fmla="*/ 150 w 150"/>
                  <a:gd name="T33" fmla="*/ 180 h 184"/>
                  <a:gd name="T34" fmla="*/ 150 w 150"/>
                  <a:gd name="T35" fmla="*/ 3 h 184"/>
                  <a:gd name="T36" fmla="*/ 147 w 150"/>
                  <a:gd name="T37"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84">
                    <a:moveTo>
                      <a:pt x="147" y="0"/>
                    </a:moveTo>
                    <a:cubicBezTo>
                      <a:pt x="137" y="0"/>
                      <a:pt x="137" y="0"/>
                      <a:pt x="137" y="0"/>
                    </a:cubicBezTo>
                    <a:cubicBezTo>
                      <a:pt x="135" y="0"/>
                      <a:pt x="133" y="1"/>
                      <a:pt x="133" y="3"/>
                    </a:cubicBezTo>
                    <a:cubicBezTo>
                      <a:pt x="133" y="5"/>
                      <a:pt x="135" y="7"/>
                      <a:pt x="137" y="7"/>
                    </a:cubicBezTo>
                    <a:cubicBezTo>
                      <a:pt x="144" y="7"/>
                      <a:pt x="144" y="7"/>
                      <a:pt x="144" y="7"/>
                    </a:cubicBezTo>
                    <a:cubicBezTo>
                      <a:pt x="144" y="177"/>
                      <a:pt x="144" y="177"/>
                      <a:pt x="144" y="177"/>
                    </a:cubicBezTo>
                    <a:cubicBezTo>
                      <a:pt x="7" y="177"/>
                      <a:pt x="7" y="177"/>
                      <a:pt x="7" y="177"/>
                    </a:cubicBezTo>
                    <a:cubicBezTo>
                      <a:pt x="7" y="7"/>
                      <a:pt x="7" y="7"/>
                      <a:pt x="7" y="7"/>
                    </a:cubicBezTo>
                    <a:cubicBezTo>
                      <a:pt x="16" y="7"/>
                      <a:pt x="16" y="7"/>
                      <a:pt x="16" y="7"/>
                    </a:cubicBezTo>
                    <a:cubicBezTo>
                      <a:pt x="18" y="7"/>
                      <a:pt x="20" y="5"/>
                      <a:pt x="20" y="3"/>
                    </a:cubicBezTo>
                    <a:cubicBezTo>
                      <a:pt x="20" y="1"/>
                      <a:pt x="18" y="0"/>
                      <a:pt x="16" y="0"/>
                    </a:cubicBezTo>
                    <a:cubicBezTo>
                      <a:pt x="4" y="0"/>
                      <a:pt x="4" y="0"/>
                      <a:pt x="4" y="0"/>
                    </a:cubicBezTo>
                    <a:cubicBezTo>
                      <a:pt x="2" y="0"/>
                      <a:pt x="0" y="1"/>
                      <a:pt x="0" y="3"/>
                    </a:cubicBezTo>
                    <a:cubicBezTo>
                      <a:pt x="0" y="180"/>
                      <a:pt x="0" y="180"/>
                      <a:pt x="0" y="180"/>
                    </a:cubicBezTo>
                    <a:cubicBezTo>
                      <a:pt x="0" y="182"/>
                      <a:pt x="2" y="184"/>
                      <a:pt x="4" y="184"/>
                    </a:cubicBezTo>
                    <a:cubicBezTo>
                      <a:pt x="147" y="184"/>
                      <a:pt x="147" y="184"/>
                      <a:pt x="147" y="184"/>
                    </a:cubicBezTo>
                    <a:cubicBezTo>
                      <a:pt x="149" y="184"/>
                      <a:pt x="150" y="182"/>
                      <a:pt x="150" y="180"/>
                    </a:cubicBezTo>
                    <a:cubicBezTo>
                      <a:pt x="150" y="3"/>
                      <a:pt x="150" y="3"/>
                      <a:pt x="150" y="3"/>
                    </a:cubicBezTo>
                    <a:cubicBezTo>
                      <a:pt x="150" y="1"/>
                      <a:pt x="149" y="0"/>
                      <a:pt x="14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6">
                <a:extLst>
                  <a:ext uri="{FF2B5EF4-FFF2-40B4-BE49-F238E27FC236}">
                    <a16:creationId xmlns:a16="http://schemas.microsoft.com/office/drawing/2014/main" id="{047643D5-67D5-47D2-B44A-61E2ED52C055}"/>
                  </a:ext>
                </a:extLst>
              </p:cNvPr>
              <p:cNvSpPr>
                <a:spLocks noEditPoints="1"/>
              </p:cNvSpPr>
              <p:nvPr/>
            </p:nvSpPr>
            <p:spPr bwMode="auto">
              <a:xfrm>
                <a:off x="5416" y="2293"/>
                <a:ext cx="228" cy="100"/>
              </a:xfrm>
              <a:custGeom>
                <a:avLst/>
                <a:gdLst>
                  <a:gd name="T0" fmla="*/ 3 w 95"/>
                  <a:gd name="T1" fmla="*/ 42 h 42"/>
                  <a:gd name="T2" fmla="*/ 92 w 95"/>
                  <a:gd name="T3" fmla="*/ 42 h 42"/>
                  <a:gd name="T4" fmla="*/ 95 w 95"/>
                  <a:gd name="T5" fmla="*/ 38 h 42"/>
                  <a:gd name="T6" fmla="*/ 95 w 95"/>
                  <a:gd name="T7" fmla="*/ 24 h 42"/>
                  <a:gd name="T8" fmla="*/ 92 w 95"/>
                  <a:gd name="T9" fmla="*/ 21 h 42"/>
                  <a:gd name="T10" fmla="*/ 69 w 95"/>
                  <a:gd name="T11" fmla="*/ 21 h 42"/>
                  <a:gd name="T12" fmla="*/ 48 w 95"/>
                  <a:gd name="T13" fmla="*/ 0 h 42"/>
                  <a:gd name="T14" fmla="*/ 28 w 95"/>
                  <a:gd name="T15" fmla="*/ 21 h 42"/>
                  <a:gd name="T16" fmla="*/ 3 w 95"/>
                  <a:gd name="T17" fmla="*/ 21 h 42"/>
                  <a:gd name="T18" fmla="*/ 0 w 95"/>
                  <a:gd name="T19" fmla="*/ 24 h 42"/>
                  <a:gd name="T20" fmla="*/ 0 w 95"/>
                  <a:gd name="T21" fmla="*/ 38 h 42"/>
                  <a:gd name="T22" fmla="*/ 3 w 95"/>
                  <a:gd name="T23" fmla="*/ 42 h 42"/>
                  <a:gd name="T24" fmla="*/ 7 w 95"/>
                  <a:gd name="T25" fmla="*/ 28 h 42"/>
                  <a:gd name="T26" fmla="*/ 31 w 95"/>
                  <a:gd name="T27" fmla="*/ 28 h 42"/>
                  <a:gd name="T28" fmla="*/ 35 w 95"/>
                  <a:gd name="T29" fmla="*/ 24 h 42"/>
                  <a:gd name="T30" fmla="*/ 48 w 95"/>
                  <a:gd name="T31" fmla="*/ 7 h 42"/>
                  <a:gd name="T32" fmla="*/ 62 w 95"/>
                  <a:gd name="T33" fmla="*/ 24 h 42"/>
                  <a:gd name="T34" fmla="*/ 66 w 95"/>
                  <a:gd name="T35" fmla="*/ 28 h 42"/>
                  <a:gd name="T36" fmla="*/ 88 w 95"/>
                  <a:gd name="T37" fmla="*/ 28 h 42"/>
                  <a:gd name="T38" fmla="*/ 88 w 95"/>
                  <a:gd name="T39" fmla="*/ 35 h 42"/>
                  <a:gd name="T40" fmla="*/ 7 w 95"/>
                  <a:gd name="T41" fmla="*/ 35 h 42"/>
                  <a:gd name="T42" fmla="*/ 7 w 95"/>
                  <a:gd name="T43"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5" h="42">
                    <a:moveTo>
                      <a:pt x="3" y="42"/>
                    </a:moveTo>
                    <a:cubicBezTo>
                      <a:pt x="92" y="42"/>
                      <a:pt x="92" y="42"/>
                      <a:pt x="92" y="42"/>
                    </a:cubicBezTo>
                    <a:cubicBezTo>
                      <a:pt x="94" y="42"/>
                      <a:pt x="95" y="40"/>
                      <a:pt x="95" y="38"/>
                    </a:cubicBezTo>
                    <a:cubicBezTo>
                      <a:pt x="95" y="24"/>
                      <a:pt x="95" y="24"/>
                      <a:pt x="95" y="24"/>
                    </a:cubicBezTo>
                    <a:cubicBezTo>
                      <a:pt x="95" y="22"/>
                      <a:pt x="94" y="21"/>
                      <a:pt x="92" y="21"/>
                    </a:cubicBezTo>
                    <a:cubicBezTo>
                      <a:pt x="69" y="21"/>
                      <a:pt x="69" y="21"/>
                      <a:pt x="69" y="21"/>
                    </a:cubicBezTo>
                    <a:cubicBezTo>
                      <a:pt x="67" y="11"/>
                      <a:pt x="59" y="0"/>
                      <a:pt x="48" y="0"/>
                    </a:cubicBezTo>
                    <a:cubicBezTo>
                      <a:pt x="38" y="0"/>
                      <a:pt x="30" y="11"/>
                      <a:pt x="28" y="21"/>
                    </a:cubicBezTo>
                    <a:cubicBezTo>
                      <a:pt x="3" y="21"/>
                      <a:pt x="3" y="21"/>
                      <a:pt x="3" y="21"/>
                    </a:cubicBezTo>
                    <a:cubicBezTo>
                      <a:pt x="1" y="21"/>
                      <a:pt x="0" y="22"/>
                      <a:pt x="0" y="24"/>
                    </a:cubicBezTo>
                    <a:cubicBezTo>
                      <a:pt x="0" y="38"/>
                      <a:pt x="0" y="38"/>
                      <a:pt x="0" y="38"/>
                    </a:cubicBezTo>
                    <a:cubicBezTo>
                      <a:pt x="0" y="40"/>
                      <a:pt x="1" y="42"/>
                      <a:pt x="3" y="42"/>
                    </a:cubicBezTo>
                    <a:moveTo>
                      <a:pt x="7" y="28"/>
                    </a:moveTo>
                    <a:cubicBezTo>
                      <a:pt x="31" y="28"/>
                      <a:pt x="31" y="28"/>
                      <a:pt x="31" y="28"/>
                    </a:cubicBezTo>
                    <a:cubicBezTo>
                      <a:pt x="33" y="28"/>
                      <a:pt x="35" y="26"/>
                      <a:pt x="35" y="24"/>
                    </a:cubicBezTo>
                    <a:cubicBezTo>
                      <a:pt x="35" y="17"/>
                      <a:pt x="41" y="7"/>
                      <a:pt x="48" y="7"/>
                    </a:cubicBezTo>
                    <a:cubicBezTo>
                      <a:pt x="56" y="7"/>
                      <a:pt x="62" y="17"/>
                      <a:pt x="62" y="24"/>
                    </a:cubicBezTo>
                    <a:cubicBezTo>
                      <a:pt x="62" y="26"/>
                      <a:pt x="64" y="28"/>
                      <a:pt x="66" y="28"/>
                    </a:cubicBezTo>
                    <a:cubicBezTo>
                      <a:pt x="88" y="28"/>
                      <a:pt x="88" y="28"/>
                      <a:pt x="88" y="28"/>
                    </a:cubicBezTo>
                    <a:cubicBezTo>
                      <a:pt x="88" y="35"/>
                      <a:pt x="88" y="35"/>
                      <a:pt x="88" y="35"/>
                    </a:cubicBezTo>
                    <a:cubicBezTo>
                      <a:pt x="7" y="35"/>
                      <a:pt x="7" y="35"/>
                      <a:pt x="7" y="35"/>
                    </a:cubicBez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7">
                <a:extLst>
                  <a:ext uri="{FF2B5EF4-FFF2-40B4-BE49-F238E27FC236}">
                    <a16:creationId xmlns:a16="http://schemas.microsoft.com/office/drawing/2014/main" id="{BB5D26C6-37C0-4F74-98B4-260E7797C35C}"/>
                  </a:ext>
                </a:extLst>
              </p:cNvPr>
              <p:cNvSpPr>
                <a:spLocks/>
              </p:cNvSpPr>
              <p:nvPr/>
            </p:nvSpPr>
            <p:spPr bwMode="auto">
              <a:xfrm>
                <a:off x="5383" y="2376"/>
                <a:ext cx="294" cy="371"/>
              </a:xfrm>
              <a:custGeom>
                <a:avLst/>
                <a:gdLst>
                  <a:gd name="T0" fmla="*/ 0 w 123"/>
                  <a:gd name="T1" fmla="*/ 3 h 156"/>
                  <a:gd name="T2" fmla="*/ 0 w 123"/>
                  <a:gd name="T3" fmla="*/ 153 h 156"/>
                  <a:gd name="T4" fmla="*/ 4 w 123"/>
                  <a:gd name="T5" fmla="*/ 156 h 156"/>
                  <a:gd name="T6" fmla="*/ 119 w 123"/>
                  <a:gd name="T7" fmla="*/ 156 h 156"/>
                  <a:gd name="T8" fmla="*/ 123 w 123"/>
                  <a:gd name="T9" fmla="*/ 153 h 156"/>
                  <a:gd name="T10" fmla="*/ 123 w 123"/>
                  <a:gd name="T11" fmla="*/ 3 h 156"/>
                  <a:gd name="T12" fmla="*/ 119 w 123"/>
                  <a:gd name="T13" fmla="*/ 0 h 156"/>
                  <a:gd name="T14" fmla="*/ 116 w 123"/>
                  <a:gd name="T15" fmla="*/ 3 h 156"/>
                  <a:gd name="T16" fmla="*/ 116 w 123"/>
                  <a:gd name="T17" fmla="*/ 149 h 156"/>
                  <a:gd name="T18" fmla="*/ 7 w 123"/>
                  <a:gd name="T19" fmla="*/ 149 h 156"/>
                  <a:gd name="T20" fmla="*/ 7 w 123"/>
                  <a:gd name="T21" fmla="*/ 3 h 156"/>
                  <a:gd name="T22" fmla="*/ 4 w 123"/>
                  <a:gd name="T23" fmla="*/ 0 h 156"/>
                  <a:gd name="T24" fmla="*/ 0 w 123"/>
                  <a:gd name="T25" fmla="*/ 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56">
                    <a:moveTo>
                      <a:pt x="0" y="3"/>
                    </a:moveTo>
                    <a:cubicBezTo>
                      <a:pt x="0" y="153"/>
                      <a:pt x="0" y="153"/>
                      <a:pt x="0" y="153"/>
                    </a:cubicBezTo>
                    <a:cubicBezTo>
                      <a:pt x="0" y="155"/>
                      <a:pt x="2" y="156"/>
                      <a:pt x="4" y="156"/>
                    </a:cubicBezTo>
                    <a:cubicBezTo>
                      <a:pt x="119" y="156"/>
                      <a:pt x="119" y="156"/>
                      <a:pt x="119" y="156"/>
                    </a:cubicBezTo>
                    <a:cubicBezTo>
                      <a:pt x="121" y="156"/>
                      <a:pt x="123" y="155"/>
                      <a:pt x="123" y="153"/>
                    </a:cubicBezTo>
                    <a:cubicBezTo>
                      <a:pt x="123" y="3"/>
                      <a:pt x="123" y="3"/>
                      <a:pt x="123" y="3"/>
                    </a:cubicBezTo>
                    <a:cubicBezTo>
                      <a:pt x="123" y="1"/>
                      <a:pt x="121" y="0"/>
                      <a:pt x="119" y="0"/>
                    </a:cubicBezTo>
                    <a:cubicBezTo>
                      <a:pt x="117" y="0"/>
                      <a:pt x="116" y="1"/>
                      <a:pt x="116" y="3"/>
                    </a:cubicBezTo>
                    <a:cubicBezTo>
                      <a:pt x="116" y="149"/>
                      <a:pt x="116" y="149"/>
                      <a:pt x="116" y="149"/>
                    </a:cubicBezTo>
                    <a:cubicBezTo>
                      <a:pt x="7" y="149"/>
                      <a:pt x="7" y="149"/>
                      <a:pt x="7" y="149"/>
                    </a:cubicBezTo>
                    <a:cubicBezTo>
                      <a:pt x="7" y="3"/>
                      <a:pt x="7" y="3"/>
                      <a:pt x="7" y="3"/>
                    </a:cubicBezTo>
                    <a:cubicBezTo>
                      <a:pt x="7" y="1"/>
                      <a:pt x="5" y="0"/>
                      <a:pt x="4" y="0"/>
                    </a:cubicBezTo>
                    <a:cubicBezTo>
                      <a:pt x="2" y="0"/>
                      <a:pt x="0" y="1"/>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8">
                <a:extLst>
                  <a:ext uri="{FF2B5EF4-FFF2-40B4-BE49-F238E27FC236}">
                    <a16:creationId xmlns:a16="http://schemas.microsoft.com/office/drawing/2014/main" id="{BF0E03F4-AA38-4AD1-B192-8C0C29E03317}"/>
                  </a:ext>
                </a:extLst>
              </p:cNvPr>
              <p:cNvSpPr>
                <a:spLocks/>
              </p:cNvSpPr>
              <p:nvPr/>
            </p:nvSpPr>
            <p:spPr bwMode="auto">
              <a:xfrm>
                <a:off x="5483" y="2454"/>
                <a:ext cx="139" cy="17"/>
              </a:xfrm>
              <a:custGeom>
                <a:avLst/>
                <a:gdLst>
                  <a:gd name="T0" fmla="*/ 55 w 58"/>
                  <a:gd name="T1" fmla="*/ 0 h 7"/>
                  <a:gd name="T2" fmla="*/ 3 w 58"/>
                  <a:gd name="T3" fmla="*/ 0 h 7"/>
                  <a:gd name="T4" fmla="*/ 0 w 58"/>
                  <a:gd name="T5" fmla="*/ 4 h 7"/>
                  <a:gd name="T6" fmla="*/ 3 w 58"/>
                  <a:gd name="T7" fmla="*/ 7 h 7"/>
                  <a:gd name="T8" fmla="*/ 55 w 58"/>
                  <a:gd name="T9" fmla="*/ 7 h 7"/>
                  <a:gd name="T10" fmla="*/ 58 w 58"/>
                  <a:gd name="T11" fmla="*/ 4 h 7"/>
                  <a:gd name="T12" fmla="*/ 55 w 5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58" h="7">
                    <a:moveTo>
                      <a:pt x="55" y="0"/>
                    </a:moveTo>
                    <a:cubicBezTo>
                      <a:pt x="3" y="0"/>
                      <a:pt x="3" y="0"/>
                      <a:pt x="3" y="0"/>
                    </a:cubicBezTo>
                    <a:cubicBezTo>
                      <a:pt x="1" y="0"/>
                      <a:pt x="0" y="2"/>
                      <a:pt x="0" y="4"/>
                    </a:cubicBezTo>
                    <a:cubicBezTo>
                      <a:pt x="0" y="6"/>
                      <a:pt x="1" y="7"/>
                      <a:pt x="3" y="7"/>
                    </a:cubicBezTo>
                    <a:cubicBezTo>
                      <a:pt x="55" y="7"/>
                      <a:pt x="55" y="7"/>
                      <a:pt x="55" y="7"/>
                    </a:cubicBezTo>
                    <a:cubicBezTo>
                      <a:pt x="57" y="7"/>
                      <a:pt x="58" y="6"/>
                      <a:pt x="58" y="4"/>
                    </a:cubicBezTo>
                    <a:cubicBezTo>
                      <a:pt x="58" y="2"/>
                      <a:pt x="57" y="0"/>
                      <a:pt x="5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9">
                <a:extLst>
                  <a:ext uri="{FF2B5EF4-FFF2-40B4-BE49-F238E27FC236}">
                    <a16:creationId xmlns:a16="http://schemas.microsoft.com/office/drawing/2014/main" id="{CB10B858-FC27-46A2-9EA9-19319D471DA9}"/>
                  </a:ext>
                </a:extLst>
              </p:cNvPr>
              <p:cNvSpPr>
                <a:spLocks/>
              </p:cNvSpPr>
              <p:nvPr/>
            </p:nvSpPr>
            <p:spPr bwMode="auto">
              <a:xfrm>
                <a:off x="5483" y="2521"/>
                <a:ext cx="139" cy="17"/>
              </a:xfrm>
              <a:custGeom>
                <a:avLst/>
                <a:gdLst>
                  <a:gd name="T0" fmla="*/ 55 w 58"/>
                  <a:gd name="T1" fmla="*/ 0 h 7"/>
                  <a:gd name="T2" fmla="*/ 3 w 58"/>
                  <a:gd name="T3" fmla="*/ 0 h 7"/>
                  <a:gd name="T4" fmla="*/ 0 w 58"/>
                  <a:gd name="T5" fmla="*/ 3 h 7"/>
                  <a:gd name="T6" fmla="*/ 3 w 58"/>
                  <a:gd name="T7" fmla="*/ 7 h 7"/>
                  <a:gd name="T8" fmla="*/ 55 w 58"/>
                  <a:gd name="T9" fmla="*/ 7 h 7"/>
                  <a:gd name="T10" fmla="*/ 58 w 58"/>
                  <a:gd name="T11" fmla="*/ 3 h 7"/>
                  <a:gd name="T12" fmla="*/ 55 w 5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58" h="7">
                    <a:moveTo>
                      <a:pt x="55" y="0"/>
                    </a:moveTo>
                    <a:cubicBezTo>
                      <a:pt x="3" y="0"/>
                      <a:pt x="3" y="0"/>
                      <a:pt x="3" y="0"/>
                    </a:cubicBezTo>
                    <a:cubicBezTo>
                      <a:pt x="1" y="0"/>
                      <a:pt x="0" y="1"/>
                      <a:pt x="0" y="3"/>
                    </a:cubicBezTo>
                    <a:cubicBezTo>
                      <a:pt x="0" y="5"/>
                      <a:pt x="1" y="7"/>
                      <a:pt x="3" y="7"/>
                    </a:cubicBezTo>
                    <a:cubicBezTo>
                      <a:pt x="55" y="7"/>
                      <a:pt x="55" y="7"/>
                      <a:pt x="55" y="7"/>
                    </a:cubicBezTo>
                    <a:cubicBezTo>
                      <a:pt x="57" y="7"/>
                      <a:pt x="58" y="5"/>
                      <a:pt x="58" y="3"/>
                    </a:cubicBezTo>
                    <a:cubicBezTo>
                      <a:pt x="58" y="1"/>
                      <a:pt x="57" y="0"/>
                      <a:pt x="5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0">
                <a:extLst>
                  <a:ext uri="{FF2B5EF4-FFF2-40B4-BE49-F238E27FC236}">
                    <a16:creationId xmlns:a16="http://schemas.microsoft.com/office/drawing/2014/main" id="{806EB5F6-81B4-4210-84C8-8E0C61284483}"/>
                  </a:ext>
                </a:extLst>
              </p:cNvPr>
              <p:cNvSpPr>
                <a:spLocks/>
              </p:cNvSpPr>
              <p:nvPr/>
            </p:nvSpPr>
            <p:spPr bwMode="auto">
              <a:xfrm>
                <a:off x="5483" y="2585"/>
                <a:ext cx="139" cy="17"/>
              </a:xfrm>
              <a:custGeom>
                <a:avLst/>
                <a:gdLst>
                  <a:gd name="T0" fmla="*/ 55 w 58"/>
                  <a:gd name="T1" fmla="*/ 0 h 7"/>
                  <a:gd name="T2" fmla="*/ 3 w 58"/>
                  <a:gd name="T3" fmla="*/ 0 h 7"/>
                  <a:gd name="T4" fmla="*/ 0 w 58"/>
                  <a:gd name="T5" fmla="*/ 3 h 7"/>
                  <a:gd name="T6" fmla="*/ 3 w 58"/>
                  <a:gd name="T7" fmla="*/ 7 h 7"/>
                  <a:gd name="T8" fmla="*/ 55 w 58"/>
                  <a:gd name="T9" fmla="*/ 7 h 7"/>
                  <a:gd name="T10" fmla="*/ 58 w 58"/>
                  <a:gd name="T11" fmla="*/ 3 h 7"/>
                  <a:gd name="T12" fmla="*/ 55 w 5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58" h="7">
                    <a:moveTo>
                      <a:pt x="55" y="0"/>
                    </a:moveTo>
                    <a:cubicBezTo>
                      <a:pt x="3" y="0"/>
                      <a:pt x="3" y="0"/>
                      <a:pt x="3" y="0"/>
                    </a:cubicBezTo>
                    <a:cubicBezTo>
                      <a:pt x="1" y="0"/>
                      <a:pt x="0" y="2"/>
                      <a:pt x="0" y="3"/>
                    </a:cubicBezTo>
                    <a:cubicBezTo>
                      <a:pt x="0" y="5"/>
                      <a:pt x="1" y="7"/>
                      <a:pt x="3" y="7"/>
                    </a:cubicBezTo>
                    <a:cubicBezTo>
                      <a:pt x="55" y="7"/>
                      <a:pt x="55" y="7"/>
                      <a:pt x="55" y="7"/>
                    </a:cubicBezTo>
                    <a:cubicBezTo>
                      <a:pt x="57" y="7"/>
                      <a:pt x="58" y="5"/>
                      <a:pt x="58" y="3"/>
                    </a:cubicBezTo>
                    <a:cubicBezTo>
                      <a:pt x="58" y="2"/>
                      <a:pt x="57" y="0"/>
                      <a:pt x="5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1">
                <a:extLst>
                  <a:ext uri="{FF2B5EF4-FFF2-40B4-BE49-F238E27FC236}">
                    <a16:creationId xmlns:a16="http://schemas.microsoft.com/office/drawing/2014/main" id="{18451C8F-FDA6-48C6-8854-91B28EB9D9DB}"/>
                  </a:ext>
                </a:extLst>
              </p:cNvPr>
              <p:cNvSpPr>
                <a:spLocks/>
              </p:cNvSpPr>
              <p:nvPr/>
            </p:nvSpPr>
            <p:spPr bwMode="auto">
              <a:xfrm>
                <a:off x="5483" y="2649"/>
                <a:ext cx="139" cy="17"/>
              </a:xfrm>
              <a:custGeom>
                <a:avLst/>
                <a:gdLst>
                  <a:gd name="T0" fmla="*/ 55 w 58"/>
                  <a:gd name="T1" fmla="*/ 0 h 7"/>
                  <a:gd name="T2" fmla="*/ 3 w 58"/>
                  <a:gd name="T3" fmla="*/ 0 h 7"/>
                  <a:gd name="T4" fmla="*/ 0 w 58"/>
                  <a:gd name="T5" fmla="*/ 4 h 7"/>
                  <a:gd name="T6" fmla="*/ 3 w 58"/>
                  <a:gd name="T7" fmla="*/ 7 h 7"/>
                  <a:gd name="T8" fmla="*/ 55 w 58"/>
                  <a:gd name="T9" fmla="*/ 7 h 7"/>
                  <a:gd name="T10" fmla="*/ 58 w 58"/>
                  <a:gd name="T11" fmla="*/ 4 h 7"/>
                  <a:gd name="T12" fmla="*/ 55 w 5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58" h="7">
                    <a:moveTo>
                      <a:pt x="55" y="0"/>
                    </a:moveTo>
                    <a:cubicBezTo>
                      <a:pt x="3" y="0"/>
                      <a:pt x="3" y="0"/>
                      <a:pt x="3" y="0"/>
                    </a:cubicBezTo>
                    <a:cubicBezTo>
                      <a:pt x="1" y="0"/>
                      <a:pt x="0" y="2"/>
                      <a:pt x="0" y="4"/>
                    </a:cubicBezTo>
                    <a:cubicBezTo>
                      <a:pt x="0" y="6"/>
                      <a:pt x="1" y="7"/>
                      <a:pt x="3" y="7"/>
                    </a:cubicBezTo>
                    <a:cubicBezTo>
                      <a:pt x="55" y="7"/>
                      <a:pt x="55" y="7"/>
                      <a:pt x="55" y="7"/>
                    </a:cubicBezTo>
                    <a:cubicBezTo>
                      <a:pt x="57" y="7"/>
                      <a:pt x="58" y="6"/>
                      <a:pt x="58" y="4"/>
                    </a:cubicBezTo>
                    <a:cubicBezTo>
                      <a:pt x="58" y="2"/>
                      <a:pt x="57" y="0"/>
                      <a:pt x="5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2">
                <a:extLst>
                  <a:ext uri="{FF2B5EF4-FFF2-40B4-BE49-F238E27FC236}">
                    <a16:creationId xmlns:a16="http://schemas.microsoft.com/office/drawing/2014/main" id="{1260C247-685F-48F9-886A-A84344CB2C7A}"/>
                  </a:ext>
                </a:extLst>
              </p:cNvPr>
              <p:cNvSpPr>
                <a:spLocks/>
              </p:cNvSpPr>
              <p:nvPr/>
            </p:nvSpPr>
            <p:spPr bwMode="auto">
              <a:xfrm>
                <a:off x="5431" y="2454"/>
                <a:ext cx="28" cy="17"/>
              </a:xfrm>
              <a:custGeom>
                <a:avLst/>
                <a:gdLst>
                  <a:gd name="T0" fmla="*/ 8 w 12"/>
                  <a:gd name="T1" fmla="*/ 0 h 7"/>
                  <a:gd name="T2" fmla="*/ 4 w 12"/>
                  <a:gd name="T3" fmla="*/ 0 h 7"/>
                  <a:gd name="T4" fmla="*/ 0 w 12"/>
                  <a:gd name="T5" fmla="*/ 4 h 7"/>
                  <a:gd name="T6" fmla="*/ 4 w 12"/>
                  <a:gd name="T7" fmla="*/ 7 h 7"/>
                  <a:gd name="T8" fmla="*/ 8 w 12"/>
                  <a:gd name="T9" fmla="*/ 7 h 7"/>
                  <a:gd name="T10" fmla="*/ 12 w 12"/>
                  <a:gd name="T11" fmla="*/ 4 h 7"/>
                  <a:gd name="T12" fmla="*/ 8 w 1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8" y="0"/>
                    </a:moveTo>
                    <a:cubicBezTo>
                      <a:pt x="4" y="0"/>
                      <a:pt x="4" y="0"/>
                      <a:pt x="4" y="0"/>
                    </a:cubicBezTo>
                    <a:cubicBezTo>
                      <a:pt x="2" y="0"/>
                      <a:pt x="0" y="2"/>
                      <a:pt x="0" y="4"/>
                    </a:cubicBezTo>
                    <a:cubicBezTo>
                      <a:pt x="0" y="6"/>
                      <a:pt x="2" y="7"/>
                      <a:pt x="4" y="7"/>
                    </a:cubicBezTo>
                    <a:cubicBezTo>
                      <a:pt x="8" y="7"/>
                      <a:pt x="8" y="7"/>
                      <a:pt x="8" y="7"/>
                    </a:cubicBezTo>
                    <a:cubicBezTo>
                      <a:pt x="10" y="7"/>
                      <a:pt x="12" y="6"/>
                      <a:pt x="12" y="4"/>
                    </a:cubicBezTo>
                    <a:cubicBezTo>
                      <a:pt x="12" y="2"/>
                      <a:pt x="10"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3">
                <a:extLst>
                  <a:ext uri="{FF2B5EF4-FFF2-40B4-BE49-F238E27FC236}">
                    <a16:creationId xmlns:a16="http://schemas.microsoft.com/office/drawing/2014/main" id="{13C47BBF-594D-476E-92A4-11AA81C7311E}"/>
                  </a:ext>
                </a:extLst>
              </p:cNvPr>
              <p:cNvSpPr>
                <a:spLocks/>
              </p:cNvSpPr>
              <p:nvPr/>
            </p:nvSpPr>
            <p:spPr bwMode="auto">
              <a:xfrm>
                <a:off x="5431" y="2521"/>
                <a:ext cx="28" cy="17"/>
              </a:xfrm>
              <a:custGeom>
                <a:avLst/>
                <a:gdLst>
                  <a:gd name="T0" fmla="*/ 8 w 12"/>
                  <a:gd name="T1" fmla="*/ 0 h 7"/>
                  <a:gd name="T2" fmla="*/ 4 w 12"/>
                  <a:gd name="T3" fmla="*/ 0 h 7"/>
                  <a:gd name="T4" fmla="*/ 0 w 12"/>
                  <a:gd name="T5" fmla="*/ 3 h 7"/>
                  <a:gd name="T6" fmla="*/ 4 w 12"/>
                  <a:gd name="T7" fmla="*/ 7 h 7"/>
                  <a:gd name="T8" fmla="*/ 8 w 12"/>
                  <a:gd name="T9" fmla="*/ 7 h 7"/>
                  <a:gd name="T10" fmla="*/ 12 w 12"/>
                  <a:gd name="T11" fmla="*/ 3 h 7"/>
                  <a:gd name="T12" fmla="*/ 8 w 1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8" y="0"/>
                    </a:moveTo>
                    <a:cubicBezTo>
                      <a:pt x="4" y="0"/>
                      <a:pt x="4" y="0"/>
                      <a:pt x="4" y="0"/>
                    </a:cubicBezTo>
                    <a:cubicBezTo>
                      <a:pt x="2" y="0"/>
                      <a:pt x="0" y="1"/>
                      <a:pt x="0" y="3"/>
                    </a:cubicBezTo>
                    <a:cubicBezTo>
                      <a:pt x="0" y="5"/>
                      <a:pt x="2" y="7"/>
                      <a:pt x="4" y="7"/>
                    </a:cubicBezTo>
                    <a:cubicBezTo>
                      <a:pt x="8" y="7"/>
                      <a:pt x="8" y="7"/>
                      <a:pt x="8" y="7"/>
                    </a:cubicBezTo>
                    <a:cubicBezTo>
                      <a:pt x="10" y="7"/>
                      <a:pt x="12" y="5"/>
                      <a:pt x="12" y="3"/>
                    </a:cubicBezTo>
                    <a:cubicBezTo>
                      <a:pt x="12" y="1"/>
                      <a:pt x="10"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14">
                <a:extLst>
                  <a:ext uri="{FF2B5EF4-FFF2-40B4-BE49-F238E27FC236}">
                    <a16:creationId xmlns:a16="http://schemas.microsoft.com/office/drawing/2014/main" id="{BD85F75C-09CF-4FC2-B776-31408564B6D6}"/>
                  </a:ext>
                </a:extLst>
              </p:cNvPr>
              <p:cNvSpPr>
                <a:spLocks/>
              </p:cNvSpPr>
              <p:nvPr/>
            </p:nvSpPr>
            <p:spPr bwMode="auto">
              <a:xfrm>
                <a:off x="5431" y="2585"/>
                <a:ext cx="28" cy="17"/>
              </a:xfrm>
              <a:custGeom>
                <a:avLst/>
                <a:gdLst>
                  <a:gd name="T0" fmla="*/ 8 w 12"/>
                  <a:gd name="T1" fmla="*/ 0 h 7"/>
                  <a:gd name="T2" fmla="*/ 4 w 12"/>
                  <a:gd name="T3" fmla="*/ 0 h 7"/>
                  <a:gd name="T4" fmla="*/ 0 w 12"/>
                  <a:gd name="T5" fmla="*/ 3 h 7"/>
                  <a:gd name="T6" fmla="*/ 4 w 12"/>
                  <a:gd name="T7" fmla="*/ 7 h 7"/>
                  <a:gd name="T8" fmla="*/ 8 w 12"/>
                  <a:gd name="T9" fmla="*/ 7 h 7"/>
                  <a:gd name="T10" fmla="*/ 12 w 12"/>
                  <a:gd name="T11" fmla="*/ 3 h 7"/>
                  <a:gd name="T12" fmla="*/ 8 w 1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8" y="0"/>
                    </a:moveTo>
                    <a:cubicBezTo>
                      <a:pt x="4" y="0"/>
                      <a:pt x="4" y="0"/>
                      <a:pt x="4" y="0"/>
                    </a:cubicBezTo>
                    <a:cubicBezTo>
                      <a:pt x="2" y="0"/>
                      <a:pt x="0" y="2"/>
                      <a:pt x="0" y="3"/>
                    </a:cubicBezTo>
                    <a:cubicBezTo>
                      <a:pt x="0" y="5"/>
                      <a:pt x="2" y="7"/>
                      <a:pt x="4" y="7"/>
                    </a:cubicBezTo>
                    <a:cubicBezTo>
                      <a:pt x="8" y="7"/>
                      <a:pt x="8" y="7"/>
                      <a:pt x="8" y="7"/>
                    </a:cubicBezTo>
                    <a:cubicBezTo>
                      <a:pt x="10" y="7"/>
                      <a:pt x="12" y="5"/>
                      <a:pt x="12" y="3"/>
                    </a:cubicBezTo>
                    <a:cubicBezTo>
                      <a:pt x="12" y="2"/>
                      <a:pt x="10"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15">
                <a:extLst>
                  <a:ext uri="{FF2B5EF4-FFF2-40B4-BE49-F238E27FC236}">
                    <a16:creationId xmlns:a16="http://schemas.microsoft.com/office/drawing/2014/main" id="{00553391-8E39-48C0-925F-815DF093369A}"/>
                  </a:ext>
                </a:extLst>
              </p:cNvPr>
              <p:cNvSpPr>
                <a:spLocks/>
              </p:cNvSpPr>
              <p:nvPr/>
            </p:nvSpPr>
            <p:spPr bwMode="auto">
              <a:xfrm>
                <a:off x="5431" y="2649"/>
                <a:ext cx="28" cy="17"/>
              </a:xfrm>
              <a:custGeom>
                <a:avLst/>
                <a:gdLst>
                  <a:gd name="T0" fmla="*/ 8 w 12"/>
                  <a:gd name="T1" fmla="*/ 0 h 7"/>
                  <a:gd name="T2" fmla="*/ 4 w 12"/>
                  <a:gd name="T3" fmla="*/ 0 h 7"/>
                  <a:gd name="T4" fmla="*/ 0 w 12"/>
                  <a:gd name="T5" fmla="*/ 4 h 7"/>
                  <a:gd name="T6" fmla="*/ 4 w 12"/>
                  <a:gd name="T7" fmla="*/ 7 h 7"/>
                  <a:gd name="T8" fmla="*/ 8 w 12"/>
                  <a:gd name="T9" fmla="*/ 7 h 7"/>
                  <a:gd name="T10" fmla="*/ 12 w 12"/>
                  <a:gd name="T11" fmla="*/ 4 h 7"/>
                  <a:gd name="T12" fmla="*/ 8 w 1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8" y="0"/>
                    </a:moveTo>
                    <a:cubicBezTo>
                      <a:pt x="4" y="0"/>
                      <a:pt x="4" y="0"/>
                      <a:pt x="4" y="0"/>
                    </a:cubicBezTo>
                    <a:cubicBezTo>
                      <a:pt x="2" y="0"/>
                      <a:pt x="0" y="2"/>
                      <a:pt x="0" y="4"/>
                    </a:cubicBezTo>
                    <a:cubicBezTo>
                      <a:pt x="0" y="6"/>
                      <a:pt x="2" y="7"/>
                      <a:pt x="4" y="7"/>
                    </a:cubicBezTo>
                    <a:cubicBezTo>
                      <a:pt x="8" y="7"/>
                      <a:pt x="8" y="7"/>
                      <a:pt x="8" y="7"/>
                    </a:cubicBezTo>
                    <a:cubicBezTo>
                      <a:pt x="10" y="7"/>
                      <a:pt x="12" y="6"/>
                      <a:pt x="12" y="4"/>
                    </a:cubicBezTo>
                    <a:cubicBezTo>
                      <a:pt x="12" y="2"/>
                      <a:pt x="10"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70" name="Oval 69">
            <a:extLst>
              <a:ext uri="{FF2B5EF4-FFF2-40B4-BE49-F238E27FC236}">
                <a16:creationId xmlns:a16="http://schemas.microsoft.com/office/drawing/2014/main" id="{2794E036-0450-4FD0-97D6-EA0A3C7EB64A}"/>
              </a:ext>
            </a:extLst>
          </p:cNvPr>
          <p:cNvSpPr/>
          <p:nvPr/>
        </p:nvSpPr>
        <p:spPr>
          <a:xfrm>
            <a:off x="5325875" y="3359894"/>
            <a:ext cx="1307630" cy="1307628"/>
          </a:xfrm>
          <a:prstGeom prst="ellipse">
            <a:avLst/>
          </a:prstGeom>
          <a:noFill/>
          <a:ln w="9525">
            <a:solidFill>
              <a:schemeClr val="tx1"/>
            </a:solidFill>
            <a:prstDash val="dash"/>
            <a:round/>
            <a:headEnd/>
            <a:tailEnd/>
          </a:ln>
        </p:spPr>
        <p:txBody>
          <a:bodyPr vert="horz" wrap="square" lIns="91440" tIns="45720" rIns="91440" bIns="45720" numCol="1" anchor="t" anchorCtr="0" compatLnSpc="1">
            <a:prstTxWarp prst="textNoShape">
              <a:avLst/>
            </a:prstTxWarp>
          </a:bodyPr>
          <a:lstStyle/>
          <a:p>
            <a:endParaRPr lang="en-GB" baseline="-25000">
              <a:solidFill>
                <a:schemeClr val="tx1"/>
              </a:solidFill>
            </a:endParaRPr>
          </a:p>
        </p:txBody>
      </p:sp>
      <p:sp>
        <p:nvSpPr>
          <p:cNvPr id="85" name="Oval 84">
            <a:extLst>
              <a:ext uri="{FF2B5EF4-FFF2-40B4-BE49-F238E27FC236}">
                <a16:creationId xmlns:a16="http://schemas.microsoft.com/office/drawing/2014/main" id="{089D8B44-13D4-4698-A0A5-5B9C40146B8A}"/>
              </a:ext>
            </a:extLst>
          </p:cNvPr>
          <p:cNvSpPr/>
          <p:nvPr/>
        </p:nvSpPr>
        <p:spPr>
          <a:xfrm>
            <a:off x="2771648" y="3386677"/>
            <a:ext cx="1307630" cy="1307628"/>
          </a:xfrm>
          <a:prstGeom prst="ellipse">
            <a:avLst/>
          </a:prstGeom>
          <a:noFill/>
          <a:ln w="9525">
            <a:solidFill>
              <a:schemeClr val="tx1"/>
            </a:solidFill>
            <a:prstDash val="dash"/>
            <a:round/>
            <a:headEnd/>
            <a:tailEnd/>
          </a:ln>
        </p:spPr>
        <p:txBody>
          <a:bodyPr vert="horz" wrap="square" lIns="91440" tIns="45720" rIns="91440" bIns="45720" numCol="1" anchor="t" anchorCtr="0" compatLnSpc="1">
            <a:prstTxWarp prst="textNoShape">
              <a:avLst/>
            </a:prstTxWarp>
          </a:bodyPr>
          <a:lstStyle/>
          <a:p>
            <a:endParaRPr lang="en-GB" baseline="-25000">
              <a:solidFill>
                <a:schemeClr val="tx1"/>
              </a:solidFill>
            </a:endParaRPr>
          </a:p>
        </p:txBody>
      </p:sp>
      <p:cxnSp>
        <p:nvCxnSpPr>
          <p:cNvPr id="87" name="Straight Arrow Connector 86">
            <a:extLst>
              <a:ext uri="{FF2B5EF4-FFF2-40B4-BE49-F238E27FC236}">
                <a16:creationId xmlns:a16="http://schemas.microsoft.com/office/drawing/2014/main" id="{1721A914-BACC-4AA4-81E4-5964E5E1EEED}"/>
              </a:ext>
            </a:extLst>
          </p:cNvPr>
          <p:cNvCxnSpPr>
            <a:cxnSpLocks/>
            <a:stCxn id="85" idx="6"/>
          </p:cNvCxnSpPr>
          <p:nvPr/>
        </p:nvCxnSpPr>
        <p:spPr>
          <a:xfrm>
            <a:off x="4079278" y="4040491"/>
            <a:ext cx="1239826" cy="0"/>
          </a:xfrm>
          <a:prstGeom prst="straightConnector1">
            <a:avLst/>
          </a:prstGeom>
          <a:noFill/>
          <a:ln w="9525">
            <a:solidFill>
              <a:schemeClr val="tx2"/>
            </a:solidFill>
            <a:prstDash val="dash"/>
            <a:round/>
            <a:headEnd/>
            <a:tailEnd type="arrow" w="lg" len="sm"/>
          </a:ln>
        </p:spPr>
      </p:cxnSp>
      <p:cxnSp>
        <p:nvCxnSpPr>
          <p:cNvPr id="89" name="Straight Arrow Connector 88">
            <a:extLst>
              <a:ext uri="{FF2B5EF4-FFF2-40B4-BE49-F238E27FC236}">
                <a16:creationId xmlns:a16="http://schemas.microsoft.com/office/drawing/2014/main" id="{ECF84275-52C8-4CC8-ADA7-DFF1F752E41F}"/>
              </a:ext>
            </a:extLst>
          </p:cNvPr>
          <p:cNvCxnSpPr>
            <a:cxnSpLocks/>
          </p:cNvCxnSpPr>
          <p:nvPr/>
        </p:nvCxnSpPr>
        <p:spPr>
          <a:xfrm>
            <a:off x="6548480" y="4049727"/>
            <a:ext cx="1569360" cy="2015"/>
          </a:xfrm>
          <a:prstGeom prst="straightConnector1">
            <a:avLst/>
          </a:prstGeom>
          <a:noFill/>
          <a:ln w="9525">
            <a:solidFill>
              <a:schemeClr val="tx1"/>
            </a:solidFill>
            <a:prstDash val="dash"/>
            <a:round/>
            <a:headEnd/>
            <a:tailEnd type="arrow" w="lg" len="sm"/>
          </a:ln>
        </p:spPr>
      </p:cxnSp>
      <p:cxnSp>
        <p:nvCxnSpPr>
          <p:cNvPr id="92" name="Straight Arrow Connector 91">
            <a:extLst>
              <a:ext uri="{FF2B5EF4-FFF2-40B4-BE49-F238E27FC236}">
                <a16:creationId xmlns:a16="http://schemas.microsoft.com/office/drawing/2014/main" id="{834FD050-71B9-443F-9F3A-BBC6AC946E71}"/>
              </a:ext>
            </a:extLst>
          </p:cNvPr>
          <p:cNvCxnSpPr>
            <a:cxnSpLocks/>
          </p:cNvCxnSpPr>
          <p:nvPr/>
        </p:nvCxnSpPr>
        <p:spPr>
          <a:xfrm>
            <a:off x="9750686" y="4051741"/>
            <a:ext cx="713844" cy="0"/>
          </a:xfrm>
          <a:prstGeom prst="straightConnector1">
            <a:avLst/>
          </a:prstGeom>
          <a:noFill/>
          <a:ln w="9525">
            <a:solidFill>
              <a:schemeClr val="tx1"/>
            </a:solidFill>
            <a:prstDash val="dash"/>
            <a:round/>
            <a:headEnd/>
            <a:tailEnd type="arrow" w="lg" len="sm"/>
          </a:ln>
        </p:spPr>
      </p:cxnSp>
      <p:grpSp>
        <p:nvGrpSpPr>
          <p:cNvPr id="39" name="Group 18">
            <a:extLst>
              <a:ext uri="{FF2B5EF4-FFF2-40B4-BE49-F238E27FC236}">
                <a16:creationId xmlns:a16="http://schemas.microsoft.com/office/drawing/2014/main" id="{59FC003D-C602-4CF7-8DD9-6A2F65174769}"/>
              </a:ext>
            </a:extLst>
          </p:cNvPr>
          <p:cNvGrpSpPr>
            <a:grpSpLocks noChangeAspect="1"/>
          </p:cNvGrpSpPr>
          <p:nvPr/>
        </p:nvGrpSpPr>
        <p:grpSpPr bwMode="auto">
          <a:xfrm>
            <a:off x="10625189" y="3339729"/>
            <a:ext cx="502782" cy="1424024"/>
            <a:chOff x="3677" y="1027"/>
            <a:chExt cx="322" cy="912"/>
          </a:xfrm>
          <a:solidFill>
            <a:schemeClr val="accent2"/>
          </a:solidFill>
        </p:grpSpPr>
        <p:sp>
          <p:nvSpPr>
            <p:cNvPr id="40" name="Oval 19">
              <a:extLst>
                <a:ext uri="{FF2B5EF4-FFF2-40B4-BE49-F238E27FC236}">
                  <a16:creationId xmlns:a16="http://schemas.microsoft.com/office/drawing/2014/main" id="{BCFC556D-090C-4CE0-A7E4-8C5FEBC24248}"/>
                </a:ext>
              </a:extLst>
            </p:cNvPr>
            <p:cNvSpPr>
              <a:spLocks noChangeArrowheads="1"/>
            </p:cNvSpPr>
            <p:nvPr/>
          </p:nvSpPr>
          <p:spPr bwMode="auto">
            <a:xfrm>
              <a:off x="3761" y="1027"/>
              <a:ext cx="154" cy="15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0">
              <a:extLst>
                <a:ext uri="{FF2B5EF4-FFF2-40B4-BE49-F238E27FC236}">
                  <a16:creationId xmlns:a16="http://schemas.microsoft.com/office/drawing/2014/main" id="{E82A0656-4290-4ECE-AA5B-E7E973106B15}"/>
                </a:ext>
              </a:extLst>
            </p:cNvPr>
            <p:cNvSpPr>
              <a:spLocks/>
            </p:cNvSpPr>
            <p:nvPr/>
          </p:nvSpPr>
          <p:spPr bwMode="auto">
            <a:xfrm>
              <a:off x="3677" y="1189"/>
              <a:ext cx="322" cy="750"/>
            </a:xfrm>
            <a:custGeom>
              <a:avLst/>
              <a:gdLst>
                <a:gd name="T0" fmla="*/ 106 w 211"/>
                <a:gd name="T1" fmla="*/ 0 h 498"/>
                <a:gd name="T2" fmla="*/ 38 w 211"/>
                <a:gd name="T3" fmla="*/ 3 h 498"/>
                <a:gd name="T4" fmla="*/ 4 w 211"/>
                <a:gd name="T5" fmla="*/ 108 h 498"/>
                <a:gd name="T6" fmla="*/ 38 w 211"/>
                <a:gd name="T7" fmla="*/ 239 h 498"/>
                <a:gd name="T8" fmla="*/ 38 w 211"/>
                <a:gd name="T9" fmla="*/ 464 h 498"/>
                <a:gd name="T10" fmla="*/ 72 w 211"/>
                <a:gd name="T11" fmla="*/ 498 h 498"/>
                <a:gd name="T12" fmla="*/ 106 w 211"/>
                <a:gd name="T13" fmla="*/ 471 h 498"/>
                <a:gd name="T14" fmla="*/ 106 w 211"/>
                <a:gd name="T15" fmla="*/ 471 h 498"/>
                <a:gd name="T16" fmla="*/ 106 w 211"/>
                <a:gd name="T17" fmla="*/ 471 h 498"/>
                <a:gd name="T18" fmla="*/ 106 w 211"/>
                <a:gd name="T19" fmla="*/ 471 h 498"/>
                <a:gd name="T20" fmla="*/ 106 w 211"/>
                <a:gd name="T21" fmla="*/ 471 h 498"/>
                <a:gd name="T22" fmla="*/ 139 w 211"/>
                <a:gd name="T23" fmla="*/ 498 h 498"/>
                <a:gd name="T24" fmla="*/ 173 w 211"/>
                <a:gd name="T25" fmla="*/ 464 h 498"/>
                <a:gd name="T26" fmla="*/ 173 w 211"/>
                <a:gd name="T27" fmla="*/ 239 h 498"/>
                <a:gd name="T28" fmla="*/ 207 w 211"/>
                <a:gd name="T29" fmla="*/ 108 h 498"/>
                <a:gd name="T30" fmla="*/ 173 w 211"/>
                <a:gd name="T31" fmla="*/ 3 h 498"/>
                <a:gd name="T32" fmla="*/ 106 w 211"/>
                <a:gd name="T33" fmla="*/ 0 h 498"/>
                <a:gd name="T34" fmla="*/ 106 w 211"/>
                <a:gd name="T35" fmla="*/ 0 h 498"/>
                <a:gd name="T36" fmla="*/ 106 w 211"/>
                <a:gd name="T37"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1" h="498">
                  <a:moveTo>
                    <a:pt x="106" y="0"/>
                  </a:moveTo>
                  <a:cubicBezTo>
                    <a:pt x="83" y="0"/>
                    <a:pt x="62" y="0"/>
                    <a:pt x="38" y="3"/>
                  </a:cubicBezTo>
                  <a:cubicBezTo>
                    <a:pt x="6" y="8"/>
                    <a:pt x="4" y="49"/>
                    <a:pt x="4" y="108"/>
                  </a:cubicBezTo>
                  <a:cubicBezTo>
                    <a:pt x="8" y="188"/>
                    <a:pt x="0" y="218"/>
                    <a:pt x="38" y="239"/>
                  </a:cubicBezTo>
                  <a:cubicBezTo>
                    <a:pt x="38" y="464"/>
                    <a:pt x="38" y="464"/>
                    <a:pt x="38" y="464"/>
                  </a:cubicBezTo>
                  <a:cubicBezTo>
                    <a:pt x="38" y="483"/>
                    <a:pt x="53" y="498"/>
                    <a:pt x="72" y="498"/>
                  </a:cubicBezTo>
                  <a:cubicBezTo>
                    <a:pt x="89" y="498"/>
                    <a:pt x="103" y="486"/>
                    <a:pt x="106" y="471"/>
                  </a:cubicBezTo>
                  <a:cubicBezTo>
                    <a:pt x="106" y="471"/>
                    <a:pt x="106" y="471"/>
                    <a:pt x="106" y="471"/>
                  </a:cubicBezTo>
                  <a:cubicBezTo>
                    <a:pt x="106" y="471"/>
                    <a:pt x="106" y="471"/>
                    <a:pt x="106" y="471"/>
                  </a:cubicBezTo>
                  <a:cubicBezTo>
                    <a:pt x="106" y="471"/>
                    <a:pt x="106" y="471"/>
                    <a:pt x="106" y="471"/>
                  </a:cubicBezTo>
                  <a:cubicBezTo>
                    <a:pt x="106" y="471"/>
                    <a:pt x="106" y="471"/>
                    <a:pt x="106" y="471"/>
                  </a:cubicBezTo>
                  <a:cubicBezTo>
                    <a:pt x="109" y="486"/>
                    <a:pt x="123" y="498"/>
                    <a:pt x="139" y="498"/>
                  </a:cubicBezTo>
                  <a:cubicBezTo>
                    <a:pt x="158" y="498"/>
                    <a:pt x="173" y="483"/>
                    <a:pt x="173" y="464"/>
                  </a:cubicBezTo>
                  <a:cubicBezTo>
                    <a:pt x="173" y="239"/>
                    <a:pt x="173" y="239"/>
                    <a:pt x="173" y="239"/>
                  </a:cubicBezTo>
                  <a:cubicBezTo>
                    <a:pt x="211" y="218"/>
                    <a:pt x="204" y="188"/>
                    <a:pt x="207" y="108"/>
                  </a:cubicBezTo>
                  <a:cubicBezTo>
                    <a:pt x="208" y="49"/>
                    <a:pt x="205" y="8"/>
                    <a:pt x="173" y="3"/>
                  </a:cubicBezTo>
                  <a:cubicBezTo>
                    <a:pt x="150" y="0"/>
                    <a:pt x="128" y="0"/>
                    <a:pt x="106" y="0"/>
                  </a:cubicBezTo>
                  <a:cubicBezTo>
                    <a:pt x="106" y="0"/>
                    <a:pt x="106" y="0"/>
                    <a:pt x="106" y="0"/>
                  </a:cubicBezTo>
                  <a:cubicBezTo>
                    <a:pt x="106" y="0"/>
                    <a:pt x="106" y="0"/>
                    <a:pt x="10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8" name="Rectangle 87">
            <a:extLst>
              <a:ext uri="{FF2B5EF4-FFF2-40B4-BE49-F238E27FC236}">
                <a16:creationId xmlns:a16="http://schemas.microsoft.com/office/drawing/2014/main" id="{A6411509-2B80-4C8E-AEDC-0BF07A2255F2}"/>
              </a:ext>
            </a:extLst>
          </p:cNvPr>
          <p:cNvSpPr/>
          <p:nvPr/>
        </p:nvSpPr>
        <p:spPr>
          <a:xfrm>
            <a:off x="-19606" y="3830307"/>
            <a:ext cx="1907590" cy="461665"/>
          </a:xfrm>
          <a:prstGeom prst="rect">
            <a:avLst/>
          </a:prstGeom>
          <a:ln>
            <a:noFill/>
          </a:ln>
        </p:spPr>
        <p:txBody>
          <a:bodyPr wrap="square">
            <a:spAutoFit/>
          </a:bodyPr>
          <a:lstStyle/>
          <a:p>
            <a:pPr algn="ctr"/>
            <a:r>
              <a:rPr lang="en-GB" sz="2400" b="1">
                <a:solidFill>
                  <a:schemeClr val="tx2"/>
                </a:solidFill>
                <a:latin typeface="Arial" panose="020B0604020202020204" pitchFamily="34" charset="0"/>
                <a:ea typeface="+mj-ea"/>
                <a:cs typeface="+mj-cs"/>
              </a:rPr>
              <a:t>Booking</a:t>
            </a:r>
            <a:endParaRPr lang="en-US" sz="2400">
              <a:solidFill>
                <a:schemeClr val="tx2"/>
              </a:solidFill>
            </a:endParaRPr>
          </a:p>
        </p:txBody>
      </p:sp>
      <p:sp>
        <p:nvSpPr>
          <p:cNvPr id="90" name="Rectangle 89">
            <a:extLst>
              <a:ext uri="{FF2B5EF4-FFF2-40B4-BE49-F238E27FC236}">
                <a16:creationId xmlns:a16="http://schemas.microsoft.com/office/drawing/2014/main" id="{A6411509-2B80-4C8E-AEDC-0BF07A2255F2}"/>
              </a:ext>
            </a:extLst>
          </p:cNvPr>
          <p:cNvSpPr/>
          <p:nvPr/>
        </p:nvSpPr>
        <p:spPr>
          <a:xfrm>
            <a:off x="2483321" y="5040342"/>
            <a:ext cx="1907590" cy="707886"/>
          </a:xfrm>
          <a:prstGeom prst="rect">
            <a:avLst/>
          </a:prstGeom>
        </p:spPr>
        <p:txBody>
          <a:bodyPr wrap="square">
            <a:spAutoFit/>
          </a:bodyPr>
          <a:lstStyle/>
          <a:p>
            <a:pPr algn="ctr"/>
            <a:r>
              <a:rPr lang="en-GB" sz="2000" b="1">
                <a:solidFill>
                  <a:schemeClr val="tx2"/>
                </a:solidFill>
                <a:latin typeface="Arial" panose="020B0604020202020204" pitchFamily="34" charset="0"/>
                <a:ea typeface="+mj-ea"/>
                <a:cs typeface="+mj-cs"/>
              </a:rPr>
              <a:t>Evidence submission</a:t>
            </a:r>
            <a:endParaRPr lang="en-US" sz="2000" b="1">
              <a:solidFill>
                <a:schemeClr val="tx2"/>
              </a:solidFill>
            </a:endParaRPr>
          </a:p>
        </p:txBody>
      </p:sp>
      <p:sp>
        <p:nvSpPr>
          <p:cNvPr id="91" name="Oval 90">
            <a:extLst>
              <a:ext uri="{FF2B5EF4-FFF2-40B4-BE49-F238E27FC236}">
                <a16:creationId xmlns:a16="http://schemas.microsoft.com/office/drawing/2014/main" id="{089D8B44-13D4-4698-A0A5-5B9C40146B8A}"/>
              </a:ext>
            </a:extLst>
          </p:cNvPr>
          <p:cNvSpPr/>
          <p:nvPr/>
        </p:nvSpPr>
        <p:spPr>
          <a:xfrm>
            <a:off x="8266351" y="3401373"/>
            <a:ext cx="1307630" cy="1307628"/>
          </a:xfrm>
          <a:prstGeom prst="ellipse">
            <a:avLst/>
          </a:prstGeom>
          <a:noFill/>
          <a:ln w="9525">
            <a:solidFill>
              <a:schemeClr val="tx1"/>
            </a:solidFill>
            <a:prstDash val="dash"/>
            <a:round/>
            <a:headEnd/>
            <a:tailEnd/>
          </a:ln>
        </p:spPr>
        <p:txBody>
          <a:bodyPr vert="horz" wrap="square" lIns="91440" tIns="45720" rIns="91440" bIns="45720" numCol="1" anchor="t" anchorCtr="0" compatLnSpc="1">
            <a:prstTxWarp prst="textNoShape">
              <a:avLst/>
            </a:prstTxWarp>
          </a:bodyPr>
          <a:lstStyle/>
          <a:p>
            <a:endParaRPr lang="en-GB" baseline="-25000">
              <a:solidFill>
                <a:schemeClr val="tx1"/>
              </a:solidFill>
            </a:endParaRPr>
          </a:p>
        </p:txBody>
      </p:sp>
      <p:sp>
        <p:nvSpPr>
          <p:cNvPr id="113" name="Rectangle 112">
            <a:extLst>
              <a:ext uri="{FF2B5EF4-FFF2-40B4-BE49-F238E27FC236}">
                <a16:creationId xmlns:a16="http://schemas.microsoft.com/office/drawing/2014/main" id="{A6411509-2B80-4C8E-AEDC-0BF07A2255F2}"/>
              </a:ext>
            </a:extLst>
          </p:cNvPr>
          <p:cNvSpPr/>
          <p:nvPr/>
        </p:nvSpPr>
        <p:spPr>
          <a:xfrm>
            <a:off x="5052550" y="5040341"/>
            <a:ext cx="1907590" cy="707886"/>
          </a:xfrm>
          <a:prstGeom prst="rect">
            <a:avLst/>
          </a:prstGeom>
        </p:spPr>
        <p:txBody>
          <a:bodyPr wrap="square">
            <a:spAutoFit/>
          </a:bodyPr>
          <a:lstStyle/>
          <a:p>
            <a:pPr algn="ctr"/>
            <a:r>
              <a:rPr lang="en-GB" sz="2000" b="1">
                <a:solidFill>
                  <a:schemeClr val="tx2"/>
                </a:solidFill>
                <a:latin typeface="Arial" panose="020B0604020202020204" pitchFamily="34" charset="0"/>
                <a:ea typeface="+mj-ea"/>
                <a:cs typeface="+mj-cs"/>
              </a:rPr>
              <a:t>Knowledge test</a:t>
            </a:r>
            <a:endParaRPr lang="en-US" sz="2000" b="1">
              <a:solidFill>
                <a:schemeClr val="tx2"/>
              </a:solidFill>
            </a:endParaRPr>
          </a:p>
        </p:txBody>
      </p:sp>
      <p:grpSp>
        <p:nvGrpSpPr>
          <p:cNvPr id="114" name="Group 113">
            <a:extLst>
              <a:ext uri="{FF2B5EF4-FFF2-40B4-BE49-F238E27FC236}">
                <a16:creationId xmlns:a16="http://schemas.microsoft.com/office/drawing/2014/main" id="{A1BECE97-9306-48BC-B8A4-1524677655A3}"/>
              </a:ext>
            </a:extLst>
          </p:cNvPr>
          <p:cNvGrpSpPr/>
          <p:nvPr/>
        </p:nvGrpSpPr>
        <p:grpSpPr>
          <a:xfrm>
            <a:off x="2872699" y="3473009"/>
            <a:ext cx="1128834" cy="1128832"/>
            <a:chOff x="8052371" y="5200924"/>
            <a:chExt cx="1457621" cy="1457621"/>
          </a:xfrm>
        </p:grpSpPr>
        <p:sp>
          <p:nvSpPr>
            <p:cNvPr id="115" name="Oval 114">
              <a:extLst>
                <a:ext uri="{FF2B5EF4-FFF2-40B4-BE49-F238E27FC236}">
                  <a16:creationId xmlns:a16="http://schemas.microsoft.com/office/drawing/2014/main" id="{FE43F82C-D326-4D8E-ABA9-61432C02B859}"/>
                </a:ext>
              </a:extLst>
            </p:cNvPr>
            <p:cNvSpPr/>
            <p:nvPr/>
          </p:nvSpPr>
          <p:spPr>
            <a:xfrm>
              <a:off x="8052371" y="5200924"/>
              <a:ext cx="1457621" cy="145762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4">
              <a:extLst>
                <a:ext uri="{FF2B5EF4-FFF2-40B4-BE49-F238E27FC236}">
                  <a16:creationId xmlns:a16="http://schemas.microsoft.com/office/drawing/2014/main" id="{EBC8E7E2-1123-4359-8D10-212B24D64A6E}"/>
                </a:ext>
              </a:extLst>
            </p:cNvPr>
            <p:cNvGrpSpPr>
              <a:grpSpLocks noChangeAspect="1"/>
            </p:cNvGrpSpPr>
            <p:nvPr/>
          </p:nvGrpSpPr>
          <p:grpSpPr bwMode="auto">
            <a:xfrm>
              <a:off x="8449244" y="5500477"/>
              <a:ext cx="625182" cy="848088"/>
              <a:chOff x="5349" y="2293"/>
              <a:chExt cx="359" cy="487"/>
            </a:xfrm>
            <a:solidFill>
              <a:schemeClr val="tx1"/>
            </a:solidFill>
          </p:grpSpPr>
          <p:sp>
            <p:nvSpPr>
              <p:cNvPr id="117" name="Freeform 5">
                <a:extLst>
                  <a:ext uri="{FF2B5EF4-FFF2-40B4-BE49-F238E27FC236}">
                    <a16:creationId xmlns:a16="http://schemas.microsoft.com/office/drawing/2014/main" id="{98FEE031-7F5C-4E2E-BAA7-00D502D5DDAD}"/>
                  </a:ext>
                </a:extLst>
              </p:cNvPr>
              <p:cNvSpPr>
                <a:spLocks/>
              </p:cNvSpPr>
              <p:nvPr/>
            </p:nvSpPr>
            <p:spPr bwMode="auto">
              <a:xfrm>
                <a:off x="5349" y="2343"/>
                <a:ext cx="359" cy="437"/>
              </a:xfrm>
              <a:custGeom>
                <a:avLst/>
                <a:gdLst>
                  <a:gd name="T0" fmla="*/ 147 w 150"/>
                  <a:gd name="T1" fmla="*/ 0 h 184"/>
                  <a:gd name="T2" fmla="*/ 137 w 150"/>
                  <a:gd name="T3" fmla="*/ 0 h 184"/>
                  <a:gd name="T4" fmla="*/ 133 w 150"/>
                  <a:gd name="T5" fmla="*/ 3 h 184"/>
                  <a:gd name="T6" fmla="*/ 137 w 150"/>
                  <a:gd name="T7" fmla="*/ 7 h 184"/>
                  <a:gd name="T8" fmla="*/ 144 w 150"/>
                  <a:gd name="T9" fmla="*/ 7 h 184"/>
                  <a:gd name="T10" fmla="*/ 144 w 150"/>
                  <a:gd name="T11" fmla="*/ 177 h 184"/>
                  <a:gd name="T12" fmla="*/ 7 w 150"/>
                  <a:gd name="T13" fmla="*/ 177 h 184"/>
                  <a:gd name="T14" fmla="*/ 7 w 150"/>
                  <a:gd name="T15" fmla="*/ 7 h 184"/>
                  <a:gd name="T16" fmla="*/ 16 w 150"/>
                  <a:gd name="T17" fmla="*/ 7 h 184"/>
                  <a:gd name="T18" fmla="*/ 20 w 150"/>
                  <a:gd name="T19" fmla="*/ 3 h 184"/>
                  <a:gd name="T20" fmla="*/ 16 w 150"/>
                  <a:gd name="T21" fmla="*/ 0 h 184"/>
                  <a:gd name="T22" fmla="*/ 4 w 150"/>
                  <a:gd name="T23" fmla="*/ 0 h 184"/>
                  <a:gd name="T24" fmla="*/ 0 w 150"/>
                  <a:gd name="T25" fmla="*/ 3 h 184"/>
                  <a:gd name="T26" fmla="*/ 0 w 150"/>
                  <a:gd name="T27" fmla="*/ 180 h 184"/>
                  <a:gd name="T28" fmla="*/ 4 w 150"/>
                  <a:gd name="T29" fmla="*/ 184 h 184"/>
                  <a:gd name="T30" fmla="*/ 147 w 150"/>
                  <a:gd name="T31" fmla="*/ 184 h 184"/>
                  <a:gd name="T32" fmla="*/ 150 w 150"/>
                  <a:gd name="T33" fmla="*/ 180 h 184"/>
                  <a:gd name="T34" fmla="*/ 150 w 150"/>
                  <a:gd name="T35" fmla="*/ 3 h 184"/>
                  <a:gd name="T36" fmla="*/ 147 w 150"/>
                  <a:gd name="T37"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84">
                    <a:moveTo>
                      <a:pt x="147" y="0"/>
                    </a:moveTo>
                    <a:cubicBezTo>
                      <a:pt x="137" y="0"/>
                      <a:pt x="137" y="0"/>
                      <a:pt x="137" y="0"/>
                    </a:cubicBezTo>
                    <a:cubicBezTo>
                      <a:pt x="135" y="0"/>
                      <a:pt x="133" y="1"/>
                      <a:pt x="133" y="3"/>
                    </a:cubicBezTo>
                    <a:cubicBezTo>
                      <a:pt x="133" y="5"/>
                      <a:pt x="135" y="7"/>
                      <a:pt x="137" y="7"/>
                    </a:cubicBezTo>
                    <a:cubicBezTo>
                      <a:pt x="144" y="7"/>
                      <a:pt x="144" y="7"/>
                      <a:pt x="144" y="7"/>
                    </a:cubicBezTo>
                    <a:cubicBezTo>
                      <a:pt x="144" y="177"/>
                      <a:pt x="144" y="177"/>
                      <a:pt x="144" y="177"/>
                    </a:cubicBezTo>
                    <a:cubicBezTo>
                      <a:pt x="7" y="177"/>
                      <a:pt x="7" y="177"/>
                      <a:pt x="7" y="177"/>
                    </a:cubicBezTo>
                    <a:cubicBezTo>
                      <a:pt x="7" y="7"/>
                      <a:pt x="7" y="7"/>
                      <a:pt x="7" y="7"/>
                    </a:cubicBezTo>
                    <a:cubicBezTo>
                      <a:pt x="16" y="7"/>
                      <a:pt x="16" y="7"/>
                      <a:pt x="16" y="7"/>
                    </a:cubicBezTo>
                    <a:cubicBezTo>
                      <a:pt x="18" y="7"/>
                      <a:pt x="20" y="5"/>
                      <a:pt x="20" y="3"/>
                    </a:cubicBezTo>
                    <a:cubicBezTo>
                      <a:pt x="20" y="1"/>
                      <a:pt x="18" y="0"/>
                      <a:pt x="16" y="0"/>
                    </a:cubicBezTo>
                    <a:cubicBezTo>
                      <a:pt x="4" y="0"/>
                      <a:pt x="4" y="0"/>
                      <a:pt x="4" y="0"/>
                    </a:cubicBezTo>
                    <a:cubicBezTo>
                      <a:pt x="2" y="0"/>
                      <a:pt x="0" y="1"/>
                      <a:pt x="0" y="3"/>
                    </a:cubicBezTo>
                    <a:cubicBezTo>
                      <a:pt x="0" y="180"/>
                      <a:pt x="0" y="180"/>
                      <a:pt x="0" y="180"/>
                    </a:cubicBezTo>
                    <a:cubicBezTo>
                      <a:pt x="0" y="182"/>
                      <a:pt x="2" y="184"/>
                      <a:pt x="4" y="184"/>
                    </a:cubicBezTo>
                    <a:cubicBezTo>
                      <a:pt x="147" y="184"/>
                      <a:pt x="147" y="184"/>
                      <a:pt x="147" y="184"/>
                    </a:cubicBezTo>
                    <a:cubicBezTo>
                      <a:pt x="149" y="184"/>
                      <a:pt x="150" y="182"/>
                      <a:pt x="150" y="180"/>
                    </a:cubicBezTo>
                    <a:cubicBezTo>
                      <a:pt x="150" y="3"/>
                      <a:pt x="150" y="3"/>
                      <a:pt x="150" y="3"/>
                    </a:cubicBezTo>
                    <a:cubicBezTo>
                      <a:pt x="150" y="1"/>
                      <a:pt x="149" y="0"/>
                      <a:pt x="14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6">
                <a:extLst>
                  <a:ext uri="{FF2B5EF4-FFF2-40B4-BE49-F238E27FC236}">
                    <a16:creationId xmlns:a16="http://schemas.microsoft.com/office/drawing/2014/main" id="{047643D5-67D5-47D2-B44A-61E2ED52C055}"/>
                  </a:ext>
                </a:extLst>
              </p:cNvPr>
              <p:cNvSpPr>
                <a:spLocks noEditPoints="1"/>
              </p:cNvSpPr>
              <p:nvPr/>
            </p:nvSpPr>
            <p:spPr bwMode="auto">
              <a:xfrm>
                <a:off x="5416" y="2293"/>
                <a:ext cx="228" cy="100"/>
              </a:xfrm>
              <a:custGeom>
                <a:avLst/>
                <a:gdLst>
                  <a:gd name="T0" fmla="*/ 3 w 95"/>
                  <a:gd name="T1" fmla="*/ 42 h 42"/>
                  <a:gd name="T2" fmla="*/ 92 w 95"/>
                  <a:gd name="T3" fmla="*/ 42 h 42"/>
                  <a:gd name="T4" fmla="*/ 95 w 95"/>
                  <a:gd name="T5" fmla="*/ 38 h 42"/>
                  <a:gd name="T6" fmla="*/ 95 w 95"/>
                  <a:gd name="T7" fmla="*/ 24 h 42"/>
                  <a:gd name="T8" fmla="*/ 92 w 95"/>
                  <a:gd name="T9" fmla="*/ 21 h 42"/>
                  <a:gd name="T10" fmla="*/ 69 w 95"/>
                  <a:gd name="T11" fmla="*/ 21 h 42"/>
                  <a:gd name="T12" fmla="*/ 48 w 95"/>
                  <a:gd name="T13" fmla="*/ 0 h 42"/>
                  <a:gd name="T14" fmla="*/ 28 w 95"/>
                  <a:gd name="T15" fmla="*/ 21 h 42"/>
                  <a:gd name="T16" fmla="*/ 3 w 95"/>
                  <a:gd name="T17" fmla="*/ 21 h 42"/>
                  <a:gd name="T18" fmla="*/ 0 w 95"/>
                  <a:gd name="T19" fmla="*/ 24 h 42"/>
                  <a:gd name="T20" fmla="*/ 0 w 95"/>
                  <a:gd name="T21" fmla="*/ 38 h 42"/>
                  <a:gd name="T22" fmla="*/ 3 w 95"/>
                  <a:gd name="T23" fmla="*/ 42 h 42"/>
                  <a:gd name="T24" fmla="*/ 7 w 95"/>
                  <a:gd name="T25" fmla="*/ 28 h 42"/>
                  <a:gd name="T26" fmla="*/ 31 w 95"/>
                  <a:gd name="T27" fmla="*/ 28 h 42"/>
                  <a:gd name="T28" fmla="*/ 35 w 95"/>
                  <a:gd name="T29" fmla="*/ 24 h 42"/>
                  <a:gd name="T30" fmla="*/ 48 w 95"/>
                  <a:gd name="T31" fmla="*/ 7 h 42"/>
                  <a:gd name="T32" fmla="*/ 62 w 95"/>
                  <a:gd name="T33" fmla="*/ 24 h 42"/>
                  <a:gd name="T34" fmla="*/ 66 w 95"/>
                  <a:gd name="T35" fmla="*/ 28 h 42"/>
                  <a:gd name="T36" fmla="*/ 88 w 95"/>
                  <a:gd name="T37" fmla="*/ 28 h 42"/>
                  <a:gd name="T38" fmla="*/ 88 w 95"/>
                  <a:gd name="T39" fmla="*/ 35 h 42"/>
                  <a:gd name="T40" fmla="*/ 7 w 95"/>
                  <a:gd name="T41" fmla="*/ 35 h 42"/>
                  <a:gd name="T42" fmla="*/ 7 w 95"/>
                  <a:gd name="T43"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5" h="42">
                    <a:moveTo>
                      <a:pt x="3" y="42"/>
                    </a:moveTo>
                    <a:cubicBezTo>
                      <a:pt x="92" y="42"/>
                      <a:pt x="92" y="42"/>
                      <a:pt x="92" y="42"/>
                    </a:cubicBezTo>
                    <a:cubicBezTo>
                      <a:pt x="94" y="42"/>
                      <a:pt x="95" y="40"/>
                      <a:pt x="95" y="38"/>
                    </a:cubicBezTo>
                    <a:cubicBezTo>
                      <a:pt x="95" y="24"/>
                      <a:pt x="95" y="24"/>
                      <a:pt x="95" y="24"/>
                    </a:cubicBezTo>
                    <a:cubicBezTo>
                      <a:pt x="95" y="22"/>
                      <a:pt x="94" y="21"/>
                      <a:pt x="92" y="21"/>
                    </a:cubicBezTo>
                    <a:cubicBezTo>
                      <a:pt x="69" y="21"/>
                      <a:pt x="69" y="21"/>
                      <a:pt x="69" y="21"/>
                    </a:cubicBezTo>
                    <a:cubicBezTo>
                      <a:pt x="67" y="11"/>
                      <a:pt x="59" y="0"/>
                      <a:pt x="48" y="0"/>
                    </a:cubicBezTo>
                    <a:cubicBezTo>
                      <a:pt x="38" y="0"/>
                      <a:pt x="30" y="11"/>
                      <a:pt x="28" y="21"/>
                    </a:cubicBezTo>
                    <a:cubicBezTo>
                      <a:pt x="3" y="21"/>
                      <a:pt x="3" y="21"/>
                      <a:pt x="3" y="21"/>
                    </a:cubicBezTo>
                    <a:cubicBezTo>
                      <a:pt x="1" y="21"/>
                      <a:pt x="0" y="22"/>
                      <a:pt x="0" y="24"/>
                    </a:cubicBezTo>
                    <a:cubicBezTo>
                      <a:pt x="0" y="38"/>
                      <a:pt x="0" y="38"/>
                      <a:pt x="0" y="38"/>
                    </a:cubicBezTo>
                    <a:cubicBezTo>
                      <a:pt x="0" y="40"/>
                      <a:pt x="1" y="42"/>
                      <a:pt x="3" y="42"/>
                    </a:cubicBezTo>
                    <a:moveTo>
                      <a:pt x="7" y="28"/>
                    </a:moveTo>
                    <a:cubicBezTo>
                      <a:pt x="31" y="28"/>
                      <a:pt x="31" y="28"/>
                      <a:pt x="31" y="28"/>
                    </a:cubicBezTo>
                    <a:cubicBezTo>
                      <a:pt x="33" y="28"/>
                      <a:pt x="35" y="26"/>
                      <a:pt x="35" y="24"/>
                    </a:cubicBezTo>
                    <a:cubicBezTo>
                      <a:pt x="35" y="17"/>
                      <a:pt x="41" y="7"/>
                      <a:pt x="48" y="7"/>
                    </a:cubicBezTo>
                    <a:cubicBezTo>
                      <a:pt x="56" y="7"/>
                      <a:pt x="62" y="17"/>
                      <a:pt x="62" y="24"/>
                    </a:cubicBezTo>
                    <a:cubicBezTo>
                      <a:pt x="62" y="26"/>
                      <a:pt x="64" y="28"/>
                      <a:pt x="66" y="28"/>
                    </a:cubicBezTo>
                    <a:cubicBezTo>
                      <a:pt x="88" y="28"/>
                      <a:pt x="88" y="28"/>
                      <a:pt x="88" y="28"/>
                    </a:cubicBezTo>
                    <a:cubicBezTo>
                      <a:pt x="88" y="35"/>
                      <a:pt x="88" y="35"/>
                      <a:pt x="88" y="35"/>
                    </a:cubicBezTo>
                    <a:cubicBezTo>
                      <a:pt x="7" y="35"/>
                      <a:pt x="7" y="35"/>
                      <a:pt x="7" y="35"/>
                    </a:cubicBez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7">
                <a:extLst>
                  <a:ext uri="{FF2B5EF4-FFF2-40B4-BE49-F238E27FC236}">
                    <a16:creationId xmlns:a16="http://schemas.microsoft.com/office/drawing/2014/main" id="{BB5D26C6-37C0-4F74-98B4-260E7797C35C}"/>
                  </a:ext>
                </a:extLst>
              </p:cNvPr>
              <p:cNvSpPr>
                <a:spLocks/>
              </p:cNvSpPr>
              <p:nvPr/>
            </p:nvSpPr>
            <p:spPr bwMode="auto">
              <a:xfrm>
                <a:off x="5383" y="2376"/>
                <a:ext cx="294" cy="371"/>
              </a:xfrm>
              <a:custGeom>
                <a:avLst/>
                <a:gdLst>
                  <a:gd name="T0" fmla="*/ 0 w 123"/>
                  <a:gd name="T1" fmla="*/ 3 h 156"/>
                  <a:gd name="T2" fmla="*/ 0 w 123"/>
                  <a:gd name="T3" fmla="*/ 153 h 156"/>
                  <a:gd name="T4" fmla="*/ 4 w 123"/>
                  <a:gd name="T5" fmla="*/ 156 h 156"/>
                  <a:gd name="T6" fmla="*/ 119 w 123"/>
                  <a:gd name="T7" fmla="*/ 156 h 156"/>
                  <a:gd name="T8" fmla="*/ 123 w 123"/>
                  <a:gd name="T9" fmla="*/ 153 h 156"/>
                  <a:gd name="T10" fmla="*/ 123 w 123"/>
                  <a:gd name="T11" fmla="*/ 3 h 156"/>
                  <a:gd name="T12" fmla="*/ 119 w 123"/>
                  <a:gd name="T13" fmla="*/ 0 h 156"/>
                  <a:gd name="T14" fmla="*/ 116 w 123"/>
                  <a:gd name="T15" fmla="*/ 3 h 156"/>
                  <a:gd name="T16" fmla="*/ 116 w 123"/>
                  <a:gd name="T17" fmla="*/ 149 h 156"/>
                  <a:gd name="T18" fmla="*/ 7 w 123"/>
                  <a:gd name="T19" fmla="*/ 149 h 156"/>
                  <a:gd name="T20" fmla="*/ 7 w 123"/>
                  <a:gd name="T21" fmla="*/ 3 h 156"/>
                  <a:gd name="T22" fmla="*/ 4 w 123"/>
                  <a:gd name="T23" fmla="*/ 0 h 156"/>
                  <a:gd name="T24" fmla="*/ 0 w 123"/>
                  <a:gd name="T25" fmla="*/ 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56">
                    <a:moveTo>
                      <a:pt x="0" y="3"/>
                    </a:moveTo>
                    <a:cubicBezTo>
                      <a:pt x="0" y="153"/>
                      <a:pt x="0" y="153"/>
                      <a:pt x="0" y="153"/>
                    </a:cubicBezTo>
                    <a:cubicBezTo>
                      <a:pt x="0" y="155"/>
                      <a:pt x="2" y="156"/>
                      <a:pt x="4" y="156"/>
                    </a:cubicBezTo>
                    <a:cubicBezTo>
                      <a:pt x="119" y="156"/>
                      <a:pt x="119" y="156"/>
                      <a:pt x="119" y="156"/>
                    </a:cubicBezTo>
                    <a:cubicBezTo>
                      <a:pt x="121" y="156"/>
                      <a:pt x="123" y="155"/>
                      <a:pt x="123" y="153"/>
                    </a:cubicBezTo>
                    <a:cubicBezTo>
                      <a:pt x="123" y="3"/>
                      <a:pt x="123" y="3"/>
                      <a:pt x="123" y="3"/>
                    </a:cubicBezTo>
                    <a:cubicBezTo>
                      <a:pt x="123" y="1"/>
                      <a:pt x="121" y="0"/>
                      <a:pt x="119" y="0"/>
                    </a:cubicBezTo>
                    <a:cubicBezTo>
                      <a:pt x="117" y="0"/>
                      <a:pt x="116" y="1"/>
                      <a:pt x="116" y="3"/>
                    </a:cubicBezTo>
                    <a:cubicBezTo>
                      <a:pt x="116" y="149"/>
                      <a:pt x="116" y="149"/>
                      <a:pt x="116" y="149"/>
                    </a:cubicBezTo>
                    <a:cubicBezTo>
                      <a:pt x="7" y="149"/>
                      <a:pt x="7" y="149"/>
                      <a:pt x="7" y="149"/>
                    </a:cubicBezTo>
                    <a:cubicBezTo>
                      <a:pt x="7" y="3"/>
                      <a:pt x="7" y="3"/>
                      <a:pt x="7" y="3"/>
                    </a:cubicBezTo>
                    <a:cubicBezTo>
                      <a:pt x="7" y="1"/>
                      <a:pt x="5" y="0"/>
                      <a:pt x="4" y="0"/>
                    </a:cubicBezTo>
                    <a:cubicBezTo>
                      <a:pt x="2" y="0"/>
                      <a:pt x="0" y="1"/>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8">
                <a:extLst>
                  <a:ext uri="{FF2B5EF4-FFF2-40B4-BE49-F238E27FC236}">
                    <a16:creationId xmlns:a16="http://schemas.microsoft.com/office/drawing/2014/main" id="{BF0E03F4-AA38-4AD1-B192-8C0C29E03317}"/>
                  </a:ext>
                </a:extLst>
              </p:cNvPr>
              <p:cNvSpPr>
                <a:spLocks/>
              </p:cNvSpPr>
              <p:nvPr/>
            </p:nvSpPr>
            <p:spPr bwMode="auto">
              <a:xfrm>
                <a:off x="5483" y="2454"/>
                <a:ext cx="139" cy="17"/>
              </a:xfrm>
              <a:custGeom>
                <a:avLst/>
                <a:gdLst>
                  <a:gd name="T0" fmla="*/ 55 w 58"/>
                  <a:gd name="T1" fmla="*/ 0 h 7"/>
                  <a:gd name="T2" fmla="*/ 3 w 58"/>
                  <a:gd name="T3" fmla="*/ 0 h 7"/>
                  <a:gd name="T4" fmla="*/ 0 w 58"/>
                  <a:gd name="T5" fmla="*/ 4 h 7"/>
                  <a:gd name="T6" fmla="*/ 3 w 58"/>
                  <a:gd name="T7" fmla="*/ 7 h 7"/>
                  <a:gd name="T8" fmla="*/ 55 w 58"/>
                  <a:gd name="T9" fmla="*/ 7 h 7"/>
                  <a:gd name="T10" fmla="*/ 58 w 58"/>
                  <a:gd name="T11" fmla="*/ 4 h 7"/>
                  <a:gd name="T12" fmla="*/ 55 w 5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58" h="7">
                    <a:moveTo>
                      <a:pt x="55" y="0"/>
                    </a:moveTo>
                    <a:cubicBezTo>
                      <a:pt x="3" y="0"/>
                      <a:pt x="3" y="0"/>
                      <a:pt x="3" y="0"/>
                    </a:cubicBezTo>
                    <a:cubicBezTo>
                      <a:pt x="1" y="0"/>
                      <a:pt x="0" y="2"/>
                      <a:pt x="0" y="4"/>
                    </a:cubicBezTo>
                    <a:cubicBezTo>
                      <a:pt x="0" y="6"/>
                      <a:pt x="1" y="7"/>
                      <a:pt x="3" y="7"/>
                    </a:cubicBezTo>
                    <a:cubicBezTo>
                      <a:pt x="55" y="7"/>
                      <a:pt x="55" y="7"/>
                      <a:pt x="55" y="7"/>
                    </a:cubicBezTo>
                    <a:cubicBezTo>
                      <a:pt x="57" y="7"/>
                      <a:pt x="58" y="6"/>
                      <a:pt x="58" y="4"/>
                    </a:cubicBezTo>
                    <a:cubicBezTo>
                      <a:pt x="58" y="2"/>
                      <a:pt x="57" y="0"/>
                      <a:pt x="5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9">
                <a:extLst>
                  <a:ext uri="{FF2B5EF4-FFF2-40B4-BE49-F238E27FC236}">
                    <a16:creationId xmlns:a16="http://schemas.microsoft.com/office/drawing/2014/main" id="{CB10B858-FC27-46A2-9EA9-19319D471DA9}"/>
                  </a:ext>
                </a:extLst>
              </p:cNvPr>
              <p:cNvSpPr>
                <a:spLocks/>
              </p:cNvSpPr>
              <p:nvPr/>
            </p:nvSpPr>
            <p:spPr bwMode="auto">
              <a:xfrm>
                <a:off x="5483" y="2521"/>
                <a:ext cx="139" cy="17"/>
              </a:xfrm>
              <a:custGeom>
                <a:avLst/>
                <a:gdLst>
                  <a:gd name="T0" fmla="*/ 55 w 58"/>
                  <a:gd name="T1" fmla="*/ 0 h 7"/>
                  <a:gd name="T2" fmla="*/ 3 w 58"/>
                  <a:gd name="T3" fmla="*/ 0 h 7"/>
                  <a:gd name="T4" fmla="*/ 0 w 58"/>
                  <a:gd name="T5" fmla="*/ 3 h 7"/>
                  <a:gd name="T6" fmla="*/ 3 w 58"/>
                  <a:gd name="T7" fmla="*/ 7 h 7"/>
                  <a:gd name="T8" fmla="*/ 55 w 58"/>
                  <a:gd name="T9" fmla="*/ 7 h 7"/>
                  <a:gd name="T10" fmla="*/ 58 w 58"/>
                  <a:gd name="T11" fmla="*/ 3 h 7"/>
                  <a:gd name="T12" fmla="*/ 55 w 5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58" h="7">
                    <a:moveTo>
                      <a:pt x="55" y="0"/>
                    </a:moveTo>
                    <a:cubicBezTo>
                      <a:pt x="3" y="0"/>
                      <a:pt x="3" y="0"/>
                      <a:pt x="3" y="0"/>
                    </a:cubicBezTo>
                    <a:cubicBezTo>
                      <a:pt x="1" y="0"/>
                      <a:pt x="0" y="1"/>
                      <a:pt x="0" y="3"/>
                    </a:cubicBezTo>
                    <a:cubicBezTo>
                      <a:pt x="0" y="5"/>
                      <a:pt x="1" y="7"/>
                      <a:pt x="3" y="7"/>
                    </a:cubicBezTo>
                    <a:cubicBezTo>
                      <a:pt x="55" y="7"/>
                      <a:pt x="55" y="7"/>
                      <a:pt x="55" y="7"/>
                    </a:cubicBezTo>
                    <a:cubicBezTo>
                      <a:pt x="57" y="7"/>
                      <a:pt x="58" y="5"/>
                      <a:pt x="58" y="3"/>
                    </a:cubicBezTo>
                    <a:cubicBezTo>
                      <a:pt x="58" y="1"/>
                      <a:pt x="57" y="0"/>
                      <a:pt x="5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0">
                <a:extLst>
                  <a:ext uri="{FF2B5EF4-FFF2-40B4-BE49-F238E27FC236}">
                    <a16:creationId xmlns:a16="http://schemas.microsoft.com/office/drawing/2014/main" id="{806EB5F6-81B4-4210-84C8-8E0C61284483}"/>
                  </a:ext>
                </a:extLst>
              </p:cNvPr>
              <p:cNvSpPr>
                <a:spLocks/>
              </p:cNvSpPr>
              <p:nvPr/>
            </p:nvSpPr>
            <p:spPr bwMode="auto">
              <a:xfrm>
                <a:off x="5483" y="2585"/>
                <a:ext cx="139" cy="17"/>
              </a:xfrm>
              <a:custGeom>
                <a:avLst/>
                <a:gdLst>
                  <a:gd name="T0" fmla="*/ 55 w 58"/>
                  <a:gd name="T1" fmla="*/ 0 h 7"/>
                  <a:gd name="T2" fmla="*/ 3 w 58"/>
                  <a:gd name="T3" fmla="*/ 0 h 7"/>
                  <a:gd name="T4" fmla="*/ 0 w 58"/>
                  <a:gd name="T5" fmla="*/ 3 h 7"/>
                  <a:gd name="T6" fmla="*/ 3 w 58"/>
                  <a:gd name="T7" fmla="*/ 7 h 7"/>
                  <a:gd name="T8" fmla="*/ 55 w 58"/>
                  <a:gd name="T9" fmla="*/ 7 h 7"/>
                  <a:gd name="T10" fmla="*/ 58 w 58"/>
                  <a:gd name="T11" fmla="*/ 3 h 7"/>
                  <a:gd name="T12" fmla="*/ 55 w 5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58" h="7">
                    <a:moveTo>
                      <a:pt x="55" y="0"/>
                    </a:moveTo>
                    <a:cubicBezTo>
                      <a:pt x="3" y="0"/>
                      <a:pt x="3" y="0"/>
                      <a:pt x="3" y="0"/>
                    </a:cubicBezTo>
                    <a:cubicBezTo>
                      <a:pt x="1" y="0"/>
                      <a:pt x="0" y="2"/>
                      <a:pt x="0" y="3"/>
                    </a:cubicBezTo>
                    <a:cubicBezTo>
                      <a:pt x="0" y="5"/>
                      <a:pt x="1" y="7"/>
                      <a:pt x="3" y="7"/>
                    </a:cubicBezTo>
                    <a:cubicBezTo>
                      <a:pt x="55" y="7"/>
                      <a:pt x="55" y="7"/>
                      <a:pt x="55" y="7"/>
                    </a:cubicBezTo>
                    <a:cubicBezTo>
                      <a:pt x="57" y="7"/>
                      <a:pt x="58" y="5"/>
                      <a:pt x="58" y="3"/>
                    </a:cubicBezTo>
                    <a:cubicBezTo>
                      <a:pt x="58" y="2"/>
                      <a:pt x="57" y="0"/>
                      <a:pt x="5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1">
                <a:extLst>
                  <a:ext uri="{FF2B5EF4-FFF2-40B4-BE49-F238E27FC236}">
                    <a16:creationId xmlns:a16="http://schemas.microsoft.com/office/drawing/2014/main" id="{18451C8F-FDA6-48C6-8854-91B28EB9D9DB}"/>
                  </a:ext>
                </a:extLst>
              </p:cNvPr>
              <p:cNvSpPr>
                <a:spLocks/>
              </p:cNvSpPr>
              <p:nvPr/>
            </p:nvSpPr>
            <p:spPr bwMode="auto">
              <a:xfrm>
                <a:off x="5483" y="2649"/>
                <a:ext cx="139" cy="17"/>
              </a:xfrm>
              <a:custGeom>
                <a:avLst/>
                <a:gdLst>
                  <a:gd name="T0" fmla="*/ 55 w 58"/>
                  <a:gd name="T1" fmla="*/ 0 h 7"/>
                  <a:gd name="T2" fmla="*/ 3 w 58"/>
                  <a:gd name="T3" fmla="*/ 0 h 7"/>
                  <a:gd name="T4" fmla="*/ 0 w 58"/>
                  <a:gd name="T5" fmla="*/ 4 h 7"/>
                  <a:gd name="T6" fmla="*/ 3 w 58"/>
                  <a:gd name="T7" fmla="*/ 7 h 7"/>
                  <a:gd name="T8" fmla="*/ 55 w 58"/>
                  <a:gd name="T9" fmla="*/ 7 h 7"/>
                  <a:gd name="T10" fmla="*/ 58 w 58"/>
                  <a:gd name="T11" fmla="*/ 4 h 7"/>
                  <a:gd name="T12" fmla="*/ 55 w 5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58" h="7">
                    <a:moveTo>
                      <a:pt x="55" y="0"/>
                    </a:moveTo>
                    <a:cubicBezTo>
                      <a:pt x="3" y="0"/>
                      <a:pt x="3" y="0"/>
                      <a:pt x="3" y="0"/>
                    </a:cubicBezTo>
                    <a:cubicBezTo>
                      <a:pt x="1" y="0"/>
                      <a:pt x="0" y="2"/>
                      <a:pt x="0" y="4"/>
                    </a:cubicBezTo>
                    <a:cubicBezTo>
                      <a:pt x="0" y="6"/>
                      <a:pt x="1" y="7"/>
                      <a:pt x="3" y="7"/>
                    </a:cubicBezTo>
                    <a:cubicBezTo>
                      <a:pt x="55" y="7"/>
                      <a:pt x="55" y="7"/>
                      <a:pt x="55" y="7"/>
                    </a:cubicBezTo>
                    <a:cubicBezTo>
                      <a:pt x="57" y="7"/>
                      <a:pt x="58" y="6"/>
                      <a:pt x="58" y="4"/>
                    </a:cubicBezTo>
                    <a:cubicBezTo>
                      <a:pt x="58" y="2"/>
                      <a:pt x="57" y="0"/>
                      <a:pt x="5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2">
                <a:extLst>
                  <a:ext uri="{FF2B5EF4-FFF2-40B4-BE49-F238E27FC236}">
                    <a16:creationId xmlns:a16="http://schemas.microsoft.com/office/drawing/2014/main" id="{1260C247-685F-48F9-886A-A84344CB2C7A}"/>
                  </a:ext>
                </a:extLst>
              </p:cNvPr>
              <p:cNvSpPr>
                <a:spLocks/>
              </p:cNvSpPr>
              <p:nvPr/>
            </p:nvSpPr>
            <p:spPr bwMode="auto">
              <a:xfrm>
                <a:off x="5431" y="2454"/>
                <a:ext cx="28" cy="17"/>
              </a:xfrm>
              <a:custGeom>
                <a:avLst/>
                <a:gdLst>
                  <a:gd name="T0" fmla="*/ 8 w 12"/>
                  <a:gd name="T1" fmla="*/ 0 h 7"/>
                  <a:gd name="T2" fmla="*/ 4 w 12"/>
                  <a:gd name="T3" fmla="*/ 0 h 7"/>
                  <a:gd name="T4" fmla="*/ 0 w 12"/>
                  <a:gd name="T5" fmla="*/ 4 h 7"/>
                  <a:gd name="T6" fmla="*/ 4 w 12"/>
                  <a:gd name="T7" fmla="*/ 7 h 7"/>
                  <a:gd name="T8" fmla="*/ 8 w 12"/>
                  <a:gd name="T9" fmla="*/ 7 h 7"/>
                  <a:gd name="T10" fmla="*/ 12 w 12"/>
                  <a:gd name="T11" fmla="*/ 4 h 7"/>
                  <a:gd name="T12" fmla="*/ 8 w 1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8" y="0"/>
                    </a:moveTo>
                    <a:cubicBezTo>
                      <a:pt x="4" y="0"/>
                      <a:pt x="4" y="0"/>
                      <a:pt x="4" y="0"/>
                    </a:cubicBezTo>
                    <a:cubicBezTo>
                      <a:pt x="2" y="0"/>
                      <a:pt x="0" y="2"/>
                      <a:pt x="0" y="4"/>
                    </a:cubicBezTo>
                    <a:cubicBezTo>
                      <a:pt x="0" y="6"/>
                      <a:pt x="2" y="7"/>
                      <a:pt x="4" y="7"/>
                    </a:cubicBezTo>
                    <a:cubicBezTo>
                      <a:pt x="8" y="7"/>
                      <a:pt x="8" y="7"/>
                      <a:pt x="8" y="7"/>
                    </a:cubicBezTo>
                    <a:cubicBezTo>
                      <a:pt x="10" y="7"/>
                      <a:pt x="12" y="6"/>
                      <a:pt x="12" y="4"/>
                    </a:cubicBezTo>
                    <a:cubicBezTo>
                      <a:pt x="12" y="2"/>
                      <a:pt x="10"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13">
                <a:extLst>
                  <a:ext uri="{FF2B5EF4-FFF2-40B4-BE49-F238E27FC236}">
                    <a16:creationId xmlns:a16="http://schemas.microsoft.com/office/drawing/2014/main" id="{13C47BBF-594D-476E-92A4-11AA81C7311E}"/>
                  </a:ext>
                </a:extLst>
              </p:cNvPr>
              <p:cNvSpPr>
                <a:spLocks/>
              </p:cNvSpPr>
              <p:nvPr/>
            </p:nvSpPr>
            <p:spPr bwMode="auto">
              <a:xfrm>
                <a:off x="5431" y="2521"/>
                <a:ext cx="28" cy="17"/>
              </a:xfrm>
              <a:custGeom>
                <a:avLst/>
                <a:gdLst>
                  <a:gd name="T0" fmla="*/ 8 w 12"/>
                  <a:gd name="T1" fmla="*/ 0 h 7"/>
                  <a:gd name="T2" fmla="*/ 4 w 12"/>
                  <a:gd name="T3" fmla="*/ 0 h 7"/>
                  <a:gd name="T4" fmla="*/ 0 w 12"/>
                  <a:gd name="T5" fmla="*/ 3 h 7"/>
                  <a:gd name="T6" fmla="*/ 4 w 12"/>
                  <a:gd name="T7" fmla="*/ 7 h 7"/>
                  <a:gd name="T8" fmla="*/ 8 w 12"/>
                  <a:gd name="T9" fmla="*/ 7 h 7"/>
                  <a:gd name="T10" fmla="*/ 12 w 12"/>
                  <a:gd name="T11" fmla="*/ 3 h 7"/>
                  <a:gd name="T12" fmla="*/ 8 w 1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8" y="0"/>
                    </a:moveTo>
                    <a:cubicBezTo>
                      <a:pt x="4" y="0"/>
                      <a:pt x="4" y="0"/>
                      <a:pt x="4" y="0"/>
                    </a:cubicBezTo>
                    <a:cubicBezTo>
                      <a:pt x="2" y="0"/>
                      <a:pt x="0" y="1"/>
                      <a:pt x="0" y="3"/>
                    </a:cubicBezTo>
                    <a:cubicBezTo>
                      <a:pt x="0" y="5"/>
                      <a:pt x="2" y="7"/>
                      <a:pt x="4" y="7"/>
                    </a:cubicBezTo>
                    <a:cubicBezTo>
                      <a:pt x="8" y="7"/>
                      <a:pt x="8" y="7"/>
                      <a:pt x="8" y="7"/>
                    </a:cubicBezTo>
                    <a:cubicBezTo>
                      <a:pt x="10" y="7"/>
                      <a:pt x="12" y="5"/>
                      <a:pt x="12" y="3"/>
                    </a:cubicBezTo>
                    <a:cubicBezTo>
                      <a:pt x="12" y="1"/>
                      <a:pt x="10"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14">
                <a:extLst>
                  <a:ext uri="{FF2B5EF4-FFF2-40B4-BE49-F238E27FC236}">
                    <a16:creationId xmlns:a16="http://schemas.microsoft.com/office/drawing/2014/main" id="{BD85F75C-09CF-4FC2-B776-31408564B6D6}"/>
                  </a:ext>
                </a:extLst>
              </p:cNvPr>
              <p:cNvSpPr>
                <a:spLocks/>
              </p:cNvSpPr>
              <p:nvPr/>
            </p:nvSpPr>
            <p:spPr bwMode="auto">
              <a:xfrm>
                <a:off x="5431" y="2585"/>
                <a:ext cx="28" cy="17"/>
              </a:xfrm>
              <a:custGeom>
                <a:avLst/>
                <a:gdLst>
                  <a:gd name="T0" fmla="*/ 8 w 12"/>
                  <a:gd name="T1" fmla="*/ 0 h 7"/>
                  <a:gd name="T2" fmla="*/ 4 w 12"/>
                  <a:gd name="T3" fmla="*/ 0 h 7"/>
                  <a:gd name="T4" fmla="*/ 0 w 12"/>
                  <a:gd name="T5" fmla="*/ 3 h 7"/>
                  <a:gd name="T6" fmla="*/ 4 w 12"/>
                  <a:gd name="T7" fmla="*/ 7 h 7"/>
                  <a:gd name="T8" fmla="*/ 8 w 12"/>
                  <a:gd name="T9" fmla="*/ 7 h 7"/>
                  <a:gd name="T10" fmla="*/ 12 w 12"/>
                  <a:gd name="T11" fmla="*/ 3 h 7"/>
                  <a:gd name="T12" fmla="*/ 8 w 1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8" y="0"/>
                    </a:moveTo>
                    <a:cubicBezTo>
                      <a:pt x="4" y="0"/>
                      <a:pt x="4" y="0"/>
                      <a:pt x="4" y="0"/>
                    </a:cubicBezTo>
                    <a:cubicBezTo>
                      <a:pt x="2" y="0"/>
                      <a:pt x="0" y="2"/>
                      <a:pt x="0" y="3"/>
                    </a:cubicBezTo>
                    <a:cubicBezTo>
                      <a:pt x="0" y="5"/>
                      <a:pt x="2" y="7"/>
                      <a:pt x="4" y="7"/>
                    </a:cubicBezTo>
                    <a:cubicBezTo>
                      <a:pt x="8" y="7"/>
                      <a:pt x="8" y="7"/>
                      <a:pt x="8" y="7"/>
                    </a:cubicBezTo>
                    <a:cubicBezTo>
                      <a:pt x="10" y="7"/>
                      <a:pt x="12" y="5"/>
                      <a:pt x="12" y="3"/>
                    </a:cubicBezTo>
                    <a:cubicBezTo>
                      <a:pt x="12" y="2"/>
                      <a:pt x="10"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15">
                <a:extLst>
                  <a:ext uri="{FF2B5EF4-FFF2-40B4-BE49-F238E27FC236}">
                    <a16:creationId xmlns:a16="http://schemas.microsoft.com/office/drawing/2014/main" id="{00553391-8E39-48C0-925F-815DF093369A}"/>
                  </a:ext>
                </a:extLst>
              </p:cNvPr>
              <p:cNvSpPr>
                <a:spLocks/>
              </p:cNvSpPr>
              <p:nvPr/>
            </p:nvSpPr>
            <p:spPr bwMode="auto">
              <a:xfrm>
                <a:off x="5431" y="2649"/>
                <a:ext cx="28" cy="17"/>
              </a:xfrm>
              <a:custGeom>
                <a:avLst/>
                <a:gdLst>
                  <a:gd name="T0" fmla="*/ 8 w 12"/>
                  <a:gd name="T1" fmla="*/ 0 h 7"/>
                  <a:gd name="T2" fmla="*/ 4 w 12"/>
                  <a:gd name="T3" fmla="*/ 0 h 7"/>
                  <a:gd name="T4" fmla="*/ 0 w 12"/>
                  <a:gd name="T5" fmla="*/ 4 h 7"/>
                  <a:gd name="T6" fmla="*/ 4 w 12"/>
                  <a:gd name="T7" fmla="*/ 7 h 7"/>
                  <a:gd name="T8" fmla="*/ 8 w 12"/>
                  <a:gd name="T9" fmla="*/ 7 h 7"/>
                  <a:gd name="T10" fmla="*/ 12 w 12"/>
                  <a:gd name="T11" fmla="*/ 4 h 7"/>
                  <a:gd name="T12" fmla="*/ 8 w 1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8" y="0"/>
                    </a:moveTo>
                    <a:cubicBezTo>
                      <a:pt x="4" y="0"/>
                      <a:pt x="4" y="0"/>
                      <a:pt x="4" y="0"/>
                    </a:cubicBezTo>
                    <a:cubicBezTo>
                      <a:pt x="2" y="0"/>
                      <a:pt x="0" y="2"/>
                      <a:pt x="0" y="4"/>
                    </a:cubicBezTo>
                    <a:cubicBezTo>
                      <a:pt x="0" y="6"/>
                      <a:pt x="2" y="7"/>
                      <a:pt x="4" y="7"/>
                    </a:cubicBezTo>
                    <a:cubicBezTo>
                      <a:pt x="8" y="7"/>
                      <a:pt x="8" y="7"/>
                      <a:pt x="8" y="7"/>
                    </a:cubicBezTo>
                    <a:cubicBezTo>
                      <a:pt x="10" y="7"/>
                      <a:pt x="12" y="6"/>
                      <a:pt x="12" y="4"/>
                    </a:cubicBezTo>
                    <a:cubicBezTo>
                      <a:pt x="12" y="2"/>
                      <a:pt x="10"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28" name="Group 127">
            <a:extLst>
              <a:ext uri="{FF2B5EF4-FFF2-40B4-BE49-F238E27FC236}">
                <a16:creationId xmlns:a16="http://schemas.microsoft.com/office/drawing/2014/main" id="{A1BECE97-9306-48BC-B8A4-1524677655A3}"/>
              </a:ext>
            </a:extLst>
          </p:cNvPr>
          <p:cNvGrpSpPr/>
          <p:nvPr/>
        </p:nvGrpSpPr>
        <p:grpSpPr>
          <a:xfrm>
            <a:off x="8355749" y="3485311"/>
            <a:ext cx="1128834" cy="1128832"/>
            <a:chOff x="8052371" y="5200924"/>
            <a:chExt cx="1457621" cy="1457621"/>
          </a:xfrm>
        </p:grpSpPr>
        <p:sp>
          <p:nvSpPr>
            <p:cNvPr id="129" name="Oval 128">
              <a:extLst>
                <a:ext uri="{FF2B5EF4-FFF2-40B4-BE49-F238E27FC236}">
                  <a16:creationId xmlns:a16="http://schemas.microsoft.com/office/drawing/2014/main" id="{FE43F82C-D326-4D8E-ABA9-61432C02B859}"/>
                </a:ext>
              </a:extLst>
            </p:cNvPr>
            <p:cNvSpPr/>
            <p:nvPr/>
          </p:nvSpPr>
          <p:spPr>
            <a:xfrm>
              <a:off x="8052371" y="5200924"/>
              <a:ext cx="1457621" cy="145762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4">
              <a:extLst>
                <a:ext uri="{FF2B5EF4-FFF2-40B4-BE49-F238E27FC236}">
                  <a16:creationId xmlns:a16="http://schemas.microsoft.com/office/drawing/2014/main" id="{EBC8E7E2-1123-4359-8D10-212B24D64A6E}"/>
                </a:ext>
              </a:extLst>
            </p:cNvPr>
            <p:cNvGrpSpPr>
              <a:grpSpLocks noChangeAspect="1"/>
            </p:cNvGrpSpPr>
            <p:nvPr/>
          </p:nvGrpSpPr>
          <p:grpSpPr bwMode="auto">
            <a:xfrm>
              <a:off x="8449244" y="5500477"/>
              <a:ext cx="625182" cy="848088"/>
              <a:chOff x="5349" y="2293"/>
              <a:chExt cx="359" cy="487"/>
            </a:xfrm>
            <a:solidFill>
              <a:schemeClr val="tx1"/>
            </a:solidFill>
          </p:grpSpPr>
          <p:sp>
            <p:nvSpPr>
              <p:cNvPr id="131" name="Freeform 5">
                <a:extLst>
                  <a:ext uri="{FF2B5EF4-FFF2-40B4-BE49-F238E27FC236}">
                    <a16:creationId xmlns:a16="http://schemas.microsoft.com/office/drawing/2014/main" id="{98FEE031-7F5C-4E2E-BAA7-00D502D5DDAD}"/>
                  </a:ext>
                </a:extLst>
              </p:cNvPr>
              <p:cNvSpPr>
                <a:spLocks/>
              </p:cNvSpPr>
              <p:nvPr/>
            </p:nvSpPr>
            <p:spPr bwMode="auto">
              <a:xfrm>
                <a:off x="5349" y="2343"/>
                <a:ext cx="359" cy="437"/>
              </a:xfrm>
              <a:custGeom>
                <a:avLst/>
                <a:gdLst>
                  <a:gd name="T0" fmla="*/ 147 w 150"/>
                  <a:gd name="T1" fmla="*/ 0 h 184"/>
                  <a:gd name="T2" fmla="*/ 137 w 150"/>
                  <a:gd name="T3" fmla="*/ 0 h 184"/>
                  <a:gd name="T4" fmla="*/ 133 w 150"/>
                  <a:gd name="T5" fmla="*/ 3 h 184"/>
                  <a:gd name="T6" fmla="*/ 137 w 150"/>
                  <a:gd name="T7" fmla="*/ 7 h 184"/>
                  <a:gd name="T8" fmla="*/ 144 w 150"/>
                  <a:gd name="T9" fmla="*/ 7 h 184"/>
                  <a:gd name="T10" fmla="*/ 144 w 150"/>
                  <a:gd name="T11" fmla="*/ 177 h 184"/>
                  <a:gd name="T12" fmla="*/ 7 w 150"/>
                  <a:gd name="T13" fmla="*/ 177 h 184"/>
                  <a:gd name="T14" fmla="*/ 7 w 150"/>
                  <a:gd name="T15" fmla="*/ 7 h 184"/>
                  <a:gd name="T16" fmla="*/ 16 w 150"/>
                  <a:gd name="T17" fmla="*/ 7 h 184"/>
                  <a:gd name="T18" fmla="*/ 20 w 150"/>
                  <a:gd name="T19" fmla="*/ 3 h 184"/>
                  <a:gd name="T20" fmla="*/ 16 w 150"/>
                  <a:gd name="T21" fmla="*/ 0 h 184"/>
                  <a:gd name="T22" fmla="*/ 4 w 150"/>
                  <a:gd name="T23" fmla="*/ 0 h 184"/>
                  <a:gd name="T24" fmla="*/ 0 w 150"/>
                  <a:gd name="T25" fmla="*/ 3 h 184"/>
                  <a:gd name="T26" fmla="*/ 0 w 150"/>
                  <a:gd name="T27" fmla="*/ 180 h 184"/>
                  <a:gd name="T28" fmla="*/ 4 w 150"/>
                  <a:gd name="T29" fmla="*/ 184 h 184"/>
                  <a:gd name="T30" fmla="*/ 147 w 150"/>
                  <a:gd name="T31" fmla="*/ 184 h 184"/>
                  <a:gd name="T32" fmla="*/ 150 w 150"/>
                  <a:gd name="T33" fmla="*/ 180 h 184"/>
                  <a:gd name="T34" fmla="*/ 150 w 150"/>
                  <a:gd name="T35" fmla="*/ 3 h 184"/>
                  <a:gd name="T36" fmla="*/ 147 w 150"/>
                  <a:gd name="T37"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84">
                    <a:moveTo>
                      <a:pt x="147" y="0"/>
                    </a:moveTo>
                    <a:cubicBezTo>
                      <a:pt x="137" y="0"/>
                      <a:pt x="137" y="0"/>
                      <a:pt x="137" y="0"/>
                    </a:cubicBezTo>
                    <a:cubicBezTo>
                      <a:pt x="135" y="0"/>
                      <a:pt x="133" y="1"/>
                      <a:pt x="133" y="3"/>
                    </a:cubicBezTo>
                    <a:cubicBezTo>
                      <a:pt x="133" y="5"/>
                      <a:pt x="135" y="7"/>
                      <a:pt x="137" y="7"/>
                    </a:cubicBezTo>
                    <a:cubicBezTo>
                      <a:pt x="144" y="7"/>
                      <a:pt x="144" y="7"/>
                      <a:pt x="144" y="7"/>
                    </a:cubicBezTo>
                    <a:cubicBezTo>
                      <a:pt x="144" y="177"/>
                      <a:pt x="144" y="177"/>
                      <a:pt x="144" y="177"/>
                    </a:cubicBezTo>
                    <a:cubicBezTo>
                      <a:pt x="7" y="177"/>
                      <a:pt x="7" y="177"/>
                      <a:pt x="7" y="177"/>
                    </a:cubicBezTo>
                    <a:cubicBezTo>
                      <a:pt x="7" y="7"/>
                      <a:pt x="7" y="7"/>
                      <a:pt x="7" y="7"/>
                    </a:cubicBezTo>
                    <a:cubicBezTo>
                      <a:pt x="16" y="7"/>
                      <a:pt x="16" y="7"/>
                      <a:pt x="16" y="7"/>
                    </a:cubicBezTo>
                    <a:cubicBezTo>
                      <a:pt x="18" y="7"/>
                      <a:pt x="20" y="5"/>
                      <a:pt x="20" y="3"/>
                    </a:cubicBezTo>
                    <a:cubicBezTo>
                      <a:pt x="20" y="1"/>
                      <a:pt x="18" y="0"/>
                      <a:pt x="16" y="0"/>
                    </a:cubicBezTo>
                    <a:cubicBezTo>
                      <a:pt x="4" y="0"/>
                      <a:pt x="4" y="0"/>
                      <a:pt x="4" y="0"/>
                    </a:cubicBezTo>
                    <a:cubicBezTo>
                      <a:pt x="2" y="0"/>
                      <a:pt x="0" y="1"/>
                      <a:pt x="0" y="3"/>
                    </a:cubicBezTo>
                    <a:cubicBezTo>
                      <a:pt x="0" y="180"/>
                      <a:pt x="0" y="180"/>
                      <a:pt x="0" y="180"/>
                    </a:cubicBezTo>
                    <a:cubicBezTo>
                      <a:pt x="0" y="182"/>
                      <a:pt x="2" y="184"/>
                      <a:pt x="4" y="184"/>
                    </a:cubicBezTo>
                    <a:cubicBezTo>
                      <a:pt x="147" y="184"/>
                      <a:pt x="147" y="184"/>
                      <a:pt x="147" y="184"/>
                    </a:cubicBezTo>
                    <a:cubicBezTo>
                      <a:pt x="149" y="184"/>
                      <a:pt x="150" y="182"/>
                      <a:pt x="150" y="180"/>
                    </a:cubicBezTo>
                    <a:cubicBezTo>
                      <a:pt x="150" y="3"/>
                      <a:pt x="150" y="3"/>
                      <a:pt x="150" y="3"/>
                    </a:cubicBezTo>
                    <a:cubicBezTo>
                      <a:pt x="150" y="1"/>
                      <a:pt x="149" y="0"/>
                      <a:pt x="14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6">
                <a:extLst>
                  <a:ext uri="{FF2B5EF4-FFF2-40B4-BE49-F238E27FC236}">
                    <a16:creationId xmlns:a16="http://schemas.microsoft.com/office/drawing/2014/main" id="{047643D5-67D5-47D2-B44A-61E2ED52C055}"/>
                  </a:ext>
                </a:extLst>
              </p:cNvPr>
              <p:cNvSpPr>
                <a:spLocks noEditPoints="1"/>
              </p:cNvSpPr>
              <p:nvPr/>
            </p:nvSpPr>
            <p:spPr bwMode="auto">
              <a:xfrm>
                <a:off x="5416" y="2293"/>
                <a:ext cx="228" cy="100"/>
              </a:xfrm>
              <a:custGeom>
                <a:avLst/>
                <a:gdLst>
                  <a:gd name="T0" fmla="*/ 3 w 95"/>
                  <a:gd name="T1" fmla="*/ 42 h 42"/>
                  <a:gd name="T2" fmla="*/ 92 w 95"/>
                  <a:gd name="T3" fmla="*/ 42 h 42"/>
                  <a:gd name="T4" fmla="*/ 95 w 95"/>
                  <a:gd name="T5" fmla="*/ 38 h 42"/>
                  <a:gd name="T6" fmla="*/ 95 w 95"/>
                  <a:gd name="T7" fmla="*/ 24 h 42"/>
                  <a:gd name="T8" fmla="*/ 92 w 95"/>
                  <a:gd name="T9" fmla="*/ 21 h 42"/>
                  <a:gd name="T10" fmla="*/ 69 w 95"/>
                  <a:gd name="T11" fmla="*/ 21 h 42"/>
                  <a:gd name="T12" fmla="*/ 48 w 95"/>
                  <a:gd name="T13" fmla="*/ 0 h 42"/>
                  <a:gd name="T14" fmla="*/ 28 w 95"/>
                  <a:gd name="T15" fmla="*/ 21 h 42"/>
                  <a:gd name="T16" fmla="*/ 3 w 95"/>
                  <a:gd name="T17" fmla="*/ 21 h 42"/>
                  <a:gd name="T18" fmla="*/ 0 w 95"/>
                  <a:gd name="T19" fmla="*/ 24 h 42"/>
                  <a:gd name="T20" fmla="*/ 0 w 95"/>
                  <a:gd name="T21" fmla="*/ 38 h 42"/>
                  <a:gd name="T22" fmla="*/ 3 w 95"/>
                  <a:gd name="T23" fmla="*/ 42 h 42"/>
                  <a:gd name="T24" fmla="*/ 7 w 95"/>
                  <a:gd name="T25" fmla="*/ 28 h 42"/>
                  <a:gd name="T26" fmla="*/ 31 w 95"/>
                  <a:gd name="T27" fmla="*/ 28 h 42"/>
                  <a:gd name="T28" fmla="*/ 35 w 95"/>
                  <a:gd name="T29" fmla="*/ 24 h 42"/>
                  <a:gd name="T30" fmla="*/ 48 w 95"/>
                  <a:gd name="T31" fmla="*/ 7 h 42"/>
                  <a:gd name="T32" fmla="*/ 62 w 95"/>
                  <a:gd name="T33" fmla="*/ 24 h 42"/>
                  <a:gd name="T34" fmla="*/ 66 w 95"/>
                  <a:gd name="T35" fmla="*/ 28 h 42"/>
                  <a:gd name="T36" fmla="*/ 88 w 95"/>
                  <a:gd name="T37" fmla="*/ 28 h 42"/>
                  <a:gd name="T38" fmla="*/ 88 w 95"/>
                  <a:gd name="T39" fmla="*/ 35 h 42"/>
                  <a:gd name="T40" fmla="*/ 7 w 95"/>
                  <a:gd name="T41" fmla="*/ 35 h 42"/>
                  <a:gd name="T42" fmla="*/ 7 w 95"/>
                  <a:gd name="T43"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5" h="42">
                    <a:moveTo>
                      <a:pt x="3" y="42"/>
                    </a:moveTo>
                    <a:cubicBezTo>
                      <a:pt x="92" y="42"/>
                      <a:pt x="92" y="42"/>
                      <a:pt x="92" y="42"/>
                    </a:cubicBezTo>
                    <a:cubicBezTo>
                      <a:pt x="94" y="42"/>
                      <a:pt x="95" y="40"/>
                      <a:pt x="95" y="38"/>
                    </a:cubicBezTo>
                    <a:cubicBezTo>
                      <a:pt x="95" y="24"/>
                      <a:pt x="95" y="24"/>
                      <a:pt x="95" y="24"/>
                    </a:cubicBezTo>
                    <a:cubicBezTo>
                      <a:pt x="95" y="22"/>
                      <a:pt x="94" y="21"/>
                      <a:pt x="92" y="21"/>
                    </a:cubicBezTo>
                    <a:cubicBezTo>
                      <a:pt x="69" y="21"/>
                      <a:pt x="69" y="21"/>
                      <a:pt x="69" y="21"/>
                    </a:cubicBezTo>
                    <a:cubicBezTo>
                      <a:pt x="67" y="11"/>
                      <a:pt x="59" y="0"/>
                      <a:pt x="48" y="0"/>
                    </a:cubicBezTo>
                    <a:cubicBezTo>
                      <a:pt x="38" y="0"/>
                      <a:pt x="30" y="11"/>
                      <a:pt x="28" y="21"/>
                    </a:cubicBezTo>
                    <a:cubicBezTo>
                      <a:pt x="3" y="21"/>
                      <a:pt x="3" y="21"/>
                      <a:pt x="3" y="21"/>
                    </a:cubicBezTo>
                    <a:cubicBezTo>
                      <a:pt x="1" y="21"/>
                      <a:pt x="0" y="22"/>
                      <a:pt x="0" y="24"/>
                    </a:cubicBezTo>
                    <a:cubicBezTo>
                      <a:pt x="0" y="38"/>
                      <a:pt x="0" y="38"/>
                      <a:pt x="0" y="38"/>
                    </a:cubicBezTo>
                    <a:cubicBezTo>
                      <a:pt x="0" y="40"/>
                      <a:pt x="1" y="42"/>
                      <a:pt x="3" y="42"/>
                    </a:cubicBezTo>
                    <a:moveTo>
                      <a:pt x="7" y="28"/>
                    </a:moveTo>
                    <a:cubicBezTo>
                      <a:pt x="31" y="28"/>
                      <a:pt x="31" y="28"/>
                      <a:pt x="31" y="28"/>
                    </a:cubicBezTo>
                    <a:cubicBezTo>
                      <a:pt x="33" y="28"/>
                      <a:pt x="35" y="26"/>
                      <a:pt x="35" y="24"/>
                    </a:cubicBezTo>
                    <a:cubicBezTo>
                      <a:pt x="35" y="17"/>
                      <a:pt x="41" y="7"/>
                      <a:pt x="48" y="7"/>
                    </a:cubicBezTo>
                    <a:cubicBezTo>
                      <a:pt x="56" y="7"/>
                      <a:pt x="62" y="17"/>
                      <a:pt x="62" y="24"/>
                    </a:cubicBezTo>
                    <a:cubicBezTo>
                      <a:pt x="62" y="26"/>
                      <a:pt x="64" y="28"/>
                      <a:pt x="66" y="28"/>
                    </a:cubicBezTo>
                    <a:cubicBezTo>
                      <a:pt x="88" y="28"/>
                      <a:pt x="88" y="28"/>
                      <a:pt x="88" y="28"/>
                    </a:cubicBezTo>
                    <a:cubicBezTo>
                      <a:pt x="88" y="35"/>
                      <a:pt x="88" y="35"/>
                      <a:pt x="88" y="35"/>
                    </a:cubicBezTo>
                    <a:cubicBezTo>
                      <a:pt x="7" y="35"/>
                      <a:pt x="7" y="35"/>
                      <a:pt x="7" y="35"/>
                    </a:cubicBez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7">
                <a:extLst>
                  <a:ext uri="{FF2B5EF4-FFF2-40B4-BE49-F238E27FC236}">
                    <a16:creationId xmlns:a16="http://schemas.microsoft.com/office/drawing/2014/main" id="{BB5D26C6-37C0-4F74-98B4-260E7797C35C}"/>
                  </a:ext>
                </a:extLst>
              </p:cNvPr>
              <p:cNvSpPr>
                <a:spLocks/>
              </p:cNvSpPr>
              <p:nvPr/>
            </p:nvSpPr>
            <p:spPr bwMode="auto">
              <a:xfrm>
                <a:off x="5383" y="2376"/>
                <a:ext cx="294" cy="371"/>
              </a:xfrm>
              <a:custGeom>
                <a:avLst/>
                <a:gdLst>
                  <a:gd name="T0" fmla="*/ 0 w 123"/>
                  <a:gd name="T1" fmla="*/ 3 h 156"/>
                  <a:gd name="T2" fmla="*/ 0 w 123"/>
                  <a:gd name="T3" fmla="*/ 153 h 156"/>
                  <a:gd name="T4" fmla="*/ 4 w 123"/>
                  <a:gd name="T5" fmla="*/ 156 h 156"/>
                  <a:gd name="T6" fmla="*/ 119 w 123"/>
                  <a:gd name="T7" fmla="*/ 156 h 156"/>
                  <a:gd name="T8" fmla="*/ 123 w 123"/>
                  <a:gd name="T9" fmla="*/ 153 h 156"/>
                  <a:gd name="T10" fmla="*/ 123 w 123"/>
                  <a:gd name="T11" fmla="*/ 3 h 156"/>
                  <a:gd name="T12" fmla="*/ 119 w 123"/>
                  <a:gd name="T13" fmla="*/ 0 h 156"/>
                  <a:gd name="T14" fmla="*/ 116 w 123"/>
                  <a:gd name="T15" fmla="*/ 3 h 156"/>
                  <a:gd name="T16" fmla="*/ 116 w 123"/>
                  <a:gd name="T17" fmla="*/ 149 h 156"/>
                  <a:gd name="T18" fmla="*/ 7 w 123"/>
                  <a:gd name="T19" fmla="*/ 149 h 156"/>
                  <a:gd name="T20" fmla="*/ 7 w 123"/>
                  <a:gd name="T21" fmla="*/ 3 h 156"/>
                  <a:gd name="T22" fmla="*/ 4 w 123"/>
                  <a:gd name="T23" fmla="*/ 0 h 156"/>
                  <a:gd name="T24" fmla="*/ 0 w 123"/>
                  <a:gd name="T25" fmla="*/ 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56">
                    <a:moveTo>
                      <a:pt x="0" y="3"/>
                    </a:moveTo>
                    <a:cubicBezTo>
                      <a:pt x="0" y="153"/>
                      <a:pt x="0" y="153"/>
                      <a:pt x="0" y="153"/>
                    </a:cubicBezTo>
                    <a:cubicBezTo>
                      <a:pt x="0" y="155"/>
                      <a:pt x="2" y="156"/>
                      <a:pt x="4" y="156"/>
                    </a:cubicBezTo>
                    <a:cubicBezTo>
                      <a:pt x="119" y="156"/>
                      <a:pt x="119" y="156"/>
                      <a:pt x="119" y="156"/>
                    </a:cubicBezTo>
                    <a:cubicBezTo>
                      <a:pt x="121" y="156"/>
                      <a:pt x="123" y="155"/>
                      <a:pt x="123" y="153"/>
                    </a:cubicBezTo>
                    <a:cubicBezTo>
                      <a:pt x="123" y="3"/>
                      <a:pt x="123" y="3"/>
                      <a:pt x="123" y="3"/>
                    </a:cubicBezTo>
                    <a:cubicBezTo>
                      <a:pt x="123" y="1"/>
                      <a:pt x="121" y="0"/>
                      <a:pt x="119" y="0"/>
                    </a:cubicBezTo>
                    <a:cubicBezTo>
                      <a:pt x="117" y="0"/>
                      <a:pt x="116" y="1"/>
                      <a:pt x="116" y="3"/>
                    </a:cubicBezTo>
                    <a:cubicBezTo>
                      <a:pt x="116" y="149"/>
                      <a:pt x="116" y="149"/>
                      <a:pt x="116" y="149"/>
                    </a:cubicBezTo>
                    <a:cubicBezTo>
                      <a:pt x="7" y="149"/>
                      <a:pt x="7" y="149"/>
                      <a:pt x="7" y="149"/>
                    </a:cubicBezTo>
                    <a:cubicBezTo>
                      <a:pt x="7" y="3"/>
                      <a:pt x="7" y="3"/>
                      <a:pt x="7" y="3"/>
                    </a:cubicBezTo>
                    <a:cubicBezTo>
                      <a:pt x="7" y="1"/>
                      <a:pt x="5" y="0"/>
                      <a:pt x="4" y="0"/>
                    </a:cubicBezTo>
                    <a:cubicBezTo>
                      <a:pt x="2" y="0"/>
                      <a:pt x="0" y="1"/>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8">
                <a:extLst>
                  <a:ext uri="{FF2B5EF4-FFF2-40B4-BE49-F238E27FC236}">
                    <a16:creationId xmlns:a16="http://schemas.microsoft.com/office/drawing/2014/main" id="{BF0E03F4-AA38-4AD1-B192-8C0C29E03317}"/>
                  </a:ext>
                </a:extLst>
              </p:cNvPr>
              <p:cNvSpPr>
                <a:spLocks/>
              </p:cNvSpPr>
              <p:nvPr/>
            </p:nvSpPr>
            <p:spPr bwMode="auto">
              <a:xfrm>
                <a:off x="5483" y="2454"/>
                <a:ext cx="139" cy="17"/>
              </a:xfrm>
              <a:custGeom>
                <a:avLst/>
                <a:gdLst>
                  <a:gd name="T0" fmla="*/ 55 w 58"/>
                  <a:gd name="T1" fmla="*/ 0 h 7"/>
                  <a:gd name="T2" fmla="*/ 3 w 58"/>
                  <a:gd name="T3" fmla="*/ 0 h 7"/>
                  <a:gd name="T4" fmla="*/ 0 w 58"/>
                  <a:gd name="T5" fmla="*/ 4 h 7"/>
                  <a:gd name="T6" fmla="*/ 3 w 58"/>
                  <a:gd name="T7" fmla="*/ 7 h 7"/>
                  <a:gd name="T8" fmla="*/ 55 w 58"/>
                  <a:gd name="T9" fmla="*/ 7 h 7"/>
                  <a:gd name="T10" fmla="*/ 58 w 58"/>
                  <a:gd name="T11" fmla="*/ 4 h 7"/>
                  <a:gd name="T12" fmla="*/ 55 w 5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58" h="7">
                    <a:moveTo>
                      <a:pt x="55" y="0"/>
                    </a:moveTo>
                    <a:cubicBezTo>
                      <a:pt x="3" y="0"/>
                      <a:pt x="3" y="0"/>
                      <a:pt x="3" y="0"/>
                    </a:cubicBezTo>
                    <a:cubicBezTo>
                      <a:pt x="1" y="0"/>
                      <a:pt x="0" y="2"/>
                      <a:pt x="0" y="4"/>
                    </a:cubicBezTo>
                    <a:cubicBezTo>
                      <a:pt x="0" y="6"/>
                      <a:pt x="1" y="7"/>
                      <a:pt x="3" y="7"/>
                    </a:cubicBezTo>
                    <a:cubicBezTo>
                      <a:pt x="55" y="7"/>
                      <a:pt x="55" y="7"/>
                      <a:pt x="55" y="7"/>
                    </a:cubicBezTo>
                    <a:cubicBezTo>
                      <a:pt x="57" y="7"/>
                      <a:pt x="58" y="6"/>
                      <a:pt x="58" y="4"/>
                    </a:cubicBezTo>
                    <a:cubicBezTo>
                      <a:pt x="58" y="2"/>
                      <a:pt x="57" y="0"/>
                      <a:pt x="5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9">
                <a:extLst>
                  <a:ext uri="{FF2B5EF4-FFF2-40B4-BE49-F238E27FC236}">
                    <a16:creationId xmlns:a16="http://schemas.microsoft.com/office/drawing/2014/main" id="{CB10B858-FC27-46A2-9EA9-19319D471DA9}"/>
                  </a:ext>
                </a:extLst>
              </p:cNvPr>
              <p:cNvSpPr>
                <a:spLocks/>
              </p:cNvSpPr>
              <p:nvPr/>
            </p:nvSpPr>
            <p:spPr bwMode="auto">
              <a:xfrm>
                <a:off x="5483" y="2521"/>
                <a:ext cx="139" cy="17"/>
              </a:xfrm>
              <a:custGeom>
                <a:avLst/>
                <a:gdLst>
                  <a:gd name="T0" fmla="*/ 55 w 58"/>
                  <a:gd name="T1" fmla="*/ 0 h 7"/>
                  <a:gd name="T2" fmla="*/ 3 w 58"/>
                  <a:gd name="T3" fmla="*/ 0 h 7"/>
                  <a:gd name="T4" fmla="*/ 0 w 58"/>
                  <a:gd name="T5" fmla="*/ 3 h 7"/>
                  <a:gd name="T6" fmla="*/ 3 w 58"/>
                  <a:gd name="T7" fmla="*/ 7 h 7"/>
                  <a:gd name="T8" fmla="*/ 55 w 58"/>
                  <a:gd name="T9" fmla="*/ 7 h 7"/>
                  <a:gd name="T10" fmla="*/ 58 w 58"/>
                  <a:gd name="T11" fmla="*/ 3 h 7"/>
                  <a:gd name="T12" fmla="*/ 55 w 5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58" h="7">
                    <a:moveTo>
                      <a:pt x="55" y="0"/>
                    </a:moveTo>
                    <a:cubicBezTo>
                      <a:pt x="3" y="0"/>
                      <a:pt x="3" y="0"/>
                      <a:pt x="3" y="0"/>
                    </a:cubicBezTo>
                    <a:cubicBezTo>
                      <a:pt x="1" y="0"/>
                      <a:pt x="0" y="1"/>
                      <a:pt x="0" y="3"/>
                    </a:cubicBezTo>
                    <a:cubicBezTo>
                      <a:pt x="0" y="5"/>
                      <a:pt x="1" y="7"/>
                      <a:pt x="3" y="7"/>
                    </a:cubicBezTo>
                    <a:cubicBezTo>
                      <a:pt x="55" y="7"/>
                      <a:pt x="55" y="7"/>
                      <a:pt x="55" y="7"/>
                    </a:cubicBezTo>
                    <a:cubicBezTo>
                      <a:pt x="57" y="7"/>
                      <a:pt x="58" y="5"/>
                      <a:pt x="58" y="3"/>
                    </a:cubicBezTo>
                    <a:cubicBezTo>
                      <a:pt x="58" y="1"/>
                      <a:pt x="57" y="0"/>
                      <a:pt x="5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10">
                <a:extLst>
                  <a:ext uri="{FF2B5EF4-FFF2-40B4-BE49-F238E27FC236}">
                    <a16:creationId xmlns:a16="http://schemas.microsoft.com/office/drawing/2014/main" id="{806EB5F6-81B4-4210-84C8-8E0C61284483}"/>
                  </a:ext>
                </a:extLst>
              </p:cNvPr>
              <p:cNvSpPr>
                <a:spLocks/>
              </p:cNvSpPr>
              <p:nvPr/>
            </p:nvSpPr>
            <p:spPr bwMode="auto">
              <a:xfrm>
                <a:off x="5483" y="2585"/>
                <a:ext cx="139" cy="17"/>
              </a:xfrm>
              <a:custGeom>
                <a:avLst/>
                <a:gdLst>
                  <a:gd name="T0" fmla="*/ 55 w 58"/>
                  <a:gd name="T1" fmla="*/ 0 h 7"/>
                  <a:gd name="T2" fmla="*/ 3 w 58"/>
                  <a:gd name="T3" fmla="*/ 0 h 7"/>
                  <a:gd name="T4" fmla="*/ 0 w 58"/>
                  <a:gd name="T5" fmla="*/ 3 h 7"/>
                  <a:gd name="T6" fmla="*/ 3 w 58"/>
                  <a:gd name="T7" fmla="*/ 7 h 7"/>
                  <a:gd name="T8" fmla="*/ 55 w 58"/>
                  <a:gd name="T9" fmla="*/ 7 h 7"/>
                  <a:gd name="T10" fmla="*/ 58 w 58"/>
                  <a:gd name="T11" fmla="*/ 3 h 7"/>
                  <a:gd name="T12" fmla="*/ 55 w 5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58" h="7">
                    <a:moveTo>
                      <a:pt x="55" y="0"/>
                    </a:moveTo>
                    <a:cubicBezTo>
                      <a:pt x="3" y="0"/>
                      <a:pt x="3" y="0"/>
                      <a:pt x="3" y="0"/>
                    </a:cubicBezTo>
                    <a:cubicBezTo>
                      <a:pt x="1" y="0"/>
                      <a:pt x="0" y="2"/>
                      <a:pt x="0" y="3"/>
                    </a:cubicBezTo>
                    <a:cubicBezTo>
                      <a:pt x="0" y="5"/>
                      <a:pt x="1" y="7"/>
                      <a:pt x="3" y="7"/>
                    </a:cubicBezTo>
                    <a:cubicBezTo>
                      <a:pt x="55" y="7"/>
                      <a:pt x="55" y="7"/>
                      <a:pt x="55" y="7"/>
                    </a:cubicBezTo>
                    <a:cubicBezTo>
                      <a:pt x="57" y="7"/>
                      <a:pt x="58" y="5"/>
                      <a:pt x="58" y="3"/>
                    </a:cubicBezTo>
                    <a:cubicBezTo>
                      <a:pt x="58" y="2"/>
                      <a:pt x="57" y="0"/>
                      <a:pt x="5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11">
                <a:extLst>
                  <a:ext uri="{FF2B5EF4-FFF2-40B4-BE49-F238E27FC236}">
                    <a16:creationId xmlns:a16="http://schemas.microsoft.com/office/drawing/2014/main" id="{18451C8F-FDA6-48C6-8854-91B28EB9D9DB}"/>
                  </a:ext>
                </a:extLst>
              </p:cNvPr>
              <p:cNvSpPr>
                <a:spLocks/>
              </p:cNvSpPr>
              <p:nvPr/>
            </p:nvSpPr>
            <p:spPr bwMode="auto">
              <a:xfrm>
                <a:off x="5483" y="2649"/>
                <a:ext cx="139" cy="17"/>
              </a:xfrm>
              <a:custGeom>
                <a:avLst/>
                <a:gdLst>
                  <a:gd name="T0" fmla="*/ 55 w 58"/>
                  <a:gd name="T1" fmla="*/ 0 h 7"/>
                  <a:gd name="T2" fmla="*/ 3 w 58"/>
                  <a:gd name="T3" fmla="*/ 0 h 7"/>
                  <a:gd name="T4" fmla="*/ 0 w 58"/>
                  <a:gd name="T5" fmla="*/ 4 h 7"/>
                  <a:gd name="T6" fmla="*/ 3 w 58"/>
                  <a:gd name="T7" fmla="*/ 7 h 7"/>
                  <a:gd name="T8" fmla="*/ 55 w 58"/>
                  <a:gd name="T9" fmla="*/ 7 h 7"/>
                  <a:gd name="T10" fmla="*/ 58 w 58"/>
                  <a:gd name="T11" fmla="*/ 4 h 7"/>
                  <a:gd name="T12" fmla="*/ 55 w 5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58" h="7">
                    <a:moveTo>
                      <a:pt x="55" y="0"/>
                    </a:moveTo>
                    <a:cubicBezTo>
                      <a:pt x="3" y="0"/>
                      <a:pt x="3" y="0"/>
                      <a:pt x="3" y="0"/>
                    </a:cubicBezTo>
                    <a:cubicBezTo>
                      <a:pt x="1" y="0"/>
                      <a:pt x="0" y="2"/>
                      <a:pt x="0" y="4"/>
                    </a:cubicBezTo>
                    <a:cubicBezTo>
                      <a:pt x="0" y="6"/>
                      <a:pt x="1" y="7"/>
                      <a:pt x="3" y="7"/>
                    </a:cubicBezTo>
                    <a:cubicBezTo>
                      <a:pt x="55" y="7"/>
                      <a:pt x="55" y="7"/>
                      <a:pt x="55" y="7"/>
                    </a:cubicBezTo>
                    <a:cubicBezTo>
                      <a:pt x="57" y="7"/>
                      <a:pt x="58" y="6"/>
                      <a:pt x="58" y="4"/>
                    </a:cubicBezTo>
                    <a:cubicBezTo>
                      <a:pt x="58" y="2"/>
                      <a:pt x="57" y="0"/>
                      <a:pt x="5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12">
                <a:extLst>
                  <a:ext uri="{FF2B5EF4-FFF2-40B4-BE49-F238E27FC236}">
                    <a16:creationId xmlns:a16="http://schemas.microsoft.com/office/drawing/2014/main" id="{1260C247-685F-48F9-886A-A84344CB2C7A}"/>
                  </a:ext>
                </a:extLst>
              </p:cNvPr>
              <p:cNvSpPr>
                <a:spLocks/>
              </p:cNvSpPr>
              <p:nvPr/>
            </p:nvSpPr>
            <p:spPr bwMode="auto">
              <a:xfrm>
                <a:off x="5431" y="2454"/>
                <a:ext cx="28" cy="17"/>
              </a:xfrm>
              <a:custGeom>
                <a:avLst/>
                <a:gdLst>
                  <a:gd name="T0" fmla="*/ 8 w 12"/>
                  <a:gd name="T1" fmla="*/ 0 h 7"/>
                  <a:gd name="T2" fmla="*/ 4 w 12"/>
                  <a:gd name="T3" fmla="*/ 0 h 7"/>
                  <a:gd name="T4" fmla="*/ 0 w 12"/>
                  <a:gd name="T5" fmla="*/ 4 h 7"/>
                  <a:gd name="T6" fmla="*/ 4 w 12"/>
                  <a:gd name="T7" fmla="*/ 7 h 7"/>
                  <a:gd name="T8" fmla="*/ 8 w 12"/>
                  <a:gd name="T9" fmla="*/ 7 h 7"/>
                  <a:gd name="T10" fmla="*/ 12 w 12"/>
                  <a:gd name="T11" fmla="*/ 4 h 7"/>
                  <a:gd name="T12" fmla="*/ 8 w 1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8" y="0"/>
                    </a:moveTo>
                    <a:cubicBezTo>
                      <a:pt x="4" y="0"/>
                      <a:pt x="4" y="0"/>
                      <a:pt x="4" y="0"/>
                    </a:cubicBezTo>
                    <a:cubicBezTo>
                      <a:pt x="2" y="0"/>
                      <a:pt x="0" y="2"/>
                      <a:pt x="0" y="4"/>
                    </a:cubicBezTo>
                    <a:cubicBezTo>
                      <a:pt x="0" y="6"/>
                      <a:pt x="2" y="7"/>
                      <a:pt x="4" y="7"/>
                    </a:cubicBezTo>
                    <a:cubicBezTo>
                      <a:pt x="8" y="7"/>
                      <a:pt x="8" y="7"/>
                      <a:pt x="8" y="7"/>
                    </a:cubicBezTo>
                    <a:cubicBezTo>
                      <a:pt x="10" y="7"/>
                      <a:pt x="12" y="6"/>
                      <a:pt x="12" y="4"/>
                    </a:cubicBezTo>
                    <a:cubicBezTo>
                      <a:pt x="12" y="2"/>
                      <a:pt x="10"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13">
                <a:extLst>
                  <a:ext uri="{FF2B5EF4-FFF2-40B4-BE49-F238E27FC236}">
                    <a16:creationId xmlns:a16="http://schemas.microsoft.com/office/drawing/2014/main" id="{13C47BBF-594D-476E-92A4-11AA81C7311E}"/>
                  </a:ext>
                </a:extLst>
              </p:cNvPr>
              <p:cNvSpPr>
                <a:spLocks/>
              </p:cNvSpPr>
              <p:nvPr/>
            </p:nvSpPr>
            <p:spPr bwMode="auto">
              <a:xfrm>
                <a:off x="5431" y="2521"/>
                <a:ext cx="28" cy="17"/>
              </a:xfrm>
              <a:custGeom>
                <a:avLst/>
                <a:gdLst>
                  <a:gd name="T0" fmla="*/ 8 w 12"/>
                  <a:gd name="T1" fmla="*/ 0 h 7"/>
                  <a:gd name="T2" fmla="*/ 4 w 12"/>
                  <a:gd name="T3" fmla="*/ 0 h 7"/>
                  <a:gd name="T4" fmla="*/ 0 w 12"/>
                  <a:gd name="T5" fmla="*/ 3 h 7"/>
                  <a:gd name="T6" fmla="*/ 4 w 12"/>
                  <a:gd name="T7" fmla="*/ 7 h 7"/>
                  <a:gd name="T8" fmla="*/ 8 w 12"/>
                  <a:gd name="T9" fmla="*/ 7 h 7"/>
                  <a:gd name="T10" fmla="*/ 12 w 12"/>
                  <a:gd name="T11" fmla="*/ 3 h 7"/>
                  <a:gd name="T12" fmla="*/ 8 w 1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8" y="0"/>
                    </a:moveTo>
                    <a:cubicBezTo>
                      <a:pt x="4" y="0"/>
                      <a:pt x="4" y="0"/>
                      <a:pt x="4" y="0"/>
                    </a:cubicBezTo>
                    <a:cubicBezTo>
                      <a:pt x="2" y="0"/>
                      <a:pt x="0" y="1"/>
                      <a:pt x="0" y="3"/>
                    </a:cubicBezTo>
                    <a:cubicBezTo>
                      <a:pt x="0" y="5"/>
                      <a:pt x="2" y="7"/>
                      <a:pt x="4" y="7"/>
                    </a:cubicBezTo>
                    <a:cubicBezTo>
                      <a:pt x="8" y="7"/>
                      <a:pt x="8" y="7"/>
                      <a:pt x="8" y="7"/>
                    </a:cubicBezTo>
                    <a:cubicBezTo>
                      <a:pt x="10" y="7"/>
                      <a:pt x="12" y="5"/>
                      <a:pt x="12" y="3"/>
                    </a:cubicBezTo>
                    <a:cubicBezTo>
                      <a:pt x="12" y="1"/>
                      <a:pt x="10"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14">
                <a:extLst>
                  <a:ext uri="{FF2B5EF4-FFF2-40B4-BE49-F238E27FC236}">
                    <a16:creationId xmlns:a16="http://schemas.microsoft.com/office/drawing/2014/main" id="{BD85F75C-09CF-4FC2-B776-31408564B6D6}"/>
                  </a:ext>
                </a:extLst>
              </p:cNvPr>
              <p:cNvSpPr>
                <a:spLocks/>
              </p:cNvSpPr>
              <p:nvPr/>
            </p:nvSpPr>
            <p:spPr bwMode="auto">
              <a:xfrm>
                <a:off x="5431" y="2585"/>
                <a:ext cx="28" cy="17"/>
              </a:xfrm>
              <a:custGeom>
                <a:avLst/>
                <a:gdLst>
                  <a:gd name="T0" fmla="*/ 8 w 12"/>
                  <a:gd name="T1" fmla="*/ 0 h 7"/>
                  <a:gd name="T2" fmla="*/ 4 w 12"/>
                  <a:gd name="T3" fmla="*/ 0 h 7"/>
                  <a:gd name="T4" fmla="*/ 0 w 12"/>
                  <a:gd name="T5" fmla="*/ 3 h 7"/>
                  <a:gd name="T6" fmla="*/ 4 w 12"/>
                  <a:gd name="T7" fmla="*/ 7 h 7"/>
                  <a:gd name="T8" fmla="*/ 8 w 12"/>
                  <a:gd name="T9" fmla="*/ 7 h 7"/>
                  <a:gd name="T10" fmla="*/ 12 w 12"/>
                  <a:gd name="T11" fmla="*/ 3 h 7"/>
                  <a:gd name="T12" fmla="*/ 8 w 1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8" y="0"/>
                    </a:moveTo>
                    <a:cubicBezTo>
                      <a:pt x="4" y="0"/>
                      <a:pt x="4" y="0"/>
                      <a:pt x="4" y="0"/>
                    </a:cubicBezTo>
                    <a:cubicBezTo>
                      <a:pt x="2" y="0"/>
                      <a:pt x="0" y="2"/>
                      <a:pt x="0" y="3"/>
                    </a:cubicBezTo>
                    <a:cubicBezTo>
                      <a:pt x="0" y="5"/>
                      <a:pt x="2" y="7"/>
                      <a:pt x="4" y="7"/>
                    </a:cubicBezTo>
                    <a:cubicBezTo>
                      <a:pt x="8" y="7"/>
                      <a:pt x="8" y="7"/>
                      <a:pt x="8" y="7"/>
                    </a:cubicBezTo>
                    <a:cubicBezTo>
                      <a:pt x="10" y="7"/>
                      <a:pt x="12" y="5"/>
                      <a:pt x="12" y="3"/>
                    </a:cubicBezTo>
                    <a:cubicBezTo>
                      <a:pt x="12" y="2"/>
                      <a:pt x="10"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15">
                <a:extLst>
                  <a:ext uri="{FF2B5EF4-FFF2-40B4-BE49-F238E27FC236}">
                    <a16:creationId xmlns:a16="http://schemas.microsoft.com/office/drawing/2014/main" id="{00553391-8E39-48C0-925F-815DF093369A}"/>
                  </a:ext>
                </a:extLst>
              </p:cNvPr>
              <p:cNvSpPr>
                <a:spLocks/>
              </p:cNvSpPr>
              <p:nvPr/>
            </p:nvSpPr>
            <p:spPr bwMode="auto">
              <a:xfrm>
                <a:off x="5431" y="2649"/>
                <a:ext cx="28" cy="17"/>
              </a:xfrm>
              <a:custGeom>
                <a:avLst/>
                <a:gdLst>
                  <a:gd name="T0" fmla="*/ 8 w 12"/>
                  <a:gd name="T1" fmla="*/ 0 h 7"/>
                  <a:gd name="T2" fmla="*/ 4 w 12"/>
                  <a:gd name="T3" fmla="*/ 0 h 7"/>
                  <a:gd name="T4" fmla="*/ 0 w 12"/>
                  <a:gd name="T5" fmla="*/ 4 h 7"/>
                  <a:gd name="T6" fmla="*/ 4 w 12"/>
                  <a:gd name="T7" fmla="*/ 7 h 7"/>
                  <a:gd name="T8" fmla="*/ 8 w 12"/>
                  <a:gd name="T9" fmla="*/ 7 h 7"/>
                  <a:gd name="T10" fmla="*/ 12 w 12"/>
                  <a:gd name="T11" fmla="*/ 4 h 7"/>
                  <a:gd name="T12" fmla="*/ 8 w 1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8" y="0"/>
                    </a:moveTo>
                    <a:cubicBezTo>
                      <a:pt x="4" y="0"/>
                      <a:pt x="4" y="0"/>
                      <a:pt x="4" y="0"/>
                    </a:cubicBezTo>
                    <a:cubicBezTo>
                      <a:pt x="2" y="0"/>
                      <a:pt x="0" y="2"/>
                      <a:pt x="0" y="4"/>
                    </a:cubicBezTo>
                    <a:cubicBezTo>
                      <a:pt x="0" y="6"/>
                      <a:pt x="2" y="7"/>
                      <a:pt x="4" y="7"/>
                    </a:cubicBezTo>
                    <a:cubicBezTo>
                      <a:pt x="8" y="7"/>
                      <a:pt x="8" y="7"/>
                      <a:pt x="8" y="7"/>
                    </a:cubicBezTo>
                    <a:cubicBezTo>
                      <a:pt x="10" y="7"/>
                      <a:pt x="12" y="6"/>
                      <a:pt x="12" y="4"/>
                    </a:cubicBezTo>
                    <a:cubicBezTo>
                      <a:pt x="12" y="2"/>
                      <a:pt x="10"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43" name="Group 142">
            <a:extLst>
              <a:ext uri="{FF2B5EF4-FFF2-40B4-BE49-F238E27FC236}">
                <a16:creationId xmlns:a16="http://schemas.microsoft.com/office/drawing/2014/main" id="{0F1071E5-BD4D-4054-93E8-E618DDB09640}"/>
              </a:ext>
            </a:extLst>
          </p:cNvPr>
          <p:cNvGrpSpPr/>
          <p:nvPr/>
        </p:nvGrpSpPr>
        <p:grpSpPr>
          <a:xfrm>
            <a:off x="3290641" y="2006668"/>
            <a:ext cx="5646530" cy="1196020"/>
            <a:chOff x="5440680" y="2636182"/>
            <a:chExt cx="5405120" cy="739478"/>
          </a:xfrm>
        </p:grpSpPr>
        <p:sp>
          <p:nvSpPr>
            <p:cNvPr id="144" name="Freeform: Shape 93">
              <a:extLst>
                <a:ext uri="{FF2B5EF4-FFF2-40B4-BE49-F238E27FC236}">
                  <a16:creationId xmlns:a16="http://schemas.microsoft.com/office/drawing/2014/main" id="{2C650E81-1437-4780-963B-E3962BB8DF45}"/>
                </a:ext>
              </a:extLst>
            </p:cNvPr>
            <p:cNvSpPr/>
            <p:nvPr/>
          </p:nvSpPr>
          <p:spPr>
            <a:xfrm>
              <a:off x="5440680" y="2965732"/>
              <a:ext cx="5405120" cy="409928"/>
            </a:xfrm>
            <a:custGeom>
              <a:avLst/>
              <a:gdLst>
                <a:gd name="connsiteX0" fmla="*/ 5440680 w 5440680"/>
                <a:gd name="connsiteY0" fmla="*/ 449580 h 449580"/>
                <a:gd name="connsiteX1" fmla="*/ 5440680 w 5440680"/>
                <a:gd name="connsiteY1" fmla="*/ 0 h 449580"/>
                <a:gd name="connsiteX2" fmla="*/ 0 w 5440680"/>
                <a:gd name="connsiteY2" fmla="*/ 0 h 449580"/>
                <a:gd name="connsiteX3" fmla="*/ 0 w 5440680"/>
                <a:gd name="connsiteY3" fmla="*/ 365760 h 449580"/>
                <a:gd name="connsiteX4" fmla="*/ 60960 w 5440680"/>
                <a:gd name="connsiteY4" fmla="*/ 365760 h 449580"/>
                <a:gd name="connsiteX0" fmla="*/ 5440680 w 5440680"/>
                <a:gd name="connsiteY0" fmla="*/ 449580 h 449580"/>
                <a:gd name="connsiteX1" fmla="*/ 5440680 w 5440680"/>
                <a:gd name="connsiteY1" fmla="*/ 0 h 449580"/>
                <a:gd name="connsiteX2" fmla="*/ 0 w 5440680"/>
                <a:gd name="connsiteY2" fmla="*/ 0 h 449580"/>
                <a:gd name="connsiteX3" fmla="*/ 0 w 5440680"/>
                <a:gd name="connsiteY3" fmla="*/ 365760 h 449580"/>
                <a:gd name="connsiteX4" fmla="*/ 335280 w 5440680"/>
                <a:gd name="connsiteY4" fmla="*/ 401320 h 449580"/>
                <a:gd name="connsiteX0" fmla="*/ 5440680 w 5440680"/>
                <a:gd name="connsiteY0" fmla="*/ 449580 h 449580"/>
                <a:gd name="connsiteX1" fmla="*/ 5440680 w 5440680"/>
                <a:gd name="connsiteY1" fmla="*/ 0 h 449580"/>
                <a:gd name="connsiteX2" fmla="*/ 0 w 5440680"/>
                <a:gd name="connsiteY2" fmla="*/ 0 h 449580"/>
                <a:gd name="connsiteX3" fmla="*/ 0 w 5440680"/>
                <a:gd name="connsiteY3" fmla="*/ 365760 h 449580"/>
                <a:gd name="connsiteX4" fmla="*/ 335280 w 5440680"/>
                <a:gd name="connsiteY4" fmla="*/ 414020 h 449580"/>
                <a:gd name="connsiteX0" fmla="*/ 5440680 w 5440680"/>
                <a:gd name="connsiteY0" fmla="*/ 449580 h 449580"/>
                <a:gd name="connsiteX1" fmla="*/ 5440680 w 5440680"/>
                <a:gd name="connsiteY1" fmla="*/ 0 h 449580"/>
                <a:gd name="connsiteX2" fmla="*/ 0 w 5440680"/>
                <a:gd name="connsiteY2" fmla="*/ 0 h 449580"/>
                <a:gd name="connsiteX3" fmla="*/ 0 w 5440680"/>
                <a:gd name="connsiteY3" fmla="*/ 365760 h 449580"/>
              </a:gdLst>
              <a:ahLst/>
              <a:cxnLst>
                <a:cxn ang="0">
                  <a:pos x="connsiteX0" y="connsiteY0"/>
                </a:cxn>
                <a:cxn ang="0">
                  <a:pos x="connsiteX1" y="connsiteY1"/>
                </a:cxn>
                <a:cxn ang="0">
                  <a:pos x="connsiteX2" y="connsiteY2"/>
                </a:cxn>
                <a:cxn ang="0">
                  <a:pos x="connsiteX3" y="connsiteY3"/>
                </a:cxn>
              </a:cxnLst>
              <a:rect l="l" t="t" r="r" b="b"/>
              <a:pathLst>
                <a:path w="5440680" h="449580">
                  <a:moveTo>
                    <a:pt x="5440680" y="449580"/>
                  </a:moveTo>
                  <a:lnTo>
                    <a:pt x="5440680" y="0"/>
                  </a:lnTo>
                  <a:lnTo>
                    <a:pt x="0" y="0"/>
                  </a:lnTo>
                  <a:lnTo>
                    <a:pt x="0" y="365760"/>
                  </a:lnTo>
                </a:path>
              </a:pathLst>
            </a:custGeom>
            <a:noFill/>
            <a:ln w="9525">
              <a:solidFill>
                <a:schemeClr val="accent1"/>
              </a:solidFill>
              <a:prstDash val="dash"/>
              <a:round/>
              <a:headEnd/>
              <a:tailEnd type="arrow" w="lg" len="sm"/>
            </a:ln>
          </p:spPr>
          <p:txBody>
            <a:bodyPr rtlCol="0" anchor="ctr"/>
            <a:lstStyle/>
            <a:p>
              <a:pPr algn="ctr"/>
              <a:endParaRPr lang="en-GB"/>
            </a:p>
          </p:txBody>
        </p:sp>
        <p:sp>
          <p:nvSpPr>
            <p:cNvPr id="145" name="Rectangle 144">
              <a:extLst>
                <a:ext uri="{FF2B5EF4-FFF2-40B4-BE49-F238E27FC236}">
                  <a16:creationId xmlns:a16="http://schemas.microsoft.com/office/drawing/2014/main" id="{DFBA8993-9EEC-43A6-BF4C-04E111598ABD}"/>
                </a:ext>
              </a:extLst>
            </p:cNvPr>
            <p:cNvSpPr/>
            <p:nvPr/>
          </p:nvSpPr>
          <p:spPr>
            <a:xfrm>
              <a:off x="5440680" y="2636182"/>
              <a:ext cx="5405120" cy="285439"/>
            </a:xfrm>
            <a:prstGeom prst="rect">
              <a:avLst/>
            </a:prstGeom>
          </p:spPr>
          <p:txBody>
            <a:bodyPr wrap="square">
              <a:spAutoFit/>
            </a:bodyPr>
            <a:lstStyle/>
            <a:p>
              <a:pPr algn="ctr"/>
              <a:r>
                <a:rPr lang="en-GB" sz="2400">
                  <a:solidFill>
                    <a:schemeClr val="tx2"/>
                  </a:solidFill>
                  <a:latin typeface="Arial" panose="020B0604020202020204" pitchFamily="34" charset="0"/>
                </a:rPr>
                <a:t>At least 2 weeks in advance </a:t>
              </a:r>
            </a:p>
          </p:txBody>
        </p:sp>
      </p:grpSp>
      <p:grpSp>
        <p:nvGrpSpPr>
          <p:cNvPr id="146" name="Group 145">
            <a:extLst>
              <a:ext uri="{FF2B5EF4-FFF2-40B4-BE49-F238E27FC236}">
                <a16:creationId xmlns:a16="http://schemas.microsoft.com/office/drawing/2014/main" id="{0F1071E5-BD4D-4054-93E8-E618DDB09640}"/>
              </a:ext>
            </a:extLst>
          </p:cNvPr>
          <p:cNvGrpSpPr/>
          <p:nvPr/>
        </p:nvGrpSpPr>
        <p:grpSpPr>
          <a:xfrm>
            <a:off x="6008913" y="2615610"/>
            <a:ext cx="3080657" cy="739478"/>
            <a:chOff x="5440680" y="2636182"/>
            <a:chExt cx="5405120" cy="739478"/>
          </a:xfrm>
        </p:grpSpPr>
        <p:sp>
          <p:nvSpPr>
            <p:cNvPr id="147" name="Freeform: Shape 93">
              <a:extLst>
                <a:ext uri="{FF2B5EF4-FFF2-40B4-BE49-F238E27FC236}">
                  <a16:creationId xmlns:a16="http://schemas.microsoft.com/office/drawing/2014/main" id="{2C650E81-1437-4780-963B-E3962BB8DF45}"/>
                </a:ext>
              </a:extLst>
            </p:cNvPr>
            <p:cNvSpPr/>
            <p:nvPr/>
          </p:nvSpPr>
          <p:spPr>
            <a:xfrm>
              <a:off x="5440680" y="2965732"/>
              <a:ext cx="5405120" cy="409928"/>
            </a:xfrm>
            <a:custGeom>
              <a:avLst/>
              <a:gdLst>
                <a:gd name="connsiteX0" fmla="*/ 5440680 w 5440680"/>
                <a:gd name="connsiteY0" fmla="*/ 449580 h 449580"/>
                <a:gd name="connsiteX1" fmla="*/ 5440680 w 5440680"/>
                <a:gd name="connsiteY1" fmla="*/ 0 h 449580"/>
                <a:gd name="connsiteX2" fmla="*/ 0 w 5440680"/>
                <a:gd name="connsiteY2" fmla="*/ 0 h 449580"/>
                <a:gd name="connsiteX3" fmla="*/ 0 w 5440680"/>
                <a:gd name="connsiteY3" fmla="*/ 365760 h 449580"/>
                <a:gd name="connsiteX4" fmla="*/ 60960 w 5440680"/>
                <a:gd name="connsiteY4" fmla="*/ 365760 h 449580"/>
                <a:gd name="connsiteX0" fmla="*/ 5440680 w 5440680"/>
                <a:gd name="connsiteY0" fmla="*/ 449580 h 449580"/>
                <a:gd name="connsiteX1" fmla="*/ 5440680 w 5440680"/>
                <a:gd name="connsiteY1" fmla="*/ 0 h 449580"/>
                <a:gd name="connsiteX2" fmla="*/ 0 w 5440680"/>
                <a:gd name="connsiteY2" fmla="*/ 0 h 449580"/>
                <a:gd name="connsiteX3" fmla="*/ 0 w 5440680"/>
                <a:gd name="connsiteY3" fmla="*/ 365760 h 449580"/>
                <a:gd name="connsiteX4" fmla="*/ 335280 w 5440680"/>
                <a:gd name="connsiteY4" fmla="*/ 401320 h 449580"/>
                <a:gd name="connsiteX0" fmla="*/ 5440680 w 5440680"/>
                <a:gd name="connsiteY0" fmla="*/ 449580 h 449580"/>
                <a:gd name="connsiteX1" fmla="*/ 5440680 w 5440680"/>
                <a:gd name="connsiteY1" fmla="*/ 0 h 449580"/>
                <a:gd name="connsiteX2" fmla="*/ 0 w 5440680"/>
                <a:gd name="connsiteY2" fmla="*/ 0 h 449580"/>
                <a:gd name="connsiteX3" fmla="*/ 0 w 5440680"/>
                <a:gd name="connsiteY3" fmla="*/ 365760 h 449580"/>
                <a:gd name="connsiteX4" fmla="*/ 335280 w 5440680"/>
                <a:gd name="connsiteY4" fmla="*/ 414020 h 449580"/>
                <a:gd name="connsiteX0" fmla="*/ 5440680 w 5440680"/>
                <a:gd name="connsiteY0" fmla="*/ 449580 h 449580"/>
                <a:gd name="connsiteX1" fmla="*/ 5440680 w 5440680"/>
                <a:gd name="connsiteY1" fmla="*/ 0 h 449580"/>
                <a:gd name="connsiteX2" fmla="*/ 0 w 5440680"/>
                <a:gd name="connsiteY2" fmla="*/ 0 h 449580"/>
                <a:gd name="connsiteX3" fmla="*/ 0 w 5440680"/>
                <a:gd name="connsiteY3" fmla="*/ 365760 h 449580"/>
              </a:gdLst>
              <a:ahLst/>
              <a:cxnLst>
                <a:cxn ang="0">
                  <a:pos x="connsiteX0" y="connsiteY0"/>
                </a:cxn>
                <a:cxn ang="0">
                  <a:pos x="connsiteX1" y="connsiteY1"/>
                </a:cxn>
                <a:cxn ang="0">
                  <a:pos x="connsiteX2" y="connsiteY2"/>
                </a:cxn>
                <a:cxn ang="0">
                  <a:pos x="connsiteX3" y="connsiteY3"/>
                </a:cxn>
              </a:cxnLst>
              <a:rect l="l" t="t" r="r" b="b"/>
              <a:pathLst>
                <a:path w="5440680" h="449580">
                  <a:moveTo>
                    <a:pt x="5440680" y="449580"/>
                  </a:moveTo>
                  <a:lnTo>
                    <a:pt x="5440680" y="0"/>
                  </a:lnTo>
                  <a:lnTo>
                    <a:pt x="0" y="0"/>
                  </a:lnTo>
                  <a:lnTo>
                    <a:pt x="0" y="365760"/>
                  </a:lnTo>
                </a:path>
              </a:pathLst>
            </a:custGeom>
            <a:noFill/>
            <a:ln w="9525">
              <a:solidFill>
                <a:schemeClr val="accent1"/>
              </a:solidFill>
              <a:prstDash val="dash"/>
              <a:round/>
              <a:headEnd/>
              <a:tailEnd type="arrow" w="lg" len="sm"/>
            </a:ln>
          </p:spPr>
          <p:txBody>
            <a:bodyPr rtlCol="0" anchor="ctr"/>
            <a:lstStyle/>
            <a:p>
              <a:pPr algn="ctr"/>
              <a:endParaRPr lang="en-GB"/>
            </a:p>
          </p:txBody>
        </p:sp>
        <p:sp>
          <p:nvSpPr>
            <p:cNvPr id="148" name="Rectangle 147">
              <a:extLst>
                <a:ext uri="{FF2B5EF4-FFF2-40B4-BE49-F238E27FC236}">
                  <a16:creationId xmlns:a16="http://schemas.microsoft.com/office/drawing/2014/main" id="{DFBA8993-9EEC-43A6-BF4C-04E111598ABD}"/>
                </a:ext>
              </a:extLst>
            </p:cNvPr>
            <p:cNvSpPr/>
            <p:nvPr/>
          </p:nvSpPr>
          <p:spPr>
            <a:xfrm>
              <a:off x="5440680" y="2636182"/>
              <a:ext cx="5405120" cy="707886"/>
            </a:xfrm>
            <a:prstGeom prst="rect">
              <a:avLst/>
            </a:prstGeom>
          </p:spPr>
          <p:txBody>
            <a:bodyPr wrap="square">
              <a:spAutoFit/>
            </a:bodyPr>
            <a:lstStyle/>
            <a:p>
              <a:pPr algn="ctr"/>
              <a:r>
                <a:rPr lang="en-GB" sz="2000">
                  <a:solidFill>
                    <a:schemeClr val="tx2"/>
                  </a:solidFill>
                  <a:latin typeface="Arial" panose="020B0604020202020204" pitchFamily="34" charset="0"/>
                </a:rPr>
                <a:t>At least 1 week in advance</a:t>
              </a:r>
            </a:p>
          </p:txBody>
        </p:sp>
      </p:grpSp>
      <p:pic>
        <p:nvPicPr>
          <p:cNvPr id="2" name="Audio 1">
            <a:hlinkClick r:id="" action="ppaction://media"/>
            <a:extLst>
              <a:ext uri="{FF2B5EF4-FFF2-40B4-BE49-F238E27FC236}">
                <a16:creationId xmlns:a16="http://schemas.microsoft.com/office/drawing/2014/main" id="{20734299-2568-4C93-9039-BCB62C941E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082564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80779">
        <p159:morph option="byObject"/>
      </p:transition>
    </mc:Choice>
    <mc:Fallback>
      <p:transition spd="slow" advTm="807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animEffect transition="in" filter="fade">
                                      <p:cBhvr>
                                        <p:cTn id="9" dur="750"/>
                                        <p:tgtEl>
                                          <p:spTgt spid="39"/>
                                        </p:tgtEl>
                                      </p:cBhvr>
                                    </p:animEffect>
                                    <p:anim calcmode="lin" valueType="num">
                                      <p:cBhvr>
                                        <p:cTn id="10" dur="750" fill="hold"/>
                                        <p:tgtEl>
                                          <p:spTgt spid="39"/>
                                        </p:tgtEl>
                                        <p:attrNameLst>
                                          <p:attrName>ppt_x</p:attrName>
                                        </p:attrNameLst>
                                      </p:cBhvr>
                                      <p:tavLst>
                                        <p:tav tm="0">
                                          <p:val>
                                            <p:strVal val="#ppt_x"/>
                                          </p:val>
                                        </p:tav>
                                        <p:tav tm="100000">
                                          <p:val>
                                            <p:strVal val="#ppt_x"/>
                                          </p:val>
                                        </p:tav>
                                      </p:tavLst>
                                    </p:anim>
                                    <p:anim calcmode="lin" valueType="num">
                                      <p:cBhvr>
                                        <p:cTn id="11" dur="750" fill="hold"/>
                                        <p:tgtEl>
                                          <p:spTgt spid="39"/>
                                        </p:tgtEl>
                                        <p:attrNameLst>
                                          <p:attrName>ppt_y</p:attrName>
                                        </p:attrNameLst>
                                      </p:cBhvr>
                                      <p:tavLst>
                                        <p:tav tm="0">
                                          <p:val>
                                            <p:strVal val="#ppt_y+.1"/>
                                          </p:val>
                                        </p:tav>
                                        <p:tav tm="100000">
                                          <p:val>
                                            <p:strVal val="#ppt_y"/>
                                          </p:val>
                                        </p:tav>
                                      </p:tavLst>
                                    </p:anim>
                                  </p:childTnLst>
                                </p:cTn>
                              </p:par>
                            </p:childTnLst>
                          </p:cTn>
                        </p:par>
                        <p:par>
                          <p:cTn id="12" fill="hold">
                            <p:stCondLst>
                              <p:cond delay="750"/>
                            </p:stCondLst>
                            <p:childTnLst>
                              <p:par>
                                <p:cTn id="13" presetID="22" presetClass="entr" presetSubtype="8"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85"/>
                                        </p:tgtEl>
                                        <p:attrNameLst>
                                          <p:attrName>style.visibility</p:attrName>
                                        </p:attrNameLst>
                                      </p:cBhvr>
                                      <p:to>
                                        <p:strVal val="visible"/>
                                      </p:to>
                                    </p:set>
                                    <p:animEffect transition="in" filter="wheel(1)">
                                      <p:cBhvr>
                                        <p:cTn id="18" dur="1000"/>
                                        <p:tgtEl>
                                          <p:spTgt spid="85"/>
                                        </p:tgtEl>
                                      </p:cBhvr>
                                    </p:animEffect>
                                  </p:childTnLst>
                                </p:cTn>
                              </p:par>
                            </p:childTnLst>
                          </p:cTn>
                        </p:par>
                        <p:par>
                          <p:cTn id="19" fill="hold">
                            <p:stCondLst>
                              <p:cond delay="1750"/>
                            </p:stCondLst>
                            <p:childTnLst>
                              <p:par>
                                <p:cTn id="20" presetID="22" presetClass="entr" presetSubtype="8" fill="hold" nodeType="after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wipe(left)">
                                      <p:cBhvr>
                                        <p:cTn id="22" dur="500"/>
                                        <p:tgtEl>
                                          <p:spTgt spid="87"/>
                                        </p:tgtEl>
                                      </p:cBhvr>
                                    </p:animEffect>
                                  </p:childTnLst>
                                </p:cTn>
                              </p:par>
                              <p:par>
                                <p:cTn id="23" presetID="31"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anim calcmode="lin" valueType="num">
                                      <p:cBhvr>
                                        <p:cTn id="25" dur="1000" fill="hold"/>
                                        <p:tgtEl>
                                          <p:spTgt spid="56"/>
                                        </p:tgtEl>
                                        <p:attrNameLst>
                                          <p:attrName>ppt_w</p:attrName>
                                        </p:attrNameLst>
                                      </p:cBhvr>
                                      <p:tavLst>
                                        <p:tav tm="0">
                                          <p:val>
                                            <p:fltVal val="0"/>
                                          </p:val>
                                        </p:tav>
                                        <p:tav tm="100000">
                                          <p:val>
                                            <p:strVal val="#ppt_w"/>
                                          </p:val>
                                        </p:tav>
                                      </p:tavLst>
                                    </p:anim>
                                    <p:anim calcmode="lin" valueType="num">
                                      <p:cBhvr>
                                        <p:cTn id="26" dur="1000" fill="hold"/>
                                        <p:tgtEl>
                                          <p:spTgt spid="56"/>
                                        </p:tgtEl>
                                        <p:attrNameLst>
                                          <p:attrName>ppt_h</p:attrName>
                                        </p:attrNameLst>
                                      </p:cBhvr>
                                      <p:tavLst>
                                        <p:tav tm="0">
                                          <p:val>
                                            <p:fltVal val="0"/>
                                          </p:val>
                                        </p:tav>
                                        <p:tav tm="100000">
                                          <p:val>
                                            <p:strVal val="#ppt_h"/>
                                          </p:val>
                                        </p:tav>
                                      </p:tavLst>
                                    </p:anim>
                                    <p:anim calcmode="lin" valueType="num">
                                      <p:cBhvr>
                                        <p:cTn id="27" dur="1000" fill="hold"/>
                                        <p:tgtEl>
                                          <p:spTgt spid="56"/>
                                        </p:tgtEl>
                                        <p:attrNameLst>
                                          <p:attrName>style.rotation</p:attrName>
                                        </p:attrNameLst>
                                      </p:cBhvr>
                                      <p:tavLst>
                                        <p:tav tm="0">
                                          <p:val>
                                            <p:fltVal val="90"/>
                                          </p:val>
                                        </p:tav>
                                        <p:tav tm="100000">
                                          <p:val>
                                            <p:fltVal val="0"/>
                                          </p:val>
                                        </p:tav>
                                      </p:tavLst>
                                    </p:anim>
                                    <p:animEffect transition="in" filter="fade">
                                      <p:cBhvr>
                                        <p:cTn id="28" dur="1000"/>
                                        <p:tgtEl>
                                          <p:spTgt spid="56"/>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wheel(1)">
                                      <p:cBhvr>
                                        <p:cTn id="31" dur="1000"/>
                                        <p:tgtEl>
                                          <p:spTgt spid="70"/>
                                        </p:tgtEl>
                                      </p:cBhvr>
                                    </p:animEffect>
                                  </p:childTnLst>
                                </p:cTn>
                              </p:par>
                            </p:childTnLst>
                          </p:cTn>
                        </p:par>
                        <p:par>
                          <p:cTn id="32" fill="hold">
                            <p:stCondLst>
                              <p:cond delay="2750"/>
                            </p:stCondLst>
                            <p:childTnLst>
                              <p:par>
                                <p:cTn id="33" presetID="22" presetClass="entr" presetSubtype="8" fill="hold" nodeType="afterEffect">
                                  <p:stCondLst>
                                    <p:cond delay="0"/>
                                  </p:stCondLst>
                                  <p:childTnLst>
                                    <p:set>
                                      <p:cBhvr>
                                        <p:cTn id="34" dur="1" fill="hold">
                                          <p:stCondLst>
                                            <p:cond delay="0"/>
                                          </p:stCondLst>
                                        </p:cTn>
                                        <p:tgtEl>
                                          <p:spTgt spid="89"/>
                                        </p:tgtEl>
                                        <p:attrNameLst>
                                          <p:attrName>style.visibility</p:attrName>
                                        </p:attrNameLst>
                                      </p:cBhvr>
                                      <p:to>
                                        <p:strVal val="visible"/>
                                      </p:to>
                                    </p:set>
                                    <p:animEffect transition="in" filter="wipe(left)">
                                      <p:cBhvr>
                                        <p:cTn id="35" dur="500"/>
                                        <p:tgtEl>
                                          <p:spTgt spid="89"/>
                                        </p:tgtEl>
                                      </p:cBhvr>
                                    </p:animEffect>
                                  </p:childTnLst>
                                </p:cTn>
                              </p:par>
                              <p:par>
                                <p:cTn id="36" presetID="42"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par>
                          <p:cTn id="41" fill="hold">
                            <p:stCondLst>
                              <p:cond delay="3750"/>
                            </p:stCondLst>
                            <p:childTnLst>
                              <p:par>
                                <p:cTn id="42" presetID="22" presetClass="entr" presetSubtype="8" fill="hold" nodeType="afterEffect">
                                  <p:stCondLst>
                                    <p:cond delay="0"/>
                                  </p:stCondLst>
                                  <p:childTnLst>
                                    <p:set>
                                      <p:cBhvr>
                                        <p:cTn id="43" dur="1" fill="hold">
                                          <p:stCondLst>
                                            <p:cond delay="0"/>
                                          </p:stCondLst>
                                        </p:cTn>
                                        <p:tgtEl>
                                          <p:spTgt spid="92"/>
                                        </p:tgtEl>
                                        <p:attrNameLst>
                                          <p:attrName>style.visibility</p:attrName>
                                        </p:attrNameLst>
                                      </p:cBhvr>
                                      <p:to>
                                        <p:strVal val="visible"/>
                                      </p:to>
                                    </p:set>
                                    <p:animEffect transition="in" filter="wipe(left)">
                                      <p:cBhvr>
                                        <p:cTn id="44" dur="500"/>
                                        <p:tgtEl>
                                          <p:spTgt spid="92"/>
                                        </p:tgtEl>
                                      </p:cBhvr>
                                    </p:animEffect>
                                  </p:childTnLst>
                                </p:cTn>
                              </p:par>
                              <p:par>
                                <p:cTn id="45" presetID="42" presetClass="entr" presetSubtype="0" fill="hold" grpId="0" nodeType="with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fade">
                                      <p:cBhvr>
                                        <p:cTn id="47" dur="1000"/>
                                        <p:tgtEl>
                                          <p:spTgt spid="88"/>
                                        </p:tgtEl>
                                      </p:cBhvr>
                                    </p:animEffect>
                                    <p:anim calcmode="lin" valueType="num">
                                      <p:cBhvr>
                                        <p:cTn id="48" dur="1000" fill="hold"/>
                                        <p:tgtEl>
                                          <p:spTgt spid="88"/>
                                        </p:tgtEl>
                                        <p:attrNameLst>
                                          <p:attrName>ppt_x</p:attrName>
                                        </p:attrNameLst>
                                      </p:cBhvr>
                                      <p:tavLst>
                                        <p:tav tm="0">
                                          <p:val>
                                            <p:strVal val="#ppt_x"/>
                                          </p:val>
                                        </p:tav>
                                        <p:tav tm="100000">
                                          <p:val>
                                            <p:strVal val="#ppt_x"/>
                                          </p:val>
                                        </p:tav>
                                      </p:tavLst>
                                    </p:anim>
                                    <p:anim calcmode="lin" valueType="num">
                                      <p:cBhvr>
                                        <p:cTn id="49" dur="1000" fill="hold"/>
                                        <p:tgtEl>
                                          <p:spTgt spid="8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1000"/>
                                        <p:tgtEl>
                                          <p:spTgt spid="42"/>
                                        </p:tgtEl>
                                      </p:cBhvr>
                                    </p:animEffect>
                                    <p:anim calcmode="lin" valueType="num">
                                      <p:cBhvr>
                                        <p:cTn id="53" dur="1000" fill="hold"/>
                                        <p:tgtEl>
                                          <p:spTgt spid="42"/>
                                        </p:tgtEl>
                                        <p:attrNameLst>
                                          <p:attrName>ppt_x</p:attrName>
                                        </p:attrNameLst>
                                      </p:cBhvr>
                                      <p:tavLst>
                                        <p:tav tm="0">
                                          <p:val>
                                            <p:strVal val="#ppt_x"/>
                                          </p:val>
                                        </p:tav>
                                        <p:tav tm="100000">
                                          <p:val>
                                            <p:strVal val="#ppt_x"/>
                                          </p:val>
                                        </p:tav>
                                      </p:tavLst>
                                    </p:anim>
                                    <p:anim calcmode="lin" valueType="num">
                                      <p:cBhvr>
                                        <p:cTn id="54" dur="1000" fill="hold"/>
                                        <p:tgtEl>
                                          <p:spTgt spid="4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90"/>
                                        </p:tgtEl>
                                        <p:attrNameLst>
                                          <p:attrName>style.visibility</p:attrName>
                                        </p:attrNameLst>
                                      </p:cBhvr>
                                      <p:to>
                                        <p:strVal val="visible"/>
                                      </p:to>
                                    </p:set>
                                    <p:animEffect transition="in" filter="fade">
                                      <p:cBhvr>
                                        <p:cTn id="57" dur="1000"/>
                                        <p:tgtEl>
                                          <p:spTgt spid="90"/>
                                        </p:tgtEl>
                                      </p:cBhvr>
                                    </p:animEffect>
                                    <p:anim calcmode="lin" valueType="num">
                                      <p:cBhvr>
                                        <p:cTn id="58" dur="1000" fill="hold"/>
                                        <p:tgtEl>
                                          <p:spTgt spid="90"/>
                                        </p:tgtEl>
                                        <p:attrNameLst>
                                          <p:attrName>ppt_x</p:attrName>
                                        </p:attrNameLst>
                                      </p:cBhvr>
                                      <p:tavLst>
                                        <p:tav tm="0">
                                          <p:val>
                                            <p:strVal val="#ppt_x"/>
                                          </p:val>
                                        </p:tav>
                                        <p:tav tm="100000">
                                          <p:val>
                                            <p:strVal val="#ppt_x"/>
                                          </p:val>
                                        </p:tav>
                                      </p:tavLst>
                                    </p:anim>
                                    <p:anim calcmode="lin" valueType="num">
                                      <p:cBhvr>
                                        <p:cTn id="59" dur="1000" fill="hold"/>
                                        <p:tgtEl>
                                          <p:spTgt spid="90"/>
                                        </p:tgtEl>
                                        <p:attrNameLst>
                                          <p:attrName>ppt_y</p:attrName>
                                        </p:attrNameLst>
                                      </p:cBhvr>
                                      <p:tavLst>
                                        <p:tav tm="0">
                                          <p:val>
                                            <p:strVal val="#ppt_y+.1"/>
                                          </p:val>
                                        </p:tav>
                                        <p:tav tm="100000">
                                          <p:val>
                                            <p:strVal val="#ppt_y"/>
                                          </p:val>
                                        </p:tav>
                                      </p:tavLst>
                                    </p:anim>
                                  </p:childTnLst>
                                </p:cTn>
                              </p:par>
                              <p:par>
                                <p:cTn id="60" presetID="21" presetClass="entr" presetSubtype="1" fill="hold" grpId="0" nodeType="withEffect">
                                  <p:stCondLst>
                                    <p:cond delay="0"/>
                                  </p:stCondLst>
                                  <p:childTnLst>
                                    <p:set>
                                      <p:cBhvr>
                                        <p:cTn id="61" dur="1" fill="hold">
                                          <p:stCondLst>
                                            <p:cond delay="0"/>
                                          </p:stCondLst>
                                        </p:cTn>
                                        <p:tgtEl>
                                          <p:spTgt spid="91"/>
                                        </p:tgtEl>
                                        <p:attrNameLst>
                                          <p:attrName>style.visibility</p:attrName>
                                        </p:attrNameLst>
                                      </p:cBhvr>
                                      <p:to>
                                        <p:strVal val="visible"/>
                                      </p:to>
                                    </p:set>
                                    <p:animEffect transition="in" filter="wheel(1)">
                                      <p:cBhvr>
                                        <p:cTn id="62" dur="1000"/>
                                        <p:tgtEl>
                                          <p:spTgt spid="91"/>
                                        </p:tgtEl>
                                      </p:cBhvr>
                                    </p:animEffect>
                                  </p:childTnLst>
                                </p:cTn>
                              </p:par>
                              <p:par>
                                <p:cTn id="63" presetID="31" presetClass="entr" presetSubtype="0" fill="hold" nodeType="withEffect">
                                  <p:stCondLst>
                                    <p:cond delay="0"/>
                                  </p:stCondLst>
                                  <p:childTnLst>
                                    <p:set>
                                      <p:cBhvr>
                                        <p:cTn id="64" dur="1" fill="hold">
                                          <p:stCondLst>
                                            <p:cond delay="0"/>
                                          </p:stCondLst>
                                        </p:cTn>
                                        <p:tgtEl>
                                          <p:spTgt spid="114"/>
                                        </p:tgtEl>
                                        <p:attrNameLst>
                                          <p:attrName>style.visibility</p:attrName>
                                        </p:attrNameLst>
                                      </p:cBhvr>
                                      <p:to>
                                        <p:strVal val="visible"/>
                                      </p:to>
                                    </p:set>
                                    <p:anim calcmode="lin" valueType="num">
                                      <p:cBhvr>
                                        <p:cTn id="65" dur="1000" fill="hold"/>
                                        <p:tgtEl>
                                          <p:spTgt spid="114"/>
                                        </p:tgtEl>
                                        <p:attrNameLst>
                                          <p:attrName>ppt_w</p:attrName>
                                        </p:attrNameLst>
                                      </p:cBhvr>
                                      <p:tavLst>
                                        <p:tav tm="0">
                                          <p:val>
                                            <p:fltVal val="0"/>
                                          </p:val>
                                        </p:tav>
                                        <p:tav tm="100000">
                                          <p:val>
                                            <p:strVal val="#ppt_w"/>
                                          </p:val>
                                        </p:tav>
                                      </p:tavLst>
                                    </p:anim>
                                    <p:anim calcmode="lin" valueType="num">
                                      <p:cBhvr>
                                        <p:cTn id="66" dur="1000" fill="hold"/>
                                        <p:tgtEl>
                                          <p:spTgt spid="114"/>
                                        </p:tgtEl>
                                        <p:attrNameLst>
                                          <p:attrName>ppt_h</p:attrName>
                                        </p:attrNameLst>
                                      </p:cBhvr>
                                      <p:tavLst>
                                        <p:tav tm="0">
                                          <p:val>
                                            <p:fltVal val="0"/>
                                          </p:val>
                                        </p:tav>
                                        <p:tav tm="100000">
                                          <p:val>
                                            <p:strVal val="#ppt_h"/>
                                          </p:val>
                                        </p:tav>
                                      </p:tavLst>
                                    </p:anim>
                                    <p:anim calcmode="lin" valueType="num">
                                      <p:cBhvr>
                                        <p:cTn id="67" dur="1000" fill="hold"/>
                                        <p:tgtEl>
                                          <p:spTgt spid="114"/>
                                        </p:tgtEl>
                                        <p:attrNameLst>
                                          <p:attrName>style.rotation</p:attrName>
                                        </p:attrNameLst>
                                      </p:cBhvr>
                                      <p:tavLst>
                                        <p:tav tm="0">
                                          <p:val>
                                            <p:fltVal val="90"/>
                                          </p:val>
                                        </p:tav>
                                        <p:tav tm="100000">
                                          <p:val>
                                            <p:fltVal val="0"/>
                                          </p:val>
                                        </p:tav>
                                      </p:tavLst>
                                    </p:anim>
                                    <p:animEffect transition="in" filter="fade">
                                      <p:cBhvr>
                                        <p:cTn id="68" dur="1000"/>
                                        <p:tgtEl>
                                          <p:spTgt spid="114"/>
                                        </p:tgtEl>
                                      </p:cBhvr>
                                    </p:animEffect>
                                  </p:childTnLst>
                                </p:cTn>
                              </p:par>
                              <p:par>
                                <p:cTn id="69" presetID="42" presetClass="entr" presetSubtype="0" fill="hold" grpId="0" nodeType="withEffect">
                                  <p:stCondLst>
                                    <p:cond delay="0"/>
                                  </p:stCondLst>
                                  <p:childTnLst>
                                    <p:set>
                                      <p:cBhvr>
                                        <p:cTn id="70" dur="1" fill="hold">
                                          <p:stCondLst>
                                            <p:cond delay="0"/>
                                          </p:stCondLst>
                                        </p:cTn>
                                        <p:tgtEl>
                                          <p:spTgt spid="113"/>
                                        </p:tgtEl>
                                        <p:attrNameLst>
                                          <p:attrName>style.visibility</p:attrName>
                                        </p:attrNameLst>
                                      </p:cBhvr>
                                      <p:to>
                                        <p:strVal val="visible"/>
                                      </p:to>
                                    </p:set>
                                    <p:animEffect transition="in" filter="fade">
                                      <p:cBhvr>
                                        <p:cTn id="71" dur="1000"/>
                                        <p:tgtEl>
                                          <p:spTgt spid="113"/>
                                        </p:tgtEl>
                                      </p:cBhvr>
                                    </p:animEffect>
                                    <p:anim calcmode="lin" valueType="num">
                                      <p:cBhvr>
                                        <p:cTn id="72" dur="1000" fill="hold"/>
                                        <p:tgtEl>
                                          <p:spTgt spid="113"/>
                                        </p:tgtEl>
                                        <p:attrNameLst>
                                          <p:attrName>ppt_x</p:attrName>
                                        </p:attrNameLst>
                                      </p:cBhvr>
                                      <p:tavLst>
                                        <p:tav tm="0">
                                          <p:val>
                                            <p:strVal val="#ppt_x"/>
                                          </p:val>
                                        </p:tav>
                                        <p:tav tm="100000">
                                          <p:val>
                                            <p:strVal val="#ppt_x"/>
                                          </p:val>
                                        </p:tav>
                                      </p:tavLst>
                                    </p:anim>
                                    <p:anim calcmode="lin" valueType="num">
                                      <p:cBhvr>
                                        <p:cTn id="73" dur="1000" fill="hold"/>
                                        <p:tgtEl>
                                          <p:spTgt spid="113"/>
                                        </p:tgtEl>
                                        <p:attrNameLst>
                                          <p:attrName>ppt_y</p:attrName>
                                        </p:attrNameLst>
                                      </p:cBhvr>
                                      <p:tavLst>
                                        <p:tav tm="0">
                                          <p:val>
                                            <p:strVal val="#ppt_y+.1"/>
                                          </p:val>
                                        </p:tav>
                                        <p:tav tm="100000">
                                          <p:val>
                                            <p:strVal val="#ppt_y"/>
                                          </p:val>
                                        </p:tav>
                                      </p:tavLst>
                                    </p:anim>
                                  </p:childTnLst>
                                </p:cTn>
                              </p:par>
                              <p:par>
                                <p:cTn id="74" presetID="31" presetClass="entr" presetSubtype="0" fill="hold" nodeType="withEffect">
                                  <p:stCondLst>
                                    <p:cond delay="0"/>
                                  </p:stCondLst>
                                  <p:childTnLst>
                                    <p:set>
                                      <p:cBhvr>
                                        <p:cTn id="75" dur="1" fill="hold">
                                          <p:stCondLst>
                                            <p:cond delay="0"/>
                                          </p:stCondLst>
                                        </p:cTn>
                                        <p:tgtEl>
                                          <p:spTgt spid="128"/>
                                        </p:tgtEl>
                                        <p:attrNameLst>
                                          <p:attrName>style.visibility</p:attrName>
                                        </p:attrNameLst>
                                      </p:cBhvr>
                                      <p:to>
                                        <p:strVal val="visible"/>
                                      </p:to>
                                    </p:set>
                                    <p:anim calcmode="lin" valueType="num">
                                      <p:cBhvr>
                                        <p:cTn id="76" dur="1000" fill="hold"/>
                                        <p:tgtEl>
                                          <p:spTgt spid="128"/>
                                        </p:tgtEl>
                                        <p:attrNameLst>
                                          <p:attrName>ppt_w</p:attrName>
                                        </p:attrNameLst>
                                      </p:cBhvr>
                                      <p:tavLst>
                                        <p:tav tm="0">
                                          <p:val>
                                            <p:fltVal val="0"/>
                                          </p:val>
                                        </p:tav>
                                        <p:tav tm="100000">
                                          <p:val>
                                            <p:strVal val="#ppt_w"/>
                                          </p:val>
                                        </p:tav>
                                      </p:tavLst>
                                    </p:anim>
                                    <p:anim calcmode="lin" valueType="num">
                                      <p:cBhvr>
                                        <p:cTn id="77" dur="1000" fill="hold"/>
                                        <p:tgtEl>
                                          <p:spTgt spid="128"/>
                                        </p:tgtEl>
                                        <p:attrNameLst>
                                          <p:attrName>ppt_h</p:attrName>
                                        </p:attrNameLst>
                                      </p:cBhvr>
                                      <p:tavLst>
                                        <p:tav tm="0">
                                          <p:val>
                                            <p:fltVal val="0"/>
                                          </p:val>
                                        </p:tav>
                                        <p:tav tm="100000">
                                          <p:val>
                                            <p:strVal val="#ppt_h"/>
                                          </p:val>
                                        </p:tav>
                                      </p:tavLst>
                                    </p:anim>
                                    <p:anim calcmode="lin" valueType="num">
                                      <p:cBhvr>
                                        <p:cTn id="78" dur="1000" fill="hold"/>
                                        <p:tgtEl>
                                          <p:spTgt spid="128"/>
                                        </p:tgtEl>
                                        <p:attrNameLst>
                                          <p:attrName>style.rotation</p:attrName>
                                        </p:attrNameLst>
                                      </p:cBhvr>
                                      <p:tavLst>
                                        <p:tav tm="0">
                                          <p:val>
                                            <p:fltVal val="90"/>
                                          </p:val>
                                        </p:tav>
                                        <p:tav tm="100000">
                                          <p:val>
                                            <p:fltVal val="0"/>
                                          </p:val>
                                        </p:tav>
                                      </p:tavLst>
                                    </p:anim>
                                    <p:animEffect transition="in" filter="fade">
                                      <p:cBhvr>
                                        <p:cTn id="79" dur="1000"/>
                                        <p:tgtEl>
                                          <p:spTgt spid="128"/>
                                        </p:tgtEl>
                                      </p:cBhvr>
                                    </p:animEffect>
                                  </p:childTnLst>
                                </p:cTn>
                              </p:par>
                            </p:childTnLst>
                          </p:cTn>
                        </p:par>
                        <p:par>
                          <p:cTn id="80" fill="hold">
                            <p:stCondLst>
                              <p:cond delay="4750"/>
                            </p:stCondLst>
                            <p:childTnLst>
                              <p:par>
                                <p:cTn id="81" presetID="55" presetClass="entr" presetSubtype="0" fill="hold" nodeType="afterEffect">
                                  <p:stCondLst>
                                    <p:cond delay="0"/>
                                  </p:stCondLst>
                                  <p:childTnLst>
                                    <p:set>
                                      <p:cBhvr>
                                        <p:cTn id="82" dur="1" fill="hold">
                                          <p:stCondLst>
                                            <p:cond delay="0"/>
                                          </p:stCondLst>
                                        </p:cTn>
                                        <p:tgtEl>
                                          <p:spTgt spid="143"/>
                                        </p:tgtEl>
                                        <p:attrNameLst>
                                          <p:attrName>style.visibility</p:attrName>
                                        </p:attrNameLst>
                                      </p:cBhvr>
                                      <p:to>
                                        <p:strVal val="visible"/>
                                      </p:to>
                                    </p:set>
                                    <p:anim calcmode="lin" valueType="num">
                                      <p:cBhvr>
                                        <p:cTn id="83" dur="1000" fill="hold"/>
                                        <p:tgtEl>
                                          <p:spTgt spid="143"/>
                                        </p:tgtEl>
                                        <p:attrNameLst>
                                          <p:attrName>ppt_w</p:attrName>
                                        </p:attrNameLst>
                                      </p:cBhvr>
                                      <p:tavLst>
                                        <p:tav tm="0">
                                          <p:val>
                                            <p:strVal val="#ppt_w*0.70"/>
                                          </p:val>
                                        </p:tav>
                                        <p:tav tm="100000">
                                          <p:val>
                                            <p:strVal val="#ppt_w"/>
                                          </p:val>
                                        </p:tav>
                                      </p:tavLst>
                                    </p:anim>
                                    <p:anim calcmode="lin" valueType="num">
                                      <p:cBhvr>
                                        <p:cTn id="84" dur="1000" fill="hold"/>
                                        <p:tgtEl>
                                          <p:spTgt spid="143"/>
                                        </p:tgtEl>
                                        <p:attrNameLst>
                                          <p:attrName>ppt_h</p:attrName>
                                        </p:attrNameLst>
                                      </p:cBhvr>
                                      <p:tavLst>
                                        <p:tav tm="0">
                                          <p:val>
                                            <p:strVal val="#ppt_h"/>
                                          </p:val>
                                        </p:tav>
                                        <p:tav tm="100000">
                                          <p:val>
                                            <p:strVal val="#ppt_h"/>
                                          </p:val>
                                        </p:tav>
                                      </p:tavLst>
                                    </p:anim>
                                    <p:animEffect transition="in" filter="fade">
                                      <p:cBhvr>
                                        <p:cTn id="85" dur="1000"/>
                                        <p:tgtEl>
                                          <p:spTgt spid="143"/>
                                        </p:tgtEl>
                                      </p:cBhvr>
                                    </p:animEffect>
                                  </p:childTnLst>
                                </p:cTn>
                              </p:par>
                            </p:childTnLst>
                          </p:cTn>
                        </p:par>
                        <p:par>
                          <p:cTn id="86" fill="hold">
                            <p:stCondLst>
                              <p:cond delay="5750"/>
                            </p:stCondLst>
                            <p:childTnLst>
                              <p:par>
                                <p:cTn id="87" presetID="55" presetClass="entr" presetSubtype="0" fill="hold" nodeType="afterEffect">
                                  <p:stCondLst>
                                    <p:cond delay="0"/>
                                  </p:stCondLst>
                                  <p:childTnLst>
                                    <p:set>
                                      <p:cBhvr>
                                        <p:cTn id="88" dur="1" fill="hold">
                                          <p:stCondLst>
                                            <p:cond delay="0"/>
                                          </p:stCondLst>
                                        </p:cTn>
                                        <p:tgtEl>
                                          <p:spTgt spid="146"/>
                                        </p:tgtEl>
                                        <p:attrNameLst>
                                          <p:attrName>style.visibility</p:attrName>
                                        </p:attrNameLst>
                                      </p:cBhvr>
                                      <p:to>
                                        <p:strVal val="visible"/>
                                      </p:to>
                                    </p:set>
                                    <p:anim calcmode="lin" valueType="num">
                                      <p:cBhvr>
                                        <p:cTn id="89" dur="1000" fill="hold"/>
                                        <p:tgtEl>
                                          <p:spTgt spid="146"/>
                                        </p:tgtEl>
                                        <p:attrNameLst>
                                          <p:attrName>ppt_w</p:attrName>
                                        </p:attrNameLst>
                                      </p:cBhvr>
                                      <p:tavLst>
                                        <p:tav tm="0">
                                          <p:val>
                                            <p:strVal val="#ppt_w*0.70"/>
                                          </p:val>
                                        </p:tav>
                                        <p:tav tm="100000">
                                          <p:val>
                                            <p:strVal val="#ppt_w"/>
                                          </p:val>
                                        </p:tav>
                                      </p:tavLst>
                                    </p:anim>
                                    <p:anim calcmode="lin" valueType="num">
                                      <p:cBhvr>
                                        <p:cTn id="90" dur="1000" fill="hold"/>
                                        <p:tgtEl>
                                          <p:spTgt spid="146"/>
                                        </p:tgtEl>
                                        <p:attrNameLst>
                                          <p:attrName>ppt_h</p:attrName>
                                        </p:attrNameLst>
                                      </p:cBhvr>
                                      <p:tavLst>
                                        <p:tav tm="0">
                                          <p:val>
                                            <p:strVal val="#ppt_h"/>
                                          </p:val>
                                        </p:tav>
                                        <p:tav tm="100000">
                                          <p:val>
                                            <p:strVal val="#ppt_h"/>
                                          </p:val>
                                        </p:tav>
                                      </p:tavLst>
                                    </p:anim>
                                    <p:animEffect transition="in" filter="fade">
                                      <p:cBhvr>
                                        <p:cTn id="91" dur="1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2" fill="hold" display="0">
                  <p:stCondLst>
                    <p:cond delay="indefinite"/>
                  </p:stCondLst>
                  <p:endCondLst>
                    <p:cond evt="onStopAudio" delay="0">
                      <p:tgtEl>
                        <p:sldTgt/>
                      </p:tgtEl>
                    </p:cond>
                  </p:endCondLst>
                </p:cTn>
                <p:tgtEl>
                  <p:spTgt spid="2"/>
                </p:tgtEl>
              </p:cMediaNode>
            </p:audio>
          </p:childTnLst>
        </p:cTn>
      </p:par>
    </p:tnLst>
    <p:bldLst>
      <p:bldP spid="19" grpId="0"/>
      <p:bldP spid="42" grpId="0"/>
      <p:bldP spid="70" grpId="0" animBg="1"/>
      <p:bldP spid="85" grpId="0" animBg="1"/>
      <p:bldP spid="88" grpId="0"/>
      <p:bldP spid="90" grpId="0"/>
      <p:bldP spid="91" grpId="0" animBg="1"/>
      <p:bldP spid="1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Arc 46">
            <a:extLst>
              <a:ext uri="{FF2B5EF4-FFF2-40B4-BE49-F238E27FC236}">
                <a16:creationId xmlns:a16="http://schemas.microsoft.com/office/drawing/2014/main" id="{9B12A9C2-6ECF-4B08-9202-1969C33815F4}"/>
              </a:ext>
            </a:extLst>
          </p:cNvPr>
          <p:cNvSpPr/>
          <p:nvPr/>
        </p:nvSpPr>
        <p:spPr>
          <a:xfrm>
            <a:off x="806391" y="3230360"/>
            <a:ext cx="1654302" cy="1654300"/>
          </a:xfrm>
          <a:prstGeom prst="arc">
            <a:avLst>
              <a:gd name="adj1" fmla="val 19658298"/>
              <a:gd name="adj2" fmla="val 19644547"/>
            </a:avLst>
          </a:prstGeom>
          <a:solidFill>
            <a:schemeClr val="tx2"/>
          </a:solidFill>
          <a:ln w="952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92" name="Rectangle 91">
            <a:extLst>
              <a:ext uri="{FF2B5EF4-FFF2-40B4-BE49-F238E27FC236}">
                <a16:creationId xmlns:a16="http://schemas.microsoft.com/office/drawing/2014/main" id="{14974BAE-E297-4EF5-ABFC-2399F3DB820B}"/>
              </a:ext>
            </a:extLst>
          </p:cNvPr>
          <p:cNvSpPr/>
          <p:nvPr/>
        </p:nvSpPr>
        <p:spPr>
          <a:xfrm>
            <a:off x="8278424" y="1669294"/>
            <a:ext cx="3347519" cy="424732"/>
          </a:xfrm>
          <a:prstGeom prst="rect">
            <a:avLst/>
          </a:prstGeom>
        </p:spPr>
        <p:txBody>
          <a:bodyPr wrap="square">
            <a:spAutoFit/>
          </a:bodyPr>
          <a:lstStyle/>
          <a:p>
            <a:pPr algn="ctr">
              <a:lnSpc>
                <a:spcPct val="90000"/>
              </a:lnSpc>
            </a:pPr>
            <a:r>
              <a:rPr lang="en-ZW" sz="2400" b="1">
                <a:solidFill>
                  <a:schemeClr val="accent1"/>
                </a:solidFill>
                <a:latin typeface="+mj-lt"/>
              </a:rPr>
              <a:t>Delivery Method </a:t>
            </a:r>
          </a:p>
        </p:txBody>
      </p:sp>
      <p:sp>
        <p:nvSpPr>
          <p:cNvPr id="93" name="Oval 92">
            <a:extLst>
              <a:ext uri="{FF2B5EF4-FFF2-40B4-BE49-F238E27FC236}">
                <a16:creationId xmlns:a16="http://schemas.microsoft.com/office/drawing/2014/main" id="{CBEEE680-33CC-4E39-897A-7434440D5D54}"/>
              </a:ext>
            </a:extLst>
          </p:cNvPr>
          <p:cNvSpPr/>
          <p:nvPr/>
        </p:nvSpPr>
        <p:spPr>
          <a:xfrm>
            <a:off x="8698514" y="2058621"/>
            <a:ext cx="1242614" cy="12426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algn="ctr">
              <a:lnSpc>
                <a:spcPct val="90000"/>
              </a:lnSpc>
            </a:pPr>
            <a:endParaRPr lang="en-ZW" sz="1600">
              <a:solidFill>
                <a:schemeClr val="tx1"/>
              </a:solidFill>
              <a:latin typeface="+mj-lt"/>
            </a:endParaRPr>
          </a:p>
        </p:txBody>
      </p:sp>
      <p:sp>
        <p:nvSpPr>
          <p:cNvPr id="94" name="Rectangle 93">
            <a:extLst>
              <a:ext uri="{FF2B5EF4-FFF2-40B4-BE49-F238E27FC236}">
                <a16:creationId xmlns:a16="http://schemas.microsoft.com/office/drawing/2014/main" id="{9E9C30F4-F81D-43C5-92F3-F1A13529124D}"/>
              </a:ext>
            </a:extLst>
          </p:cNvPr>
          <p:cNvSpPr/>
          <p:nvPr/>
        </p:nvSpPr>
        <p:spPr>
          <a:xfrm>
            <a:off x="9969505" y="2426013"/>
            <a:ext cx="2082795" cy="646331"/>
          </a:xfrm>
          <a:prstGeom prst="rect">
            <a:avLst/>
          </a:prstGeom>
        </p:spPr>
        <p:txBody>
          <a:bodyPr wrap="square">
            <a:spAutoFit/>
          </a:bodyPr>
          <a:lstStyle/>
          <a:p>
            <a:pPr>
              <a:lnSpc>
                <a:spcPct val="90000"/>
              </a:lnSpc>
            </a:pPr>
            <a:r>
              <a:rPr lang="en-ZW" sz="2000" b="1">
                <a:solidFill>
                  <a:schemeClr val="tx2"/>
                </a:solidFill>
                <a:latin typeface="+mj-lt"/>
              </a:rPr>
              <a:t>Onscreen test</a:t>
            </a:r>
            <a:br>
              <a:rPr lang="en-ZW" sz="2000" b="1">
                <a:solidFill>
                  <a:schemeClr val="tx2"/>
                </a:solidFill>
                <a:latin typeface="+mj-lt"/>
              </a:rPr>
            </a:br>
            <a:r>
              <a:rPr lang="en-ZW" sz="2000">
                <a:solidFill>
                  <a:schemeClr val="tx2"/>
                </a:solidFill>
                <a:latin typeface="+mj-lt"/>
              </a:rPr>
              <a:t>e-volve platform</a:t>
            </a:r>
          </a:p>
        </p:txBody>
      </p:sp>
      <p:sp>
        <p:nvSpPr>
          <p:cNvPr id="95" name="Freeform: Shape 94">
            <a:extLst>
              <a:ext uri="{FF2B5EF4-FFF2-40B4-BE49-F238E27FC236}">
                <a16:creationId xmlns:a16="http://schemas.microsoft.com/office/drawing/2014/main" id="{B957EF4E-0D37-46E4-896F-B3BCCD222588}"/>
              </a:ext>
            </a:extLst>
          </p:cNvPr>
          <p:cNvSpPr/>
          <p:nvPr/>
        </p:nvSpPr>
        <p:spPr>
          <a:xfrm>
            <a:off x="6553200" y="2539559"/>
            <a:ext cx="2032000" cy="131126"/>
          </a:xfrm>
          <a:custGeom>
            <a:avLst/>
            <a:gdLst>
              <a:gd name="connsiteX0" fmla="*/ 0 w 2032000"/>
              <a:gd name="connsiteY0" fmla="*/ 0 h 889000"/>
              <a:gd name="connsiteX1" fmla="*/ 622300 w 2032000"/>
              <a:gd name="connsiteY1" fmla="*/ 0 h 889000"/>
              <a:gd name="connsiteX2" fmla="*/ 1435100 w 2032000"/>
              <a:gd name="connsiteY2" fmla="*/ 889000 h 889000"/>
              <a:gd name="connsiteX3" fmla="*/ 2032000 w 2032000"/>
              <a:gd name="connsiteY3" fmla="*/ 889000 h 889000"/>
            </a:gdLst>
            <a:ahLst/>
            <a:cxnLst>
              <a:cxn ang="0">
                <a:pos x="connsiteX0" y="connsiteY0"/>
              </a:cxn>
              <a:cxn ang="0">
                <a:pos x="connsiteX1" y="connsiteY1"/>
              </a:cxn>
              <a:cxn ang="0">
                <a:pos x="connsiteX2" y="connsiteY2"/>
              </a:cxn>
              <a:cxn ang="0">
                <a:pos x="connsiteX3" y="connsiteY3"/>
              </a:cxn>
            </a:cxnLst>
            <a:rect l="l" t="t" r="r" b="b"/>
            <a:pathLst>
              <a:path w="2032000" h="889000">
                <a:moveTo>
                  <a:pt x="0" y="0"/>
                </a:moveTo>
                <a:lnTo>
                  <a:pt x="622300" y="0"/>
                </a:lnTo>
                <a:lnTo>
                  <a:pt x="1435100" y="889000"/>
                </a:lnTo>
                <a:lnTo>
                  <a:pt x="2032000" y="889000"/>
                </a:lnTo>
              </a:path>
            </a:pathLst>
          </a:custGeom>
          <a:noFill/>
          <a:ln w="12700" cap="rnd">
            <a:solidFill>
              <a:schemeClr val="accent2"/>
            </a:solidFill>
            <a:prstDash val="dash"/>
            <a:tailEnd type="arrow"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95">
            <a:extLst>
              <a:ext uri="{FF2B5EF4-FFF2-40B4-BE49-F238E27FC236}">
                <a16:creationId xmlns:a16="http://schemas.microsoft.com/office/drawing/2014/main" id="{E347C0EE-1750-4C58-B8E2-728AB4763631}"/>
              </a:ext>
            </a:extLst>
          </p:cNvPr>
          <p:cNvGrpSpPr/>
          <p:nvPr/>
        </p:nvGrpSpPr>
        <p:grpSpPr>
          <a:xfrm>
            <a:off x="8967961" y="2405725"/>
            <a:ext cx="701131" cy="582331"/>
            <a:chOff x="5598398" y="1711614"/>
            <a:chExt cx="701131" cy="582331"/>
          </a:xfrm>
        </p:grpSpPr>
        <p:sp>
          <p:nvSpPr>
            <p:cNvPr id="97" name="Freeform 6">
              <a:extLst>
                <a:ext uri="{FF2B5EF4-FFF2-40B4-BE49-F238E27FC236}">
                  <a16:creationId xmlns:a16="http://schemas.microsoft.com/office/drawing/2014/main" id="{2737621F-69CD-4F98-938C-8883F552D511}"/>
                </a:ext>
              </a:extLst>
            </p:cNvPr>
            <p:cNvSpPr>
              <a:spLocks noEditPoints="1"/>
            </p:cNvSpPr>
            <p:nvPr/>
          </p:nvSpPr>
          <p:spPr bwMode="auto">
            <a:xfrm>
              <a:off x="5598398" y="1711614"/>
              <a:ext cx="701131" cy="484745"/>
            </a:xfrm>
            <a:custGeom>
              <a:avLst/>
              <a:gdLst>
                <a:gd name="T0" fmla="*/ 280 w 280"/>
                <a:gd name="T1" fmla="*/ 6 h 193"/>
                <a:gd name="T2" fmla="*/ 273 w 280"/>
                <a:gd name="T3" fmla="*/ 0 h 193"/>
                <a:gd name="T4" fmla="*/ 7 w 280"/>
                <a:gd name="T5" fmla="*/ 0 h 193"/>
                <a:gd name="T6" fmla="*/ 0 w 280"/>
                <a:gd name="T7" fmla="*/ 6 h 193"/>
                <a:gd name="T8" fmla="*/ 0 w 280"/>
                <a:gd name="T9" fmla="*/ 186 h 193"/>
                <a:gd name="T10" fmla="*/ 7 w 280"/>
                <a:gd name="T11" fmla="*/ 193 h 193"/>
                <a:gd name="T12" fmla="*/ 273 w 280"/>
                <a:gd name="T13" fmla="*/ 193 h 193"/>
                <a:gd name="T14" fmla="*/ 280 w 280"/>
                <a:gd name="T15" fmla="*/ 186 h 193"/>
                <a:gd name="T16" fmla="*/ 280 w 280"/>
                <a:gd name="T17" fmla="*/ 6 h 193"/>
                <a:gd name="T18" fmla="*/ 12 w 280"/>
                <a:gd name="T19" fmla="*/ 12 h 193"/>
                <a:gd name="T20" fmla="*/ 268 w 280"/>
                <a:gd name="T21" fmla="*/ 12 h 193"/>
                <a:gd name="T22" fmla="*/ 268 w 280"/>
                <a:gd name="T23" fmla="*/ 159 h 193"/>
                <a:gd name="T24" fmla="*/ 12 w 280"/>
                <a:gd name="T25" fmla="*/ 159 h 193"/>
                <a:gd name="T26" fmla="*/ 12 w 280"/>
                <a:gd name="T27"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0" h="193">
                  <a:moveTo>
                    <a:pt x="280" y="6"/>
                  </a:moveTo>
                  <a:cubicBezTo>
                    <a:pt x="280" y="3"/>
                    <a:pt x="277" y="0"/>
                    <a:pt x="273" y="0"/>
                  </a:cubicBezTo>
                  <a:cubicBezTo>
                    <a:pt x="7" y="0"/>
                    <a:pt x="7" y="0"/>
                    <a:pt x="7" y="0"/>
                  </a:cubicBezTo>
                  <a:cubicBezTo>
                    <a:pt x="3" y="0"/>
                    <a:pt x="0" y="3"/>
                    <a:pt x="0" y="6"/>
                  </a:cubicBezTo>
                  <a:cubicBezTo>
                    <a:pt x="0" y="186"/>
                    <a:pt x="0" y="186"/>
                    <a:pt x="0" y="186"/>
                  </a:cubicBezTo>
                  <a:cubicBezTo>
                    <a:pt x="0" y="190"/>
                    <a:pt x="3" y="193"/>
                    <a:pt x="7" y="193"/>
                  </a:cubicBezTo>
                  <a:cubicBezTo>
                    <a:pt x="273" y="193"/>
                    <a:pt x="273" y="193"/>
                    <a:pt x="273" y="193"/>
                  </a:cubicBezTo>
                  <a:cubicBezTo>
                    <a:pt x="277" y="193"/>
                    <a:pt x="280" y="190"/>
                    <a:pt x="280" y="186"/>
                  </a:cubicBezTo>
                  <a:lnTo>
                    <a:pt x="280" y="6"/>
                  </a:lnTo>
                  <a:close/>
                  <a:moveTo>
                    <a:pt x="12" y="12"/>
                  </a:moveTo>
                  <a:cubicBezTo>
                    <a:pt x="268" y="12"/>
                    <a:pt x="268" y="12"/>
                    <a:pt x="268" y="12"/>
                  </a:cubicBezTo>
                  <a:cubicBezTo>
                    <a:pt x="268" y="159"/>
                    <a:pt x="268" y="159"/>
                    <a:pt x="268" y="159"/>
                  </a:cubicBezTo>
                  <a:cubicBezTo>
                    <a:pt x="12" y="159"/>
                    <a:pt x="12" y="159"/>
                    <a:pt x="12" y="159"/>
                  </a:cubicBezTo>
                  <a:lnTo>
                    <a:pt x="1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98" name="Freeform 7">
              <a:extLst>
                <a:ext uri="{FF2B5EF4-FFF2-40B4-BE49-F238E27FC236}">
                  <a16:creationId xmlns:a16="http://schemas.microsoft.com/office/drawing/2014/main" id="{9BAA5009-7B19-425B-AE45-D1942449F3C0}"/>
                </a:ext>
              </a:extLst>
            </p:cNvPr>
            <p:cNvSpPr>
              <a:spLocks/>
            </p:cNvSpPr>
            <p:nvPr/>
          </p:nvSpPr>
          <p:spPr bwMode="auto">
            <a:xfrm>
              <a:off x="5828572" y="2223938"/>
              <a:ext cx="240782" cy="70007"/>
            </a:xfrm>
            <a:custGeom>
              <a:avLst/>
              <a:gdLst>
                <a:gd name="T0" fmla="*/ 93 w 96"/>
                <a:gd name="T1" fmla="*/ 23 h 28"/>
                <a:gd name="T2" fmla="*/ 79 w 96"/>
                <a:gd name="T3" fmla="*/ 0 h 28"/>
                <a:gd name="T4" fmla="*/ 17 w 96"/>
                <a:gd name="T5" fmla="*/ 0 h 28"/>
                <a:gd name="T6" fmla="*/ 3 w 96"/>
                <a:gd name="T7" fmla="*/ 23 h 28"/>
                <a:gd name="T8" fmla="*/ 3 w 96"/>
                <a:gd name="T9" fmla="*/ 28 h 28"/>
                <a:gd name="T10" fmla="*/ 48 w 96"/>
                <a:gd name="T11" fmla="*/ 28 h 28"/>
                <a:gd name="T12" fmla="*/ 93 w 96"/>
                <a:gd name="T13" fmla="*/ 28 h 28"/>
                <a:gd name="T14" fmla="*/ 93 w 96"/>
                <a:gd name="T15" fmla="*/ 23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28">
                  <a:moveTo>
                    <a:pt x="93" y="23"/>
                  </a:moveTo>
                  <a:cubicBezTo>
                    <a:pt x="82" y="20"/>
                    <a:pt x="79" y="11"/>
                    <a:pt x="79" y="0"/>
                  </a:cubicBezTo>
                  <a:cubicBezTo>
                    <a:pt x="17" y="0"/>
                    <a:pt x="17" y="0"/>
                    <a:pt x="17" y="0"/>
                  </a:cubicBezTo>
                  <a:cubicBezTo>
                    <a:pt x="17" y="11"/>
                    <a:pt x="14" y="20"/>
                    <a:pt x="3" y="23"/>
                  </a:cubicBezTo>
                  <a:cubicBezTo>
                    <a:pt x="0" y="23"/>
                    <a:pt x="0" y="28"/>
                    <a:pt x="3" y="28"/>
                  </a:cubicBezTo>
                  <a:cubicBezTo>
                    <a:pt x="48" y="28"/>
                    <a:pt x="48" y="28"/>
                    <a:pt x="48" y="28"/>
                  </a:cubicBezTo>
                  <a:cubicBezTo>
                    <a:pt x="93" y="28"/>
                    <a:pt x="93" y="28"/>
                    <a:pt x="93" y="28"/>
                  </a:cubicBezTo>
                  <a:cubicBezTo>
                    <a:pt x="96" y="28"/>
                    <a:pt x="96" y="23"/>
                    <a:pt x="93" y="2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99" name="Oval 98">
            <a:extLst>
              <a:ext uri="{FF2B5EF4-FFF2-40B4-BE49-F238E27FC236}">
                <a16:creationId xmlns:a16="http://schemas.microsoft.com/office/drawing/2014/main" id="{4419137B-07FD-4FA7-A82D-4ECE9E3A769A}"/>
              </a:ext>
            </a:extLst>
          </p:cNvPr>
          <p:cNvSpPr/>
          <p:nvPr/>
        </p:nvSpPr>
        <p:spPr>
          <a:xfrm>
            <a:off x="8698514" y="3522864"/>
            <a:ext cx="1242614" cy="124261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algn="ctr">
              <a:lnSpc>
                <a:spcPct val="90000"/>
              </a:lnSpc>
            </a:pPr>
            <a:endParaRPr lang="en-ZW" sz="1600">
              <a:solidFill>
                <a:schemeClr val="tx1"/>
              </a:solidFill>
              <a:latin typeface="+mj-lt"/>
            </a:endParaRPr>
          </a:p>
        </p:txBody>
      </p:sp>
      <p:sp>
        <p:nvSpPr>
          <p:cNvPr id="100" name="Rectangle 99">
            <a:extLst>
              <a:ext uri="{FF2B5EF4-FFF2-40B4-BE49-F238E27FC236}">
                <a16:creationId xmlns:a16="http://schemas.microsoft.com/office/drawing/2014/main" id="{52A43075-9E8F-4F69-AFE3-A1E2BDAFA942}"/>
              </a:ext>
            </a:extLst>
          </p:cNvPr>
          <p:cNvSpPr/>
          <p:nvPr/>
        </p:nvSpPr>
        <p:spPr>
          <a:xfrm>
            <a:off x="9969505" y="3890256"/>
            <a:ext cx="2082795" cy="840230"/>
          </a:xfrm>
          <a:prstGeom prst="rect">
            <a:avLst/>
          </a:prstGeom>
        </p:spPr>
        <p:txBody>
          <a:bodyPr wrap="square">
            <a:spAutoFit/>
          </a:bodyPr>
          <a:lstStyle/>
          <a:p>
            <a:pPr>
              <a:lnSpc>
                <a:spcPct val="90000"/>
              </a:lnSpc>
            </a:pPr>
            <a:r>
              <a:rPr lang="en-ZW" sz="2000" b="1">
                <a:solidFill>
                  <a:schemeClr val="tx2"/>
                </a:solidFill>
                <a:latin typeface="+mj-lt"/>
              </a:rPr>
              <a:t>Online</a:t>
            </a:r>
          </a:p>
          <a:p>
            <a:pPr>
              <a:lnSpc>
                <a:spcPct val="90000"/>
              </a:lnSpc>
            </a:pPr>
            <a:r>
              <a:rPr lang="en-ZW" sz="2000">
                <a:solidFill>
                  <a:schemeClr val="tx2"/>
                </a:solidFill>
                <a:latin typeface="+mj-lt"/>
              </a:rPr>
              <a:t>EPA Portal </a:t>
            </a:r>
            <a:br>
              <a:rPr lang="en-ZW" sz="1600" b="1">
                <a:solidFill>
                  <a:schemeClr val="tx2"/>
                </a:solidFill>
                <a:latin typeface="+mj-lt"/>
              </a:rPr>
            </a:br>
            <a:endParaRPr lang="en-ZW" sz="1400">
              <a:solidFill>
                <a:schemeClr val="tx2"/>
              </a:solidFill>
              <a:latin typeface="+mj-lt"/>
            </a:endParaRPr>
          </a:p>
        </p:txBody>
      </p:sp>
      <p:sp>
        <p:nvSpPr>
          <p:cNvPr id="102" name="Freeform: Shape 101">
            <a:extLst>
              <a:ext uri="{FF2B5EF4-FFF2-40B4-BE49-F238E27FC236}">
                <a16:creationId xmlns:a16="http://schemas.microsoft.com/office/drawing/2014/main" id="{F63AD173-E675-458B-961C-1343B4FB964C}"/>
              </a:ext>
            </a:extLst>
          </p:cNvPr>
          <p:cNvSpPr/>
          <p:nvPr/>
        </p:nvSpPr>
        <p:spPr>
          <a:xfrm>
            <a:off x="6553200" y="3417446"/>
            <a:ext cx="2032000" cy="618032"/>
          </a:xfrm>
          <a:custGeom>
            <a:avLst/>
            <a:gdLst>
              <a:gd name="connsiteX0" fmla="*/ 0 w 2032000"/>
              <a:gd name="connsiteY0" fmla="*/ 0 h 889000"/>
              <a:gd name="connsiteX1" fmla="*/ 622300 w 2032000"/>
              <a:gd name="connsiteY1" fmla="*/ 0 h 889000"/>
              <a:gd name="connsiteX2" fmla="*/ 1435100 w 2032000"/>
              <a:gd name="connsiteY2" fmla="*/ 889000 h 889000"/>
              <a:gd name="connsiteX3" fmla="*/ 2032000 w 2032000"/>
              <a:gd name="connsiteY3" fmla="*/ 889000 h 889000"/>
            </a:gdLst>
            <a:ahLst/>
            <a:cxnLst>
              <a:cxn ang="0">
                <a:pos x="connsiteX0" y="connsiteY0"/>
              </a:cxn>
              <a:cxn ang="0">
                <a:pos x="connsiteX1" y="connsiteY1"/>
              </a:cxn>
              <a:cxn ang="0">
                <a:pos x="connsiteX2" y="connsiteY2"/>
              </a:cxn>
              <a:cxn ang="0">
                <a:pos x="connsiteX3" y="connsiteY3"/>
              </a:cxn>
            </a:cxnLst>
            <a:rect l="l" t="t" r="r" b="b"/>
            <a:pathLst>
              <a:path w="2032000" h="889000">
                <a:moveTo>
                  <a:pt x="0" y="0"/>
                </a:moveTo>
                <a:lnTo>
                  <a:pt x="622300" y="0"/>
                </a:lnTo>
                <a:lnTo>
                  <a:pt x="1435100" y="889000"/>
                </a:lnTo>
                <a:lnTo>
                  <a:pt x="2032000" y="889000"/>
                </a:lnTo>
              </a:path>
            </a:pathLst>
          </a:custGeom>
          <a:noFill/>
          <a:ln w="12700" cap="rnd">
            <a:solidFill>
              <a:schemeClr val="accent1"/>
            </a:solidFill>
            <a:prstDash val="dash"/>
            <a:tailEnd type="arrow"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3">
            <a:extLst>
              <a:ext uri="{FF2B5EF4-FFF2-40B4-BE49-F238E27FC236}">
                <a16:creationId xmlns:a16="http://schemas.microsoft.com/office/drawing/2014/main" id="{C78C16FE-22F1-40C5-8F62-9CA033566AA1}"/>
              </a:ext>
            </a:extLst>
          </p:cNvPr>
          <p:cNvGrpSpPr>
            <a:grpSpLocks noChangeAspect="1"/>
          </p:cNvGrpSpPr>
          <p:nvPr/>
        </p:nvGrpSpPr>
        <p:grpSpPr bwMode="auto">
          <a:xfrm>
            <a:off x="9024989" y="3833965"/>
            <a:ext cx="618632" cy="568616"/>
            <a:chOff x="5633" y="2396"/>
            <a:chExt cx="470" cy="432"/>
          </a:xfrm>
          <a:solidFill>
            <a:schemeClr val="bg1"/>
          </a:solidFill>
        </p:grpSpPr>
        <p:sp>
          <p:nvSpPr>
            <p:cNvPr id="107" name="Oval 4">
              <a:extLst>
                <a:ext uri="{FF2B5EF4-FFF2-40B4-BE49-F238E27FC236}">
                  <a16:creationId xmlns:a16="http://schemas.microsoft.com/office/drawing/2014/main" id="{CC7CE68D-E478-420C-B386-3F9CA0854D69}"/>
                </a:ext>
              </a:extLst>
            </p:cNvPr>
            <p:cNvSpPr>
              <a:spLocks noChangeArrowheads="1"/>
            </p:cNvSpPr>
            <p:nvPr/>
          </p:nvSpPr>
          <p:spPr bwMode="auto">
            <a:xfrm>
              <a:off x="5810" y="2713"/>
              <a:ext cx="115" cy="1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5">
              <a:extLst>
                <a:ext uri="{FF2B5EF4-FFF2-40B4-BE49-F238E27FC236}">
                  <a16:creationId xmlns:a16="http://schemas.microsoft.com/office/drawing/2014/main" id="{EEC3B206-5E7C-4CB8-81EE-296EBC1E4028}"/>
                </a:ext>
              </a:extLst>
            </p:cNvPr>
            <p:cNvSpPr>
              <a:spLocks noEditPoints="1"/>
            </p:cNvSpPr>
            <p:nvPr/>
          </p:nvSpPr>
          <p:spPr bwMode="auto">
            <a:xfrm>
              <a:off x="5633" y="2396"/>
              <a:ext cx="470" cy="303"/>
            </a:xfrm>
            <a:custGeom>
              <a:avLst/>
              <a:gdLst>
                <a:gd name="T0" fmla="*/ 328 w 366"/>
                <a:gd name="T1" fmla="*/ 124 h 235"/>
                <a:gd name="T2" fmla="*/ 38 w 366"/>
                <a:gd name="T3" fmla="*/ 124 h 235"/>
                <a:gd name="T4" fmla="*/ 15 w 366"/>
                <a:gd name="T5" fmla="*/ 123 h 235"/>
                <a:gd name="T6" fmla="*/ 5 w 366"/>
                <a:gd name="T7" fmla="*/ 113 h 235"/>
                <a:gd name="T8" fmla="*/ 0 w 366"/>
                <a:gd name="T9" fmla="*/ 100 h 235"/>
                <a:gd name="T10" fmla="*/ 6 w 366"/>
                <a:gd name="T11" fmla="*/ 88 h 235"/>
                <a:gd name="T12" fmla="*/ 360 w 366"/>
                <a:gd name="T13" fmla="*/ 88 h 235"/>
                <a:gd name="T14" fmla="*/ 366 w 366"/>
                <a:gd name="T15" fmla="*/ 100 h 235"/>
                <a:gd name="T16" fmla="*/ 361 w 366"/>
                <a:gd name="T17" fmla="*/ 113 h 235"/>
                <a:gd name="T18" fmla="*/ 350 w 366"/>
                <a:gd name="T19" fmla="*/ 123 h 235"/>
                <a:gd name="T20" fmla="*/ 328 w 366"/>
                <a:gd name="T21" fmla="*/ 124 h 235"/>
                <a:gd name="T22" fmla="*/ 278 w 366"/>
                <a:gd name="T23" fmla="*/ 175 h 235"/>
                <a:gd name="T24" fmla="*/ 300 w 366"/>
                <a:gd name="T25" fmla="*/ 174 h 235"/>
                <a:gd name="T26" fmla="*/ 311 w 366"/>
                <a:gd name="T27" fmla="*/ 163 h 235"/>
                <a:gd name="T28" fmla="*/ 315 w 366"/>
                <a:gd name="T29" fmla="*/ 151 h 235"/>
                <a:gd name="T30" fmla="*/ 309 w 366"/>
                <a:gd name="T31" fmla="*/ 139 h 235"/>
                <a:gd name="T32" fmla="*/ 56 w 366"/>
                <a:gd name="T33" fmla="*/ 139 h 235"/>
                <a:gd name="T34" fmla="*/ 51 w 366"/>
                <a:gd name="T35" fmla="*/ 151 h 235"/>
                <a:gd name="T36" fmla="*/ 55 w 366"/>
                <a:gd name="T37" fmla="*/ 163 h 235"/>
                <a:gd name="T38" fmla="*/ 66 w 366"/>
                <a:gd name="T39" fmla="*/ 174 h 235"/>
                <a:gd name="T40" fmla="*/ 88 w 366"/>
                <a:gd name="T41" fmla="*/ 175 h 235"/>
                <a:gd name="T42" fmla="*/ 278 w 366"/>
                <a:gd name="T43" fmla="*/ 175 h 235"/>
                <a:gd name="T44" fmla="*/ 224 w 366"/>
                <a:gd name="T45" fmla="*/ 230 h 235"/>
                <a:gd name="T46" fmla="*/ 142 w 366"/>
                <a:gd name="T47" fmla="*/ 230 h 235"/>
                <a:gd name="T48" fmla="*/ 121 w 366"/>
                <a:gd name="T49" fmla="*/ 228 h 235"/>
                <a:gd name="T50" fmla="*/ 110 w 366"/>
                <a:gd name="T51" fmla="*/ 218 h 235"/>
                <a:gd name="T52" fmla="*/ 105 w 366"/>
                <a:gd name="T53" fmla="*/ 205 h 235"/>
                <a:gd name="T54" fmla="*/ 112 w 366"/>
                <a:gd name="T55" fmla="*/ 193 h 235"/>
                <a:gd name="T56" fmla="*/ 254 w 366"/>
                <a:gd name="T57" fmla="*/ 193 h 235"/>
                <a:gd name="T58" fmla="*/ 261 w 366"/>
                <a:gd name="T59" fmla="*/ 205 h 235"/>
                <a:gd name="T60" fmla="*/ 256 w 366"/>
                <a:gd name="T61" fmla="*/ 218 h 235"/>
                <a:gd name="T62" fmla="*/ 245 w 366"/>
                <a:gd name="T63" fmla="*/ 228 h 235"/>
                <a:gd name="T64" fmla="*/ 224 w 366"/>
                <a:gd name="T65" fmla="*/ 2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6" h="235">
                  <a:moveTo>
                    <a:pt x="328" y="124"/>
                  </a:moveTo>
                  <a:cubicBezTo>
                    <a:pt x="245" y="52"/>
                    <a:pt x="121" y="52"/>
                    <a:pt x="38" y="124"/>
                  </a:cubicBezTo>
                  <a:cubicBezTo>
                    <a:pt x="31" y="130"/>
                    <a:pt x="22" y="129"/>
                    <a:pt x="15" y="123"/>
                  </a:cubicBezTo>
                  <a:cubicBezTo>
                    <a:pt x="5" y="113"/>
                    <a:pt x="5" y="113"/>
                    <a:pt x="5" y="113"/>
                  </a:cubicBezTo>
                  <a:cubicBezTo>
                    <a:pt x="2" y="109"/>
                    <a:pt x="0" y="105"/>
                    <a:pt x="0" y="100"/>
                  </a:cubicBezTo>
                  <a:cubicBezTo>
                    <a:pt x="0" y="96"/>
                    <a:pt x="2" y="92"/>
                    <a:pt x="6" y="88"/>
                  </a:cubicBezTo>
                  <a:cubicBezTo>
                    <a:pt x="107" y="0"/>
                    <a:pt x="259" y="0"/>
                    <a:pt x="360" y="88"/>
                  </a:cubicBezTo>
                  <a:cubicBezTo>
                    <a:pt x="364" y="92"/>
                    <a:pt x="366" y="96"/>
                    <a:pt x="366" y="100"/>
                  </a:cubicBezTo>
                  <a:cubicBezTo>
                    <a:pt x="366" y="105"/>
                    <a:pt x="364" y="109"/>
                    <a:pt x="361" y="113"/>
                  </a:cubicBezTo>
                  <a:cubicBezTo>
                    <a:pt x="350" y="123"/>
                    <a:pt x="350" y="123"/>
                    <a:pt x="350" y="123"/>
                  </a:cubicBezTo>
                  <a:cubicBezTo>
                    <a:pt x="344" y="129"/>
                    <a:pt x="334" y="130"/>
                    <a:pt x="328" y="124"/>
                  </a:cubicBezTo>
                  <a:close/>
                  <a:moveTo>
                    <a:pt x="278" y="175"/>
                  </a:moveTo>
                  <a:cubicBezTo>
                    <a:pt x="284" y="180"/>
                    <a:pt x="294" y="180"/>
                    <a:pt x="300" y="174"/>
                  </a:cubicBezTo>
                  <a:cubicBezTo>
                    <a:pt x="311" y="163"/>
                    <a:pt x="311" y="163"/>
                    <a:pt x="311" y="163"/>
                  </a:cubicBezTo>
                  <a:cubicBezTo>
                    <a:pt x="314" y="160"/>
                    <a:pt x="316" y="155"/>
                    <a:pt x="315" y="151"/>
                  </a:cubicBezTo>
                  <a:cubicBezTo>
                    <a:pt x="315" y="146"/>
                    <a:pt x="313" y="142"/>
                    <a:pt x="309" y="139"/>
                  </a:cubicBezTo>
                  <a:cubicBezTo>
                    <a:pt x="236" y="78"/>
                    <a:pt x="130" y="78"/>
                    <a:pt x="56" y="139"/>
                  </a:cubicBezTo>
                  <a:cubicBezTo>
                    <a:pt x="53" y="142"/>
                    <a:pt x="51" y="146"/>
                    <a:pt x="51" y="151"/>
                  </a:cubicBezTo>
                  <a:cubicBezTo>
                    <a:pt x="50" y="155"/>
                    <a:pt x="52" y="160"/>
                    <a:pt x="55" y="163"/>
                  </a:cubicBezTo>
                  <a:cubicBezTo>
                    <a:pt x="66" y="174"/>
                    <a:pt x="66" y="174"/>
                    <a:pt x="66" y="174"/>
                  </a:cubicBezTo>
                  <a:cubicBezTo>
                    <a:pt x="72" y="180"/>
                    <a:pt x="82" y="180"/>
                    <a:pt x="88" y="175"/>
                  </a:cubicBezTo>
                  <a:cubicBezTo>
                    <a:pt x="143" y="130"/>
                    <a:pt x="223" y="130"/>
                    <a:pt x="278" y="175"/>
                  </a:cubicBezTo>
                  <a:close/>
                  <a:moveTo>
                    <a:pt x="224" y="230"/>
                  </a:moveTo>
                  <a:cubicBezTo>
                    <a:pt x="199" y="213"/>
                    <a:pt x="166" y="213"/>
                    <a:pt x="142" y="230"/>
                  </a:cubicBezTo>
                  <a:cubicBezTo>
                    <a:pt x="135" y="235"/>
                    <a:pt x="126" y="234"/>
                    <a:pt x="121" y="228"/>
                  </a:cubicBezTo>
                  <a:cubicBezTo>
                    <a:pt x="110" y="218"/>
                    <a:pt x="110" y="218"/>
                    <a:pt x="110" y="218"/>
                  </a:cubicBezTo>
                  <a:cubicBezTo>
                    <a:pt x="106" y="214"/>
                    <a:pt x="105" y="210"/>
                    <a:pt x="105" y="205"/>
                  </a:cubicBezTo>
                  <a:cubicBezTo>
                    <a:pt x="106" y="200"/>
                    <a:pt x="108" y="196"/>
                    <a:pt x="112" y="193"/>
                  </a:cubicBezTo>
                  <a:cubicBezTo>
                    <a:pt x="154" y="162"/>
                    <a:pt x="212" y="162"/>
                    <a:pt x="254" y="193"/>
                  </a:cubicBezTo>
                  <a:cubicBezTo>
                    <a:pt x="258" y="196"/>
                    <a:pt x="260" y="200"/>
                    <a:pt x="261" y="205"/>
                  </a:cubicBezTo>
                  <a:cubicBezTo>
                    <a:pt x="261" y="210"/>
                    <a:pt x="260" y="214"/>
                    <a:pt x="256" y="218"/>
                  </a:cubicBezTo>
                  <a:cubicBezTo>
                    <a:pt x="245" y="228"/>
                    <a:pt x="245" y="228"/>
                    <a:pt x="245" y="228"/>
                  </a:cubicBezTo>
                  <a:cubicBezTo>
                    <a:pt x="240" y="234"/>
                    <a:pt x="231" y="235"/>
                    <a:pt x="224"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0" name="Oval 109">
            <a:extLst>
              <a:ext uri="{FF2B5EF4-FFF2-40B4-BE49-F238E27FC236}">
                <a16:creationId xmlns:a16="http://schemas.microsoft.com/office/drawing/2014/main" id="{E3AC6849-216F-4FB9-B726-4A91B2160503}"/>
              </a:ext>
            </a:extLst>
          </p:cNvPr>
          <p:cNvSpPr/>
          <p:nvPr/>
        </p:nvSpPr>
        <p:spPr>
          <a:xfrm>
            <a:off x="8698514" y="4967686"/>
            <a:ext cx="1242614" cy="124261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algn="ctr">
              <a:lnSpc>
                <a:spcPct val="90000"/>
              </a:lnSpc>
            </a:pPr>
            <a:endParaRPr lang="en-ZW" sz="1600">
              <a:solidFill>
                <a:schemeClr val="tx1"/>
              </a:solidFill>
              <a:latin typeface="+mj-lt"/>
            </a:endParaRPr>
          </a:p>
        </p:txBody>
      </p:sp>
      <p:sp>
        <p:nvSpPr>
          <p:cNvPr id="111" name="Rectangle 110">
            <a:extLst>
              <a:ext uri="{FF2B5EF4-FFF2-40B4-BE49-F238E27FC236}">
                <a16:creationId xmlns:a16="http://schemas.microsoft.com/office/drawing/2014/main" id="{E6B0A619-332C-476D-9293-BC3A1E396647}"/>
              </a:ext>
            </a:extLst>
          </p:cNvPr>
          <p:cNvSpPr/>
          <p:nvPr/>
        </p:nvSpPr>
        <p:spPr>
          <a:xfrm>
            <a:off x="9969506" y="4955144"/>
            <a:ext cx="1994646" cy="1477328"/>
          </a:xfrm>
          <a:prstGeom prst="rect">
            <a:avLst/>
          </a:prstGeom>
        </p:spPr>
        <p:txBody>
          <a:bodyPr wrap="square">
            <a:spAutoFit/>
          </a:bodyPr>
          <a:lstStyle/>
          <a:p>
            <a:pPr>
              <a:lnSpc>
                <a:spcPct val="90000"/>
              </a:lnSpc>
            </a:pPr>
            <a:r>
              <a:rPr lang="en-ZW" sz="2000" b="1">
                <a:solidFill>
                  <a:schemeClr val="tx2"/>
                </a:solidFill>
                <a:latin typeface="+mj-lt"/>
              </a:rPr>
              <a:t>Live online interaction </a:t>
            </a:r>
            <a:br>
              <a:rPr lang="en-ZW" sz="2000" b="1">
                <a:solidFill>
                  <a:schemeClr val="tx2"/>
                </a:solidFill>
                <a:latin typeface="+mj-lt"/>
              </a:rPr>
            </a:br>
            <a:r>
              <a:rPr lang="en-ZW" sz="2000">
                <a:solidFill>
                  <a:schemeClr val="tx2"/>
                </a:solidFill>
                <a:latin typeface="+mj-lt"/>
              </a:rPr>
              <a:t>assessor, apprentice</a:t>
            </a:r>
          </a:p>
          <a:p>
            <a:pPr>
              <a:lnSpc>
                <a:spcPct val="90000"/>
              </a:lnSpc>
            </a:pPr>
            <a:r>
              <a:rPr lang="en-ZW" sz="2000">
                <a:solidFill>
                  <a:schemeClr val="tx2"/>
                </a:solidFill>
                <a:latin typeface="+mj-lt"/>
              </a:rPr>
              <a:t>GoToMeeting</a:t>
            </a:r>
          </a:p>
        </p:txBody>
      </p:sp>
      <p:grpSp>
        <p:nvGrpSpPr>
          <p:cNvPr id="112" name="Group 111">
            <a:extLst>
              <a:ext uri="{FF2B5EF4-FFF2-40B4-BE49-F238E27FC236}">
                <a16:creationId xmlns:a16="http://schemas.microsoft.com/office/drawing/2014/main" id="{389E2094-705D-4A76-B825-7A1AF0CAE05F}"/>
              </a:ext>
            </a:extLst>
          </p:cNvPr>
          <p:cNvGrpSpPr/>
          <p:nvPr/>
        </p:nvGrpSpPr>
        <p:grpSpPr>
          <a:xfrm>
            <a:off x="6547026" y="4570554"/>
            <a:ext cx="2069439" cy="1425453"/>
            <a:chOff x="6492570" y="4932534"/>
            <a:chExt cx="2069439" cy="1425453"/>
          </a:xfrm>
        </p:grpSpPr>
        <p:sp>
          <p:nvSpPr>
            <p:cNvPr id="114" name="Freeform: Shape 113">
              <a:extLst>
                <a:ext uri="{FF2B5EF4-FFF2-40B4-BE49-F238E27FC236}">
                  <a16:creationId xmlns:a16="http://schemas.microsoft.com/office/drawing/2014/main" id="{75F78A78-7A24-4A6D-840A-56B156203D39}"/>
                </a:ext>
              </a:extLst>
            </p:cNvPr>
            <p:cNvSpPr/>
            <p:nvPr/>
          </p:nvSpPr>
          <p:spPr>
            <a:xfrm>
              <a:off x="6492570" y="4932534"/>
              <a:ext cx="2049780" cy="1072737"/>
            </a:xfrm>
            <a:custGeom>
              <a:avLst/>
              <a:gdLst>
                <a:gd name="connsiteX0" fmla="*/ 0 w 2032000"/>
                <a:gd name="connsiteY0" fmla="*/ 0 h 889000"/>
                <a:gd name="connsiteX1" fmla="*/ 622300 w 2032000"/>
                <a:gd name="connsiteY1" fmla="*/ 0 h 889000"/>
                <a:gd name="connsiteX2" fmla="*/ 1435100 w 2032000"/>
                <a:gd name="connsiteY2" fmla="*/ 889000 h 889000"/>
                <a:gd name="connsiteX3" fmla="*/ 2032000 w 2032000"/>
                <a:gd name="connsiteY3" fmla="*/ 889000 h 889000"/>
                <a:gd name="connsiteX0" fmla="*/ 0 w 2032000"/>
                <a:gd name="connsiteY0" fmla="*/ 6014 h 895014"/>
                <a:gd name="connsiteX1" fmla="*/ 546100 w 2032000"/>
                <a:gd name="connsiteY1" fmla="*/ 0 h 895014"/>
                <a:gd name="connsiteX2" fmla="*/ 1435100 w 2032000"/>
                <a:gd name="connsiteY2" fmla="*/ 895014 h 895014"/>
                <a:gd name="connsiteX3" fmla="*/ 2032000 w 2032000"/>
                <a:gd name="connsiteY3" fmla="*/ 895014 h 895014"/>
                <a:gd name="connsiteX0" fmla="*/ 0 w 2032000"/>
                <a:gd name="connsiteY0" fmla="*/ 0 h 889000"/>
                <a:gd name="connsiteX1" fmla="*/ 543718 w 2032000"/>
                <a:gd name="connsiteY1" fmla="*/ 2443 h 889000"/>
                <a:gd name="connsiteX2" fmla="*/ 1435100 w 2032000"/>
                <a:gd name="connsiteY2" fmla="*/ 889000 h 889000"/>
                <a:gd name="connsiteX3" fmla="*/ 2032000 w 2032000"/>
                <a:gd name="connsiteY3" fmla="*/ 889000 h 889000"/>
                <a:gd name="connsiteX0" fmla="*/ 0 w 2032000"/>
                <a:gd name="connsiteY0" fmla="*/ 0 h 889000"/>
                <a:gd name="connsiteX1" fmla="*/ 543718 w 2032000"/>
                <a:gd name="connsiteY1" fmla="*/ 1503 h 889000"/>
                <a:gd name="connsiteX2" fmla="*/ 1435100 w 2032000"/>
                <a:gd name="connsiteY2" fmla="*/ 889000 h 889000"/>
                <a:gd name="connsiteX3" fmla="*/ 2032000 w 2032000"/>
                <a:gd name="connsiteY3" fmla="*/ 889000 h 889000"/>
              </a:gdLst>
              <a:ahLst/>
              <a:cxnLst>
                <a:cxn ang="0">
                  <a:pos x="connsiteX0" y="connsiteY0"/>
                </a:cxn>
                <a:cxn ang="0">
                  <a:pos x="connsiteX1" y="connsiteY1"/>
                </a:cxn>
                <a:cxn ang="0">
                  <a:pos x="connsiteX2" y="connsiteY2"/>
                </a:cxn>
                <a:cxn ang="0">
                  <a:pos x="connsiteX3" y="connsiteY3"/>
                </a:cxn>
              </a:cxnLst>
              <a:rect l="l" t="t" r="r" b="b"/>
              <a:pathLst>
                <a:path w="2032000" h="889000">
                  <a:moveTo>
                    <a:pt x="0" y="0"/>
                  </a:moveTo>
                  <a:lnTo>
                    <a:pt x="543718" y="1503"/>
                  </a:lnTo>
                  <a:lnTo>
                    <a:pt x="1435100" y="889000"/>
                  </a:lnTo>
                  <a:lnTo>
                    <a:pt x="2032000" y="889000"/>
                  </a:lnTo>
                </a:path>
              </a:pathLst>
            </a:custGeom>
            <a:noFill/>
            <a:ln w="12700" cap="rnd">
              <a:solidFill>
                <a:schemeClr val="accent6"/>
              </a:solidFill>
              <a:prstDash val="dash"/>
              <a:tailEnd type="arrow"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2D7407AC-AA84-4ED5-A1F6-9A5A7F3E3381}"/>
                </a:ext>
              </a:extLst>
            </p:cNvPr>
            <p:cNvSpPr/>
            <p:nvPr/>
          </p:nvSpPr>
          <p:spPr>
            <a:xfrm>
              <a:off x="6512229" y="5813859"/>
              <a:ext cx="2049780" cy="544128"/>
            </a:xfrm>
            <a:custGeom>
              <a:avLst/>
              <a:gdLst>
                <a:gd name="connsiteX0" fmla="*/ 0 w 2032000"/>
                <a:gd name="connsiteY0" fmla="*/ 0 h 889000"/>
                <a:gd name="connsiteX1" fmla="*/ 622300 w 2032000"/>
                <a:gd name="connsiteY1" fmla="*/ 0 h 889000"/>
                <a:gd name="connsiteX2" fmla="*/ 1435100 w 2032000"/>
                <a:gd name="connsiteY2" fmla="*/ 889000 h 889000"/>
                <a:gd name="connsiteX3" fmla="*/ 2032000 w 2032000"/>
                <a:gd name="connsiteY3" fmla="*/ 889000 h 889000"/>
                <a:gd name="connsiteX0" fmla="*/ 0 w 2032000"/>
                <a:gd name="connsiteY0" fmla="*/ 6014 h 895014"/>
                <a:gd name="connsiteX1" fmla="*/ 546100 w 2032000"/>
                <a:gd name="connsiteY1" fmla="*/ 0 h 895014"/>
                <a:gd name="connsiteX2" fmla="*/ 1435100 w 2032000"/>
                <a:gd name="connsiteY2" fmla="*/ 895014 h 895014"/>
                <a:gd name="connsiteX3" fmla="*/ 2032000 w 2032000"/>
                <a:gd name="connsiteY3" fmla="*/ 895014 h 895014"/>
                <a:gd name="connsiteX0" fmla="*/ 0 w 2032000"/>
                <a:gd name="connsiteY0" fmla="*/ 0 h 889000"/>
                <a:gd name="connsiteX1" fmla="*/ 543718 w 2032000"/>
                <a:gd name="connsiteY1" fmla="*/ 2443 h 889000"/>
                <a:gd name="connsiteX2" fmla="*/ 1435100 w 2032000"/>
                <a:gd name="connsiteY2" fmla="*/ 889000 h 889000"/>
                <a:gd name="connsiteX3" fmla="*/ 2032000 w 2032000"/>
                <a:gd name="connsiteY3" fmla="*/ 889000 h 889000"/>
                <a:gd name="connsiteX0" fmla="*/ 0 w 2032000"/>
                <a:gd name="connsiteY0" fmla="*/ 0 h 889000"/>
                <a:gd name="connsiteX1" fmla="*/ 543718 w 2032000"/>
                <a:gd name="connsiteY1" fmla="*/ 1503 h 889000"/>
                <a:gd name="connsiteX2" fmla="*/ 1435100 w 2032000"/>
                <a:gd name="connsiteY2" fmla="*/ 889000 h 889000"/>
                <a:gd name="connsiteX3" fmla="*/ 2032000 w 2032000"/>
                <a:gd name="connsiteY3" fmla="*/ 889000 h 889000"/>
              </a:gdLst>
              <a:ahLst/>
              <a:cxnLst>
                <a:cxn ang="0">
                  <a:pos x="connsiteX0" y="connsiteY0"/>
                </a:cxn>
                <a:cxn ang="0">
                  <a:pos x="connsiteX1" y="connsiteY1"/>
                </a:cxn>
                <a:cxn ang="0">
                  <a:pos x="connsiteX2" y="connsiteY2"/>
                </a:cxn>
                <a:cxn ang="0">
                  <a:pos x="connsiteX3" y="connsiteY3"/>
                </a:cxn>
              </a:cxnLst>
              <a:rect l="l" t="t" r="r" b="b"/>
              <a:pathLst>
                <a:path w="2032000" h="889000">
                  <a:moveTo>
                    <a:pt x="0" y="0"/>
                  </a:moveTo>
                  <a:lnTo>
                    <a:pt x="543718" y="1503"/>
                  </a:lnTo>
                  <a:lnTo>
                    <a:pt x="1435100" y="889000"/>
                  </a:lnTo>
                  <a:lnTo>
                    <a:pt x="2032000" y="889000"/>
                  </a:lnTo>
                </a:path>
              </a:pathLst>
            </a:custGeom>
            <a:noFill/>
            <a:ln w="12700" cap="rnd">
              <a:solidFill>
                <a:schemeClr val="accent6"/>
              </a:solidFill>
              <a:prstDash val="dash"/>
              <a:tailEnd type="arrow"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9">
            <a:extLst>
              <a:ext uri="{FF2B5EF4-FFF2-40B4-BE49-F238E27FC236}">
                <a16:creationId xmlns:a16="http://schemas.microsoft.com/office/drawing/2014/main" id="{CDCDA712-F4CB-4AE9-A1BF-3BA53FDEDAD8}"/>
              </a:ext>
            </a:extLst>
          </p:cNvPr>
          <p:cNvGrpSpPr>
            <a:grpSpLocks noChangeAspect="1"/>
          </p:cNvGrpSpPr>
          <p:nvPr/>
        </p:nvGrpSpPr>
        <p:grpSpPr bwMode="auto">
          <a:xfrm>
            <a:off x="9049991" y="5288903"/>
            <a:ext cx="574776" cy="566860"/>
            <a:chOff x="-5149" y="-466"/>
            <a:chExt cx="944" cy="931"/>
          </a:xfrm>
          <a:solidFill>
            <a:schemeClr val="bg1"/>
          </a:solidFill>
        </p:grpSpPr>
        <p:sp>
          <p:nvSpPr>
            <p:cNvPr id="117" name="Oval 20">
              <a:extLst>
                <a:ext uri="{FF2B5EF4-FFF2-40B4-BE49-F238E27FC236}">
                  <a16:creationId xmlns:a16="http://schemas.microsoft.com/office/drawing/2014/main" id="{D8303971-AD68-418D-B105-12F980935CD1}"/>
                </a:ext>
              </a:extLst>
            </p:cNvPr>
            <p:cNvSpPr>
              <a:spLocks noChangeArrowheads="1"/>
            </p:cNvSpPr>
            <p:nvPr/>
          </p:nvSpPr>
          <p:spPr bwMode="auto">
            <a:xfrm>
              <a:off x="-5130" y="-147"/>
              <a:ext cx="217" cy="2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Oval 21">
              <a:extLst>
                <a:ext uri="{FF2B5EF4-FFF2-40B4-BE49-F238E27FC236}">
                  <a16:creationId xmlns:a16="http://schemas.microsoft.com/office/drawing/2014/main" id="{E271575D-ABBD-4704-B274-7C4D56E4F075}"/>
                </a:ext>
              </a:extLst>
            </p:cNvPr>
            <p:cNvSpPr>
              <a:spLocks noChangeArrowheads="1"/>
            </p:cNvSpPr>
            <p:nvPr/>
          </p:nvSpPr>
          <p:spPr bwMode="auto">
            <a:xfrm>
              <a:off x="-4441" y="-147"/>
              <a:ext cx="217" cy="2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9" name="Freeform 22">
              <a:extLst>
                <a:ext uri="{FF2B5EF4-FFF2-40B4-BE49-F238E27FC236}">
                  <a16:creationId xmlns:a16="http://schemas.microsoft.com/office/drawing/2014/main" id="{E7E7F9D0-FF45-44BF-B4F6-06E28DF74CFC}"/>
                </a:ext>
              </a:extLst>
            </p:cNvPr>
            <p:cNvSpPr>
              <a:spLocks/>
            </p:cNvSpPr>
            <p:nvPr/>
          </p:nvSpPr>
          <p:spPr bwMode="auto">
            <a:xfrm>
              <a:off x="-5149" y="94"/>
              <a:ext cx="434" cy="371"/>
            </a:xfrm>
            <a:custGeom>
              <a:avLst/>
              <a:gdLst>
                <a:gd name="T0" fmla="*/ 175 w 184"/>
                <a:gd name="T1" fmla="*/ 101 h 157"/>
                <a:gd name="T2" fmla="*/ 184 w 184"/>
                <a:gd name="T3" fmla="*/ 75 h 157"/>
                <a:gd name="T4" fmla="*/ 115 w 184"/>
                <a:gd name="T5" fmla="*/ 32 h 157"/>
                <a:gd name="T6" fmla="*/ 94 w 184"/>
                <a:gd name="T7" fmla="*/ 10 h 157"/>
                <a:gd name="T8" fmla="*/ 93 w 184"/>
                <a:gd name="T9" fmla="*/ 10 h 157"/>
                <a:gd name="T10" fmla="*/ 66 w 184"/>
                <a:gd name="T11" fmla="*/ 0 h 157"/>
                <a:gd name="T12" fmla="*/ 42 w 184"/>
                <a:gd name="T13" fmla="*/ 0 h 157"/>
                <a:gd name="T14" fmla="*/ 0 w 184"/>
                <a:gd name="T15" fmla="*/ 42 h 157"/>
                <a:gd name="T16" fmla="*/ 0 w 184"/>
                <a:gd name="T17" fmla="*/ 157 h 157"/>
                <a:gd name="T18" fmla="*/ 108 w 184"/>
                <a:gd name="T19" fmla="*/ 157 h 157"/>
                <a:gd name="T20" fmla="*/ 108 w 184"/>
                <a:gd name="T21" fmla="*/ 82 h 157"/>
                <a:gd name="T22" fmla="*/ 180 w 184"/>
                <a:gd name="T23" fmla="*/ 115 h 157"/>
                <a:gd name="T24" fmla="*/ 175 w 184"/>
                <a:gd name="T25" fmla="*/ 10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157">
                  <a:moveTo>
                    <a:pt x="175" y="101"/>
                  </a:moveTo>
                  <a:cubicBezTo>
                    <a:pt x="174" y="91"/>
                    <a:pt x="177" y="82"/>
                    <a:pt x="184" y="75"/>
                  </a:cubicBezTo>
                  <a:cubicBezTo>
                    <a:pt x="145" y="68"/>
                    <a:pt x="129" y="49"/>
                    <a:pt x="115" y="32"/>
                  </a:cubicBezTo>
                  <a:cubicBezTo>
                    <a:pt x="109" y="24"/>
                    <a:pt x="102" y="16"/>
                    <a:pt x="94" y="10"/>
                  </a:cubicBezTo>
                  <a:cubicBezTo>
                    <a:pt x="93" y="10"/>
                    <a:pt x="93" y="10"/>
                    <a:pt x="93" y="10"/>
                  </a:cubicBezTo>
                  <a:cubicBezTo>
                    <a:pt x="86" y="4"/>
                    <a:pt x="77" y="0"/>
                    <a:pt x="66" y="0"/>
                  </a:cubicBezTo>
                  <a:cubicBezTo>
                    <a:pt x="42" y="0"/>
                    <a:pt x="42" y="0"/>
                    <a:pt x="42" y="0"/>
                  </a:cubicBezTo>
                  <a:cubicBezTo>
                    <a:pt x="19" y="0"/>
                    <a:pt x="0" y="19"/>
                    <a:pt x="0" y="42"/>
                  </a:cubicBezTo>
                  <a:cubicBezTo>
                    <a:pt x="0" y="157"/>
                    <a:pt x="0" y="157"/>
                    <a:pt x="0" y="157"/>
                  </a:cubicBezTo>
                  <a:cubicBezTo>
                    <a:pt x="108" y="157"/>
                    <a:pt x="108" y="157"/>
                    <a:pt x="108" y="157"/>
                  </a:cubicBezTo>
                  <a:cubicBezTo>
                    <a:pt x="108" y="82"/>
                    <a:pt x="108" y="82"/>
                    <a:pt x="108" y="82"/>
                  </a:cubicBezTo>
                  <a:cubicBezTo>
                    <a:pt x="124" y="96"/>
                    <a:pt x="146" y="109"/>
                    <a:pt x="180" y="115"/>
                  </a:cubicBezTo>
                  <a:cubicBezTo>
                    <a:pt x="178" y="111"/>
                    <a:pt x="175" y="106"/>
                    <a:pt x="17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0" name="Freeform 23">
              <a:extLst>
                <a:ext uri="{FF2B5EF4-FFF2-40B4-BE49-F238E27FC236}">
                  <a16:creationId xmlns:a16="http://schemas.microsoft.com/office/drawing/2014/main" id="{678B5E6F-239C-4E81-803B-EE0DE4EB1DAA}"/>
                </a:ext>
              </a:extLst>
            </p:cNvPr>
            <p:cNvSpPr>
              <a:spLocks/>
            </p:cNvSpPr>
            <p:nvPr/>
          </p:nvSpPr>
          <p:spPr bwMode="auto">
            <a:xfrm>
              <a:off x="-4710" y="94"/>
              <a:ext cx="505" cy="371"/>
            </a:xfrm>
            <a:custGeom>
              <a:avLst/>
              <a:gdLst>
                <a:gd name="T0" fmla="*/ 172 w 214"/>
                <a:gd name="T1" fmla="*/ 0 h 157"/>
                <a:gd name="T2" fmla="*/ 148 w 214"/>
                <a:gd name="T3" fmla="*/ 0 h 157"/>
                <a:gd name="T4" fmla="*/ 121 w 214"/>
                <a:gd name="T5" fmla="*/ 10 h 157"/>
                <a:gd name="T6" fmla="*/ 120 w 214"/>
                <a:gd name="T7" fmla="*/ 10 h 157"/>
                <a:gd name="T8" fmla="*/ 99 w 214"/>
                <a:gd name="T9" fmla="*/ 32 h 157"/>
                <a:gd name="T10" fmla="*/ 18 w 214"/>
                <a:gd name="T11" fmla="*/ 78 h 157"/>
                <a:gd name="T12" fmla="*/ 1 w 214"/>
                <a:gd name="T13" fmla="*/ 99 h 157"/>
                <a:gd name="T14" fmla="*/ 20 w 214"/>
                <a:gd name="T15" fmla="*/ 117 h 157"/>
                <a:gd name="T16" fmla="*/ 23 w 214"/>
                <a:gd name="T17" fmla="*/ 117 h 157"/>
                <a:gd name="T18" fmla="*/ 106 w 214"/>
                <a:gd name="T19" fmla="*/ 83 h 157"/>
                <a:gd name="T20" fmla="*/ 106 w 214"/>
                <a:gd name="T21" fmla="*/ 157 h 157"/>
                <a:gd name="T22" fmla="*/ 214 w 214"/>
                <a:gd name="T23" fmla="*/ 157 h 157"/>
                <a:gd name="T24" fmla="*/ 214 w 214"/>
                <a:gd name="T25" fmla="*/ 42 h 157"/>
                <a:gd name="T26" fmla="*/ 172 w 214"/>
                <a:gd name="T2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4" h="157">
                  <a:moveTo>
                    <a:pt x="172" y="0"/>
                  </a:moveTo>
                  <a:cubicBezTo>
                    <a:pt x="148" y="0"/>
                    <a:pt x="148" y="0"/>
                    <a:pt x="148" y="0"/>
                  </a:cubicBezTo>
                  <a:cubicBezTo>
                    <a:pt x="138" y="0"/>
                    <a:pt x="128" y="4"/>
                    <a:pt x="121" y="10"/>
                  </a:cubicBezTo>
                  <a:cubicBezTo>
                    <a:pt x="121" y="10"/>
                    <a:pt x="121" y="10"/>
                    <a:pt x="120" y="10"/>
                  </a:cubicBezTo>
                  <a:cubicBezTo>
                    <a:pt x="112" y="16"/>
                    <a:pt x="105" y="24"/>
                    <a:pt x="99" y="32"/>
                  </a:cubicBezTo>
                  <a:cubicBezTo>
                    <a:pt x="84" y="51"/>
                    <a:pt x="66" y="72"/>
                    <a:pt x="18" y="78"/>
                  </a:cubicBezTo>
                  <a:cubicBezTo>
                    <a:pt x="7" y="79"/>
                    <a:pt x="0" y="89"/>
                    <a:pt x="1" y="99"/>
                  </a:cubicBezTo>
                  <a:cubicBezTo>
                    <a:pt x="2" y="110"/>
                    <a:pt x="10" y="117"/>
                    <a:pt x="20" y="117"/>
                  </a:cubicBezTo>
                  <a:cubicBezTo>
                    <a:pt x="21" y="117"/>
                    <a:pt x="22" y="117"/>
                    <a:pt x="23" y="117"/>
                  </a:cubicBezTo>
                  <a:cubicBezTo>
                    <a:pt x="63" y="112"/>
                    <a:pt x="89" y="98"/>
                    <a:pt x="106" y="83"/>
                  </a:cubicBezTo>
                  <a:cubicBezTo>
                    <a:pt x="106" y="157"/>
                    <a:pt x="106" y="157"/>
                    <a:pt x="106" y="157"/>
                  </a:cubicBezTo>
                  <a:cubicBezTo>
                    <a:pt x="214" y="157"/>
                    <a:pt x="214" y="157"/>
                    <a:pt x="214" y="157"/>
                  </a:cubicBezTo>
                  <a:cubicBezTo>
                    <a:pt x="214" y="42"/>
                    <a:pt x="214" y="42"/>
                    <a:pt x="214" y="42"/>
                  </a:cubicBezTo>
                  <a:cubicBezTo>
                    <a:pt x="214" y="19"/>
                    <a:pt x="195" y="0"/>
                    <a:pt x="1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Freeform 24">
              <a:extLst>
                <a:ext uri="{FF2B5EF4-FFF2-40B4-BE49-F238E27FC236}">
                  <a16:creationId xmlns:a16="http://schemas.microsoft.com/office/drawing/2014/main" id="{52FBE775-4302-4F8B-B3E5-74FF25C703A4}"/>
                </a:ext>
              </a:extLst>
            </p:cNvPr>
            <p:cNvSpPr>
              <a:spLocks/>
            </p:cNvSpPr>
            <p:nvPr/>
          </p:nvSpPr>
          <p:spPr bwMode="auto">
            <a:xfrm>
              <a:off x="-4989" y="-466"/>
              <a:ext cx="397" cy="340"/>
            </a:xfrm>
            <a:custGeom>
              <a:avLst/>
              <a:gdLst>
                <a:gd name="T0" fmla="*/ 103 w 168"/>
                <a:gd name="T1" fmla="*/ 105 h 144"/>
                <a:gd name="T2" fmla="*/ 103 w 168"/>
                <a:gd name="T3" fmla="*/ 59 h 144"/>
                <a:gd name="T4" fmla="*/ 123 w 168"/>
                <a:gd name="T5" fmla="*/ 37 h 144"/>
                <a:gd name="T6" fmla="*/ 168 w 168"/>
                <a:gd name="T7" fmla="*/ 37 h 144"/>
                <a:gd name="T8" fmla="*/ 168 w 168"/>
                <a:gd name="T9" fmla="*/ 27 h 144"/>
                <a:gd name="T10" fmla="*/ 143 w 168"/>
                <a:gd name="T11" fmla="*/ 0 h 144"/>
                <a:gd name="T12" fmla="*/ 25 w 168"/>
                <a:gd name="T13" fmla="*/ 0 h 144"/>
                <a:gd name="T14" fmla="*/ 0 w 168"/>
                <a:gd name="T15" fmla="*/ 27 h 144"/>
                <a:gd name="T16" fmla="*/ 0 w 168"/>
                <a:gd name="T17" fmla="*/ 83 h 144"/>
                <a:gd name="T18" fmla="*/ 25 w 168"/>
                <a:gd name="T19" fmla="*/ 110 h 144"/>
                <a:gd name="T20" fmla="*/ 45 w 168"/>
                <a:gd name="T21" fmla="*/ 110 h 144"/>
                <a:gd name="T22" fmla="*/ 45 w 168"/>
                <a:gd name="T23" fmla="*/ 141 h 144"/>
                <a:gd name="T24" fmla="*/ 48 w 168"/>
                <a:gd name="T25" fmla="*/ 143 h 144"/>
                <a:gd name="T26" fmla="*/ 76 w 168"/>
                <a:gd name="T27" fmla="*/ 110 h 144"/>
                <a:gd name="T28" fmla="*/ 104 w 168"/>
                <a:gd name="T29" fmla="*/ 110 h 144"/>
                <a:gd name="T30" fmla="*/ 103 w 168"/>
                <a:gd name="T31" fmla="*/ 10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 h="144">
                  <a:moveTo>
                    <a:pt x="103" y="105"/>
                  </a:moveTo>
                  <a:cubicBezTo>
                    <a:pt x="103" y="59"/>
                    <a:pt x="103" y="59"/>
                    <a:pt x="103" y="59"/>
                  </a:cubicBezTo>
                  <a:cubicBezTo>
                    <a:pt x="103" y="47"/>
                    <a:pt x="112" y="37"/>
                    <a:pt x="123" y="37"/>
                  </a:cubicBezTo>
                  <a:cubicBezTo>
                    <a:pt x="168" y="37"/>
                    <a:pt x="168" y="37"/>
                    <a:pt x="168" y="37"/>
                  </a:cubicBezTo>
                  <a:cubicBezTo>
                    <a:pt x="168" y="27"/>
                    <a:pt x="168" y="27"/>
                    <a:pt x="168" y="27"/>
                  </a:cubicBezTo>
                  <a:cubicBezTo>
                    <a:pt x="168" y="12"/>
                    <a:pt x="157" y="0"/>
                    <a:pt x="143" y="0"/>
                  </a:cubicBezTo>
                  <a:cubicBezTo>
                    <a:pt x="25" y="0"/>
                    <a:pt x="25" y="0"/>
                    <a:pt x="25" y="0"/>
                  </a:cubicBezTo>
                  <a:cubicBezTo>
                    <a:pt x="11" y="0"/>
                    <a:pt x="0" y="12"/>
                    <a:pt x="0" y="27"/>
                  </a:cubicBezTo>
                  <a:cubicBezTo>
                    <a:pt x="0" y="83"/>
                    <a:pt x="0" y="83"/>
                    <a:pt x="0" y="83"/>
                  </a:cubicBezTo>
                  <a:cubicBezTo>
                    <a:pt x="0" y="98"/>
                    <a:pt x="11" y="110"/>
                    <a:pt x="25" y="110"/>
                  </a:cubicBezTo>
                  <a:cubicBezTo>
                    <a:pt x="45" y="110"/>
                    <a:pt x="45" y="110"/>
                    <a:pt x="45" y="110"/>
                  </a:cubicBezTo>
                  <a:cubicBezTo>
                    <a:pt x="45" y="120"/>
                    <a:pt x="45" y="131"/>
                    <a:pt x="45" y="141"/>
                  </a:cubicBezTo>
                  <a:cubicBezTo>
                    <a:pt x="45" y="143"/>
                    <a:pt x="47" y="144"/>
                    <a:pt x="48" y="143"/>
                  </a:cubicBezTo>
                  <a:cubicBezTo>
                    <a:pt x="58" y="132"/>
                    <a:pt x="67" y="121"/>
                    <a:pt x="76" y="110"/>
                  </a:cubicBezTo>
                  <a:cubicBezTo>
                    <a:pt x="104" y="110"/>
                    <a:pt x="104" y="110"/>
                    <a:pt x="104" y="110"/>
                  </a:cubicBezTo>
                  <a:cubicBezTo>
                    <a:pt x="103" y="108"/>
                    <a:pt x="103" y="106"/>
                    <a:pt x="103"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5" name="Freeform 25">
              <a:extLst>
                <a:ext uri="{FF2B5EF4-FFF2-40B4-BE49-F238E27FC236}">
                  <a16:creationId xmlns:a16="http://schemas.microsoft.com/office/drawing/2014/main" id="{196B0DEE-FFBD-4951-8AB6-45AC59016C75}"/>
                </a:ext>
              </a:extLst>
            </p:cNvPr>
            <p:cNvSpPr>
              <a:spLocks/>
            </p:cNvSpPr>
            <p:nvPr/>
          </p:nvSpPr>
          <p:spPr bwMode="auto">
            <a:xfrm>
              <a:off x="-4717" y="-355"/>
              <a:ext cx="328" cy="272"/>
            </a:xfrm>
            <a:custGeom>
              <a:avLst/>
              <a:gdLst>
                <a:gd name="T0" fmla="*/ 0 w 139"/>
                <a:gd name="T1" fmla="*/ 19 h 115"/>
                <a:gd name="T2" fmla="*/ 0 w 139"/>
                <a:gd name="T3" fmla="*/ 71 h 115"/>
                <a:gd name="T4" fmla="*/ 18 w 139"/>
                <a:gd name="T5" fmla="*/ 90 h 115"/>
                <a:gd name="T6" fmla="*/ 67 w 139"/>
                <a:gd name="T7" fmla="*/ 90 h 115"/>
                <a:gd name="T8" fmla="*/ 87 w 139"/>
                <a:gd name="T9" fmla="*/ 114 h 115"/>
                <a:gd name="T10" fmla="*/ 90 w 139"/>
                <a:gd name="T11" fmla="*/ 113 h 115"/>
                <a:gd name="T12" fmla="*/ 90 w 139"/>
                <a:gd name="T13" fmla="*/ 90 h 115"/>
                <a:gd name="T14" fmla="*/ 120 w 139"/>
                <a:gd name="T15" fmla="*/ 90 h 115"/>
                <a:gd name="T16" fmla="*/ 139 w 139"/>
                <a:gd name="T17" fmla="*/ 71 h 115"/>
                <a:gd name="T18" fmla="*/ 139 w 139"/>
                <a:gd name="T19" fmla="*/ 19 h 115"/>
                <a:gd name="T20" fmla="*/ 120 w 139"/>
                <a:gd name="T21" fmla="*/ 0 h 115"/>
                <a:gd name="T22" fmla="*/ 18 w 139"/>
                <a:gd name="T23" fmla="*/ 0 h 115"/>
                <a:gd name="T24" fmla="*/ 0 w 139"/>
                <a:gd name="T25" fmla="*/ 1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 h="115">
                  <a:moveTo>
                    <a:pt x="0" y="19"/>
                  </a:moveTo>
                  <a:cubicBezTo>
                    <a:pt x="0" y="71"/>
                    <a:pt x="0" y="71"/>
                    <a:pt x="0" y="71"/>
                  </a:cubicBezTo>
                  <a:cubicBezTo>
                    <a:pt x="0" y="81"/>
                    <a:pt x="8" y="90"/>
                    <a:pt x="18" y="90"/>
                  </a:cubicBezTo>
                  <a:cubicBezTo>
                    <a:pt x="67" y="90"/>
                    <a:pt x="67" y="90"/>
                    <a:pt x="67" y="90"/>
                  </a:cubicBezTo>
                  <a:cubicBezTo>
                    <a:pt x="73" y="98"/>
                    <a:pt x="80" y="106"/>
                    <a:pt x="87" y="114"/>
                  </a:cubicBezTo>
                  <a:cubicBezTo>
                    <a:pt x="88" y="115"/>
                    <a:pt x="90" y="114"/>
                    <a:pt x="90" y="113"/>
                  </a:cubicBezTo>
                  <a:cubicBezTo>
                    <a:pt x="90" y="105"/>
                    <a:pt x="90" y="98"/>
                    <a:pt x="90" y="90"/>
                  </a:cubicBezTo>
                  <a:cubicBezTo>
                    <a:pt x="120" y="90"/>
                    <a:pt x="120" y="90"/>
                    <a:pt x="120" y="90"/>
                  </a:cubicBezTo>
                  <a:cubicBezTo>
                    <a:pt x="130" y="90"/>
                    <a:pt x="139" y="81"/>
                    <a:pt x="139" y="71"/>
                  </a:cubicBezTo>
                  <a:cubicBezTo>
                    <a:pt x="139" y="19"/>
                    <a:pt x="139" y="19"/>
                    <a:pt x="139" y="19"/>
                  </a:cubicBezTo>
                  <a:cubicBezTo>
                    <a:pt x="139" y="9"/>
                    <a:pt x="130" y="0"/>
                    <a:pt x="120" y="0"/>
                  </a:cubicBezTo>
                  <a:cubicBezTo>
                    <a:pt x="18" y="0"/>
                    <a:pt x="18" y="0"/>
                    <a:pt x="18" y="0"/>
                  </a:cubicBezTo>
                  <a:cubicBezTo>
                    <a:pt x="8" y="0"/>
                    <a:pt x="0" y="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 name="Title 5">
            <a:extLst>
              <a:ext uri="{FF2B5EF4-FFF2-40B4-BE49-F238E27FC236}">
                <a16:creationId xmlns:a16="http://schemas.microsoft.com/office/drawing/2014/main" id="{C8029E9F-CD1D-4C93-BDDF-87C11CC39999}"/>
              </a:ext>
            </a:extLst>
          </p:cNvPr>
          <p:cNvSpPr>
            <a:spLocks noGrp="1"/>
          </p:cNvSpPr>
          <p:nvPr>
            <p:ph type="title"/>
          </p:nvPr>
        </p:nvSpPr>
        <p:spPr/>
        <p:txBody>
          <a:bodyPr>
            <a:normAutofit fontScale="90000"/>
          </a:bodyPr>
          <a:lstStyle/>
          <a:p>
            <a:r>
              <a:rPr lang="en-GB" sz="4000">
                <a:solidFill>
                  <a:schemeClr val="accent2"/>
                </a:solidFill>
              </a:rPr>
              <a:t>Level 3 Assessment components &amp; delivery methods</a:t>
            </a:r>
            <a:endParaRPr lang="en-ZW" sz="4000">
              <a:solidFill>
                <a:schemeClr val="accent2"/>
              </a:solidFill>
            </a:endParaRPr>
          </a:p>
        </p:txBody>
      </p:sp>
      <p:sp>
        <p:nvSpPr>
          <p:cNvPr id="3" name="Slide Number Placeholder 2">
            <a:extLst>
              <a:ext uri="{FF2B5EF4-FFF2-40B4-BE49-F238E27FC236}">
                <a16:creationId xmlns:a16="http://schemas.microsoft.com/office/drawing/2014/main" id="{F7AB1845-FCD1-4C6B-8373-847770BE6FEA}"/>
              </a:ext>
            </a:extLst>
          </p:cNvPr>
          <p:cNvSpPr>
            <a:spLocks noGrp="1"/>
          </p:cNvSpPr>
          <p:nvPr>
            <p:ph type="sldNum" sz="quarter" idx="12"/>
          </p:nvPr>
        </p:nvSpPr>
        <p:spPr/>
        <p:txBody>
          <a:bodyPr/>
          <a:lstStyle/>
          <a:p>
            <a:fld id="{D5683BB6-76BB-4AED-AF1E-827BF27ED19F}" type="slidenum">
              <a:rPr lang="en-US" smtClean="0">
                <a:latin typeface="+mj-lt"/>
              </a:rPr>
              <a:pPr/>
              <a:t>9</a:t>
            </a:fld>
            <a:endParaRPr lang="en-US">
              <a:latin typeface="+mj-lt"/>
            </a:endParaRPr>
          </a:p>
        </p:txBody>
      </p:sp>
      <p:pic>
        <p:nvPicPr>
          <p:cNvPr id="109" name="Picture 108">
            <a:extLst>
              <a:ext uri="{FF2B5EF4-FFF2-40B4-BE49-F238E27FC236}">
                <a16:creationId xmlns:a16="http://schemas.microsoft.com/office/drawing/2014/main" id="{69D84093-69CC-4A55-B62E-0587E647935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6505" y="3672932"/>
            <a:ext cx="1054074" cy="637678"/>
          </a:xfrm>
          <a:prstGeom prst="rect">
            <a:avLst/>
          </a:prstGeom>
          <a:solidFill>
            <a:schemeClr val="tx2"/>
          </a:solidFill>
        </p:spPr>
      </p:pic>
      <p:grpSp>
        <p:nvGrpSpPr>
          <p:cNvPr id="28" name="Group 27">
            <a:extLst>
              <a:ext uri="{FF2B5EF4-FFF2-40B4-BE49-F238E27FC236}">
                <a16:creationId xmlns:a16="http://schemas.microsoft.com/office/drawing/2014/main" id="{AB93BCA3-2B09-4DB0-BFD7-48E269A104DE}"/>
              </a:ext>
            </a:extLst>
          </p:cNvPr>
          <p:cNvGrpSpPr/>
          <p:nvPr/>
        </p:nvGrpSpPr>
        <p:grpSpPr>
          <a:xfrm>
            <a:off x="2936015" y="1669294"/>
            <a:ext cx="3717637" cy="4311527"/>
            <a:chOff x="2882900" y="1669294"/>
            <a:chExt cx="3717637" cy="4311527"/>
          </a:xfrm>
        </p:grpSpPr>
        <p:grpSp>
          <p:nvGrpSpPr>
            <p:cNvPr id="5" name="Group 4">
              <a:extLst>
                <a:ext uri="{FF2B5EF4-FFF2-40B4-BE49-F238E27FC236}">
                  <a16:creationId xmlns:a16="http://schemas.microsoft.com/office/drawing/2014/main" id="{B977C615-A51D-4AE9-B2D4-72AC1761005D}"/>
                </a:ext>
              </a:extLst>
            </p:cNvPr>
            <p:cNvGrpSpPr/>
            <p:nvPr/>
          </p:nvGrpSpPr>
          <p:grpSpPr>
            <a:xfrm>
              <a:off x="2882900" y="2091079"/>
              <a:ext cx="3717637" cy="3889742"/>
              <a:chOff x="2641600" y="1731505"/>
              <a:chExt cx="3717637" cy="3049099"/>
            </a:xfrm>
          </p:grpSpPr>
          <p:sp>
            <p:nvSpPr>
              <p:cNvPr id="4" name="Rectangle: Rounded Corners 3">
                <a:extLst>
                  <a:ext uri="{FF2B5EF4-FFF2-40B4-BE49-F238E27FC236}">
                    <a16:creationId xmlns:a16="http://schemas.microsoft.com/office/drawing/2014/main" id="{F4DD9A38-087E-4415-804D-16A1BBC8149F}"/>
                  </a:ext>
                </a:extLst>
              </p:cNvPr>
              <p:cNvSpPr/>
              <p:nvPr/>
            </p:nvSpPr>
            <p:spPr>
              <a:xfrm>
                <a:off x="2641600" y="1731505"/>
                <a:ext cx="3683000" cy="614294"/>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ZW" sz="2000">
                    <a:solidFill>
                      <a:schemeClr val="tx1"/>
                    </a:solidFill>
                  </a:rPr>
                  <a:t>Knowledge test using scenarios and questions</a:t>
                </a:r>
              </a:p>
            </p:txBody>
          </p:sp>
          <p:sp>
            <p:nvSpPr>
              <p:cNvPr id="17" name="Rectangle: Rounded Corners 16">
                <a:extLst>
                  <a:ext uri="{FF2B5EF4-FFF2-40B4-BE49-F238E27FC236}">
                    <a16:creationId xmlns:a16="http://schemas.microsoft.com/office/drawing/2014/main" id="{EBA7670C-3C52-4489-B1E7-DB80E85F40B3}"/>
                  </a:ext>
                </a:extLst>
              </p:cNvPr>
              <p:cNvSpPr/>
              <p:nvPr/>
            </p:nvSpPr>
            <p:spPr>
              <a:xfrm>
                <a:off x="2676237" y="3336603"/>
                <a:ext cx="3683000" cy="614294"/>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a:solidFill>
                      <a:schemeClr val="tx1"/>
                    </a:solidFill>
                  </a:rPr>
                  <a:t>Structured competency-based interview</a:t>
                </a:r>
              </a:p>
            </p:txBody>
          </p:sp>
          <p:sp>
            <p:nvSpPr>
              <p:cNvPr id="19" name="Rectangle: Rounded Corners 18">
                <a:extLst>
                  <a:ext uri="{FF2B5EF4-FFF2-40B4-BE49-F238E27FC236}">
                    <a16:creationId xmlns:a16="http://schemas.microsoft.com/office/drawing/2014/main" id="{5B4A0523-B329-458B-9604-B00167BC8465}"/>
                  </a:ext>
                </a:extLst>
              </p:cNvPr>
              <p:cNvSpPr/>
              <p:nvPr/>
            </p:nvSpPr>
            <p:spPr>
              <a:xfrm>
                <a:off x="2655151" y="4166310"/>
                <a:ext cx="3683000" cy="614294"/>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ZW" sz="2000">
                    <a:solidFill>
                      <a:schemeClr val="tx1"/>
                    </a:solidFill>
                  </a:rPr>
                  <a:t>Professional discussion relating to CPD activity</a:t>
                </a:r>
              </a:p>
            </p:txBody>
          </p:sp>
          <p:sp>
            <p:nvSpPr>
              <p:cNvPr id="126" name="Rectangle: Rounded Corners 125">
                <a:extLst>
                  <a:ext uri="{FF2B5EF4-FFF2-40B4-BE49-F238E27FC236}">
                    <a16:creationId xmlns:a16="http://schemas.microsoft.com/office/drawing/2014/main" id="{8599B6AB-AAD9-4E45-86AE-7B62ED76EBBE}"/>
                  </a:ext>
                </a:extLst>
              </p:cNvPr>
              <p:cNvSpPr/>
              <p:nvPr/>
            </p:nvSpPr>
            <p:spPr>
              <a:xfrm>
                <a:off x="2659886" y="2534054"/>
                <a:ext cx="3683000" cy="614294"/>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ZW" sz="2000">
                    <a:solidFill>
                      <a:schemeClr val="tx1"/>
                    </a:solidFill>
                  </a:rPr>
                  <a:t>Assessment of portfolio of evidence </a:t>
                </a:r>
              </a:p>
            </p:txBody>
          </p:sp>
        </p:grpSp>
        <p:sp>
          <p:nvSpPr>
            <p:cNvPr id="27" name="Rectangle 26">
              <a:extLst>
                <a:ext uri="{FF2B5EF4-FFF2-40B4-BE49-F238E27FC236}">
                  <a16:creationId xmlns:a16="http://schemas.microsoft.com/office/drawing/2014/main" id="{8DFB9874-974B-43CE-A7F9-563A1060CC07}"/>
                </a:ext>
              </a:extLst>
            </p:cNvPr>
            <p:cNvSpPr/>
            <p:nvPr/>
          </p:nvSpPr>
          <p:spPr>
            <a:xfrm>
              <a:off x="2916026" y="1669294"/>
              <a:ext cx="3616750" cy="424732"/>
            </a:xfrm>
            <a:prstGeom prst="rect">
              <a:avLst/>
            </a:prstGeom>
          </p:spPr>
          <p:txBody>
            <a:bodyPr wrap="square">
              <a:spAutoFit/>
            </a:bodyPr>
            <a:lstStyle/>
            <a:p>
              <a:pPr algn="ctr">
                <a:lnSpc>
                  <a:spcPct val="90000"/>
                </a:lnSpc>
              </a:pPr>
              <a:r>
                <a:rPr lang="en-ZW" sz="2400" b="1">
                  <a:solidFill>
                    <a:schemeClr val="accent1"/>
                  </a:solidFill>
                  <a:latin typeface="+mj-lt"/>
                </a:rPr>
                <a:t>Assessment Method</a:t>
              </a:r>
              <a:endParaRPr lang="en-ZW" sz="2400">
                <a:solidFill>
                  <a:schemeClr val="accent1"/>
                </a:solidFill>
                <a:latin typeface="+mj-lt"/>
              </a:endParaRPr>
            </a:p>
          </p:txBody>
        </p:sp>
      </p:grpSp>
      <p:pic>
        <p:nvPicPr>
          <p:cNvPr id="2" name="Audio 1">
            <a:hlinkClick r:id="" action="ppaction://media"/>
            <a:extLst>
              <a:ext uri="{FF2B5EF4-FFF2-40B4-BE49-F238E27FC236}">
                <a16:creationId xmlns:a16="http://schemas.microsoft.com/office/drawing/2014/main" id="{B1358F89-A56F-46E9-8A37-F6FC385773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73421315"/>
      </p:ext>
    </p:extLst>
  </p:cSld>
  <p:clrMapOvr>
    <a:masterClrMapping/>
  </p:clrMapOvr>
  <mc:AlternateContent xmlns:mc="http://schemas.openxmlformats.org/markup-compatibility/2006">
    <mc:Choice xmlns:p159="http://schemas.microsoft.com/office/powerpoint/2015/09/main" Requires="p159">
      <p:transition spd="slow" advTm="39636">
        <p159:morph option="byObject"/>
      </p:transition>
    </mc:Choice>
    <mc:Fallback>
      <p:transition spd="slow" advTm="396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fade">
                                      <p:cBhvr>
                                        <p:cTn id="14" dur="500"/>
                                        <p:tgtEl>
                                          <p:spTgt spid="92"/>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fade">
                                      <p:cBhvr>
                                        <p:cTn id="18" dur="500"/>
                                        <p:tgtEl>
                                          <p:spTgt spid="93"/>
                                        </p:tgtEl>
                                      </p:cBhvr>
                                    </p:animEffect>
                                  </p:childTnLst>
                                </p:cTn>
                              </p:par>
                              <p:par>
                                <p:cTn id="19" presetID="23" presetClass="entr" presetSubtype="288" fill="hold" grpId="1" nodeType="withEffect">
                                  <p:stCondLst>
                                    <p:cond delay="0"/>
                                  </p:stCondLst>
                                  <p:childTnLst>
                                    <p:set>
                                      <p:cBhvr>
                                        <p:cTn id="20" dur="1" fill="hold">
                                          <p:stCondLst>
                                            <p:cond delay="0"/>
                                          </p:stCondLst>
                                        </p:cTn>
                                        <p:tgtEl>
                                          <p:spTgt spid="93"/>
                                        </p:tgtEl>
                                        <p:attrNameLst>
                                          <p:attrName>style.visibility</p:attrName>
                                        </p:attrNameLst>
                                      </p:cBhvr>
                                      <p:to>
                                        <p:strVal val="visible"/>
                                      </p:to>
                                    </p:set>
                                    <p:anim calcmode="lin" valueType="num">
                                      <p:cBhvr>
                                        <p:cTn id="21" dur="500" fill="hold"/>
                                        <p:tgtEl>
                                          <p:spTgt spid="93"/>
                                        </p:tgtEl>
                                        <p:attrNameLst>
                                          <p:attrName>ppt_w</p:attrName>
                                        </p:attrNameLst>
                                      </p:cBhvr>
                                      <p:tavLst>
                                        <p:tav tm="0">
                                          <p:val>
                                            <p:strVal val="4/3*#ppt_w"/>
                                          </p:val>
                                        </p:tav>
                                        <p:tav tm="100000">
                                          <p:val>
                                            <p:strVal val="#ppt_w"/>
                                          </p:val>
                                        </p:tav>
                                      </p:tavLst>
                                    </p:anim>
                                    <p:anim calcmode="lin" valueType="num">
                                      <p:cBhvr>
                                        <p:cTn id="22" dur="500" fill="hold"/>
                                        <p:tgtEl>
                                          <p:spTgt spid="93"/>
                                        </p:tgtEl>
                                        <p:attrNameLst>
                                          <p:attrName>ppt_h</p:attrName>
                                        </p:attrNameLst>
                                      </p:cBhvr>
                                      <p:tavLst>
                                        <p:tav tm="0">
                                          <p:val>
                                            <p:strVal val="4/3*#ppt_h"/>
                                          </p:val>
                                        </p:tav>
                                        <p:tav tm="100000">
                                          <p:val>
                                            <p:strVal val="#ppt_h"/>
                                          </p:val>
                                        </p:tav>
                                      </p:tavLst>
                                    </p:anim>
                                  </p:childTnLst>
                                </p:cTn>
                              </p:par>
                              <p:par>
                                <p:cTn id="23" presetID="22" presetClass="entr" presetSubtype="8" fill="hold" grpId="0" nodeType="with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wipe(left)">
                                      <p:cBhvr>
                                        <p:cTn id="25" dur="500"/>
                                        <p:tgtEl>
                                          <p:spTgt spid="9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4"/>
                                        </p:tgtEl>
                                        <p:attrNameLst>
                                          <p:attrName>style.visibility</p:attrName>
                                        </p:attrNameLst>
                                      </p:cBhvr>
                                      <p:to>
                                        <p:strVal val="visible"/>
                                      </p:to>
                                    </p:set>
                                    <p:animEffect transition="in" filter="fade">
                                      <p:cBhvr>
                                        <p:cTn id="28" dur="500"/>
                                        <p:tgtEl>
                                          <p:spTgt spid="94"/>
                                        </p:tgtEl>
                                      </p:cBhvr>
                                    </p:animEffect>
                                  </p:childTnLst>
                                </p:cTn>
                              </p:par>
                              <p:par>
                                <p:cTn id="29" presetID="10" presetClass="entr" presetSubtype="0" fill="hold" nodeType="withEffect">
                                  <p:stCondLst>
                                    <p:cond delay="0"/>
                                  </p:stCondLst>
                                  <p:childTnLst>
                                    <p:set>
                                      <p:cBhvr>
                                        <p:cTn id="30" dur="1" fill="hold">
                                          <p:stCondLst>
                                            <p:cond delay="0"/>
                                          </p:stCondLst>
                                        </p:cTn>
                                        <p:tgtEl>
                                          <p:spTgt spid="96"/>
                                        </p:tgtEl>
                                        <p:attrNameLst>
                                          <p:attrName>style.visibility</p:attrName>
                                        </p:attrNameLst>
                                      </p:cBhvr>
                                      <p:to>
                                        <p:strVal val="visible"/>
                                      </p:to>
                                    </p:set>
                                    <p:animEffect transition="in" filter="fade">
                                      <p:cBhvr>
                                        <p:cTn id="31" dur="500"/>
                                        <p:tgtEl>
                                          <p:spTgt spid="96"/>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99"/>
                                        </p:tgtEl>
                                        <p:attrNameLst>
                                          <p:attrName>style.visibility</p:attrName>
                                        </p:attrNameLst>
                                      </p:cBhvr>
                                      <p:to>
                                        <p:strVal val="visible"/>
                                      </p:to>
                                    </p:set>
                                    <p:animEffect transition="in" filter="fade">
                                      <p:cBhvr>
                                        <p:cTn id="35" dur="500"/>
                                        <p:tgtEl>
                                          <p:spTgt spid="99"/>
                                        </p:tgtEl>
                                      </p:cBhvr>
                                    </p:animEffect>
                                  </p:childTnLst>
                                </p:cTn>
                              </p:par>
                              <p:par>
                                <p:cTn id="36" presetID="23" presetClass="entr" presetSubtype="288" fill="hold" grpId="1" nodeType="withEffect">
                                  <p:stCondLst>
                                    <p:cond delay="0"/>
                                  </p:stCondLst>
                                  <p:childTnLst>
                                    <p:set>
                                      <p:cBhvr>
                                        <p:cTn id="37" dur="1" fill="hold">
                                          <p:stCondLst>
                                            <p:cond delay="0"/>
                                          </p:stCondLst>
                                        </p:cTn>
                                        <p:tgtEl>
                                          <p:spTgt spid="99"/>
                                        </p:tgtEl>
                                        <p:attrNameLst>
                                          <p:attrName>style.visibility</p:attrName>
                                        </p:attrNameLst>
                                      </p:cBhvr>
                                      <p:to>
                                        <p:strVal val="visible"/>
                                      </p:to>
                                    </p:set>
                                    <p:anim calcmode="lin" valueType="num">
                                      <p:cBhvr>
                                        <p:cTn id="38" dur="500" fill="hold"/>
                                        <p:tgtEl>
                                          <p:spTgt spid="99"/>
                                        </p:tgtEl>
                                        <p:attrNameLst>
                                          <p:attrName>ppt_w</p:attrName>
                                        </p:attrNameLst>
                                      </p:cBhvr>
                                      <p:tavLst>
                                        <p:tav tm="0">
                                          <p:val>
                                            <p:strVal val="4/3*#ppt_w"/>
                                          </p:val>
                                        </p:tav>
                                        <p:tav tm="100000">
                                          <p:val>
                                            <p:strVal val="#ppt_w"/>
                                          </p:val>
                                        </p:tav>
                                      </p:tavLst>
                                    </p:anim>
                                    <p:anim calcmode="lin" valueType="num">
                                      <p:cBhvr>
                                        <p:cTn id="39" dur="500" fill="hold"/>
                                        <p:tgtEl>
                                          <p:spTgt spid="99"/>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fade">
                                      <p:cBhvr>
                                        <p:cTn id="42" dur="500"/>
                                        <p:tgtEl>
                                          <p:spTgt spid="100"/>
                                        </p:tgtEl>
                                      </p:cBhvr>
                                    </p:animEffect>
                                  </p:childTnLst>
                                </p:cTn>
                              </p:par>
                              <p:par>
                                <p:cTn id="43" presetID="10" presetClass="entr" presetSubtype="0" fill="hold" nodeType="withEffect">
                                  <p:stCondLst>
                                    <p:cond delay="0"/>
                                  </p:stCondLst>
                                  <p:childTnLst>
                                    <p:set>
                                      <p:cBhvr>
                                        <p:cTn id="44" dur="1" fill="hold">
                                          <p:stCondLst>
                                            <p:cond delay="0"/>
                                          </p:stCondLst>
                                        </p:cTn>
                                        <p:tgtEl>
                                          <p:spTgt spid="106"/>
                                        </p:tgtEl>
                                        <p:attrNameLst>
                                          <p:attrName>style.visibility</p:attrName>
                                        </p:attrNameLst>
                                      </p:cBhvr>
                                      <p:to>
                                        <p:strVal val="visible"/>
                                      </p:to>
                                    </p:set>
                                    <p:animEffect transition="in" filter="fade">
                                      <p:cBhvr>
                                        <p:cTn id="45" dur="500"/>
                                        <p:tgtEl>
                                          <p:spTgt spid="106"/>
                                        </p:tgtEl>
                                      </p:cBhvr>
                                    </p:animEffect>
                                  </p:childTnLst>
                                </p:cTn>
                              </p:par>
                            </p:childTnLst>
                          </p:cTn>
                        </p:par>
                        <p:par>
                          <p:cTn id="46" fill="hold">
                            <p:stCondLst>
                              <p:cond delay="2000"/>
                            </p:stCondLst>
                            <p:childTnLst>
                              <p:par>
                                <p:cTn id="47" presetID="10" presetClass="entr" presetSubtype="0" fill="hold" grpId="0" nodeType="afterEffect">
                                  <p:stCondLst>
                                    <p:cond delay="0"/>
                                  </p:stCondLst>
                                  <p:childTnLst>
                                    <p:set>
                                      <p:cBhvr>
                                        <p:cTn id="48" dur="1" fill="hold">
                                          <p:stCondLst>
                                            <p:cond delay="0"/>
                                          </p:stCondLst>
                                        </p:cTn>
                                        <p:tgtEl>
                                          <p:spTgt spid="110"/>
                                        </p:tgtEl>
                                        <p:attrNameLst>
                                          <p:attrName>style.visibility</p:attrName>
                                        </p:attrNameLst>
                                      </p:cBhvr>
                                      <p:to>
                                        <p:strVal val="visible"/>
                                      </p:to>
                                    </p:set>
                                    <p:animEffect transition="in" filter="fade">
                                      <p:cBhvr>
                                        <p:cTn id="49" dur="500"/>
                                        <p:tgtEl>
                                          <p:spTgt spid="110"/>
                                        </p:tgtEl>
                                      </p:cBhvr>
                                    </p:animEffect>
                                  </p:childTnLst>
                                </p:cTn>
                              </p:par>
                              <p:par>
                                <p:cTn id="50" presetID="23" presetClass="entr" presetSubtype="288" fill="hold" grpId="1" nodeType="withEffect">
                                  <p:stCondLst>
                                    <p:cond delay="0"/>
                                  </p:stCondLst>
                                  <p:childTnLst>
                                    <p:set>
                                      <p:cBhvr>
                                        <p:cTn id="51" dur="1" fill="hold">
                                          <p:stCondLst>
                                            <p:cond delay="0"/>
                                          </p:stCondLst>
                                        </p:cTn>
                                        <p:tgtEl>
                                          <p:spTgt spid="110"/>
                                        </p:tgtEl>
                                        <p:attrNameLst>
                                          <p:attrName>style.visibility</p:attrName>
                                        </p:attrNameLst>
                                      </p:cBhvr>
                                      <p:to>
                                        <p:strVal val="visible"/>
                                      </p:to>
                                    </p:set>
                                    <p:anim calcmode="lin" valueType="num">
                                      <p:cBhvr>
                                        <p:cTn id="52" dur="500" fill="hold"/>
                                        <p:tgtEl>
                                          <p:spTgt spid="110"/>
                                        </p:tgtEl>
                                        <p:attrNameLst>
                                          <p:attrName>ppt_w</p:attrName>
                                        </p:attrNameLst>
                                      </p:cBhvr>
                                      <p:tavLst>
                                        <p:tav tm="0">
                                          <p:val>
                                            <p:strVal val="4/3*#ppt_w"/>
                                          </p:val>
                                        </p:tav>
                                        <p:tav tm="100000">
                                          <p:val>
                                            <p:strVal val="#ppt_w"/>
                                          </p:val>
                                        </p:tav>
                                      </p:tavLst>
                                    </p:anim>
                                    <p:anim calcmode="lin" valueType="num">
                                      <p:cBhvr>
                                        <p:cTn id="53" dur="500" fill="hold"/>
                                        <p:tgtEl>
                                          <p:spTgt spid="110"/>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0"/>
                                  </p:stCondLst>
                                  <p:childTnLst>
                                    <p:set>
                                      <p:cBhvr>
                                        <p:cTn id="55" dur="1" fill="hold">
                                          <p:stCondLst>
                                            <p:cond delay="0"/>
                                          </p:stCondLst>
                                        </p:cTn>
                                        <p:tgtEl>
                                          <p:spTgt spid="111"/>
                                        </p:tgtEl>
                                        <p:attrNameLst>
                                          <p:attrName>style.visibility</p:attrName>
                                        </p:attrNameLst>
                                      </p:cBhvr>
                                      <p:to>
                                        <p:strVal val="visible"/>
                                      </p:to>
                                    </p:set>
                                    <p:animEffect transition="in" filter="fade">
                                      <p:cBhvr>
                                        <p:cTn id="56" dur="500"/>
                                        <p:tgtEl>
                                          <p:spTgt spid="111"/>
                                        </p:tgtEl>
                                      </p:cBhvr>
                                    </p:animEffect>
                                  </p:childTnLst>
                                </p:cTn>
                              </p:par>
                              <p:par>
                                <p:cTn id="57" presetID="22" presetClass="entr" presetSubtype="8" fill="hold" nodeType="withEffect">
                                  <p:stCondLst>
                                    <p:cond delay="0"/>
                                  </p:stCondLst>
                                  <p:childTnLst>
                                    <p:set>
                                      <p:cBhvr>
                                        <p:cTn id="58" dur="1" fill="hold">
                                          <p:stCondLst>
                                            <p:cond delay="0"/>
                                          </p:stCondLst>
                                        </p:cTn>
                                        <p:tgtEl>
                                          <p:spTgt spid="112"/>
                                        </p:tgtEl>
                                        <p:attrNameLst>
                                          <p:attrName>style.visibility</p:attrName>
                                        </p:attrNameLst>
                                      </p:cBhvr>
                                      <p:to>
                                        <p:strVal val="visible"/>
                                      </p:to>
                                    </p:set>
                                    <p:animEffect transition="in" filter="wipe(left)">
                                      <p:cBhvr>
                                        <p:cTn id="59" dur="500"/>
                                        <p:tgtEl>
                                          <p:spTgt spid="112"/>
                                        </p:tgtEl>
                                      </p:cBhvr>
                                    </p:animEffect>
                                  </p:childTnLst>
                                </p:cTn>
                              </p:par>
                              <p:par>
                                <p:cTn id="60" presetID="10" presetClass="entr" presetSubtype="0" fill="hold" nodeType="withEffect">
                                  <p:stCondLst>
                                    <p:cond delay="0"/>
                                  </p:stCondLst>
                                  <p:childTnLst>
                                    <p:set>
                                      <p:cBhvr>
                                        <p:cTn id="61" dur="1" fill="hold">
                                          <p:stCondLst>
                                            <p:cond delay="0"/>
                                          </p:stCondLst>
                                        </p:cTn>
                                        <p:tgtEl>
                                          <p:spTgt spid="116"/>
                                        </p:tgtEl>
                                        <p:attrNameLst>
                                          <p:attrName>style.visibility</p:attrName>
                                        </p:attrNameLst>
                                      </p:cBhvr>
                                      <p:to>
                                        <p:strVal val="visible"/>
                                      </p:to>
                                    </p:set>
                                    <p:animEffect transition="in" filter="fade">
                                      <p:cBhvr>
                                        <p:cTn id="62"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2"/>
                </p:tgtEl>
              </p:cMediaNode>
            </p:audio>
          </p:childTnLst>
        </p:cTn>
      </p:par>
    </p:tnLst>
    <p:bldLst>
      <p:bldP spid="92" grpId="0"/>
      <p:bldP spid="93" grpId="0" animBg="1"/>
      <p:bldP spid="93" grpId="1" animBg="1"/>
      <p:bldP spid="94" grpId="0"/>
      <p:bldP spid="95" grpId="0" animBg="1"/>
      <p:bldP spid="99" grpId="0" animBg="1"/>
      <p:bldP spid="99" grpId="1" animBg="1"/>
      <p:bldP spid="100" grpId="0"/>
      <p:bldP spid="110" grpId="0" animBg="1"/>
      <p:bldP spid="110" grpId="1" animBg="1"/>
      <p:bldP spid="11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5.2|30.5"/>
</p:tagLst>
</file>

<file path=ppt/tags/tag2.xml><?xml version="1.0" encoding="utf-8"?>
<p:tagLst xmlns:a="http://schemas.openxmlformats.org/drawingml/2006/main" xmlns:r="http://schemas.openxmlformats.org/officeDocument/2006/relationships" xmlns:p="http://schemas.openxmlformats.org/presentationml/2006/main">
  <p:tag name="TIMING" val="|53.5"/>
</p:tagLst>
</file>

<file path=ppt/theme/theme1.xml><?xml version="1.0" encoding="utf-8"?>
<a:theme xmlns:a="http://schemas.openxmlformats.org/drawingml/2006/main" name="ILM master layout">
  <a:themeElements>
    <a:clrScheme name="Custom 10">
      <a:dk1>
        <a:srgbClr val="000000"/>
      </a:dk1>
      <a:lt1>
        <a:srgbClr val="FFFFFF"/>
      </a:lt1>
      <a:dk2>
        <a:srgbClr val="000000"/>
      </a:dk2>
      <a:lt2>
        <a:srgbClr val="FFFFFF"/>
      </a:lt2>
      <a:accent1>
        <a:srgbClr val="FDC60A"/>
      </a:accent1>
      <a:accent2>
        <a:srgbClr val="F49515"/>
      </a:accent2>
      <a:accent3>
        <a:srgbClr val="3B3C42"/>
      </a:accent3>
      <a:accent4>
        <a:srgbClr val="FDC60A"/>
      </a:accent4>
      <a:accent5>
        <a:srgbClr val="F49515"/>
      </a:accent5>
      <a:accent6>
        <a:srgbClr val="3B3C42"/>
      </a:accent6>
      <a:hlink>
        <a:srgbClr val="FDC60A"/>
      </a:hlink>
      <a:folHlink>
        <a:srgbClr val="F495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LM" id="{D018A371-9BFF-44CE-B325-9771B4B94858}" vid="{B3173C7D-B632-462D-8601-4E084A6353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FEB8E4124AF37448C7C9EA756B60B84" ma:contentTypeVersion="7" ma:contentTypeDescription="Create a new document." ma:contentTypeScope="" ma:versionID="3e8c3a05e955a253883dd3facc30a898">
  <xsd:schema xmlns:xsd="http://www.w3.org/2001/XMLSchema" xmlns:xs="http://www.w3.org/2001/XMLSchema" xmlns:p="http://schemas.microsoft.com/office/2006/metadata/properties" xmlns:ns2="ae020797-52d7-4055-9586-32b203c6470a" targetNamespace="http://schemas.microsoft.com/office/2006/metadata/properties" ma:root="true" ma:fieldsID="c7315e947bae63f02980198291928132" ns2:_="">
    <xsd:import namespace="ae020797-52d7-4055-9586-32b203c6470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020797-52d7-4055-9586-32b203c647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9DF5F6-BB42-452F-A367-667AF3A5E9EC}">
  <ds:schemaRefs>
    <ds:schemaRef ds:uri="ae020797-52d7-4055-9586-32b203c6470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66BE159-F178-4F59-A4D8-58B184ABF674}">
  <ds:schemaRefs>
    <ds:schemaRef ds:uri="http://schemas.microsoft.com/sharepoint/v3/contenttype/forms"/>
  </ds:schemaRefs>
</ds:datastoreItem>
</file>

<file path=customXml/itemProps3.xml><?xml version="1.0" encoding="utf-8"?>
<ds:datastoreItem xmlns:ds="http://schemas.openxmlformats.org/officeDocument/2006/customXml" ds:itemID="{060DA064-4FB5-4A74-B0C7-8D1BD00FA814}">
  <ds:schemaRefs>
    <ds:schemaRef ds:uri="ae020797-52d7-4055-9586-32b203c647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39</Slides>
  <Notes>34</Notes>
  <HiddenSlides>1</HiddenSlide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ILM master layout</vt:lpstr>
      <vt:lpstr>ILM Best Practice for EPA Portfolio focusing on Level 3 Team Leader/Supervisor &amp;  Level 5 Operations/Departmental Manager</vt:lpstr>
      <vt:lpstr>Aims and content of today’s Session</vt:lpstr>
      <vt:lpstr>Our response to the Covid-19 Pandemic</vt:lpstr>
      <vt:lpstr>Our response to the Covid-19 Pandemic</vt:lpstr>
      <vt:lpstr>What is EPA?</vt:lpstr>
      <vt:lpstr>The EPA Journey</vt:lpstr>
      <vt:lpstr>EPA Journey</vt:lpstr>
      <vt:lpstr>The timeline of assessment</vt:lpstr>
      <vt:lpstr>Level 3 Assessment components &amp; delivery methods</vt:lpstr>
      <vt:lpstr>Level 5 Assessment components &amp; delivery methods</vt:lpstr>
      <vt:lpstr>Assessment Components - Weighting Level 3 Team Leader/Supervisor </vt:lpstr>
      <vt:lpstr>Assessment Components - Weighting  Level 5 Operations/Departmental Manager</vt:lpstr>
      <vt:lpstr>Grading</vt:lpstr>
      <vt:lpstr>Focus on… Portfolio of evidence</vt:lpstr>
      <vt:lpstr>Portfolio timeline</vt:lpstr>
      <vt:lpstr>Activity &amp; Discussion – Portfolio of Evidence</vt:lpstr>
      <vt:lpstr>Portfolio of evidence – Evidence types</vt:lpstr>
      <vt:lpstr>General guidance for the portfolio</vt:lpstr>
      <vt:lpstr>Tips for compiling a portfolio: </vt:lpstr>
      <vt:lpstr>End-point Assessment Team General guidance for the portfolio</vt:lpstr>
      <vt:lpstr>Preparing for submission</vt:lpstr>
      <vt:lpstr>Feedback from LIEPAs</vt:lpstr>
      <vt:lpstr>S.T.A.R.R: A way to think about portfolio evidence</vt:lpstr>
      <vt:lpstr>S.T.A.R.R: Example</vt:lpstr>
      <vt:lpstr>Frequently Asked Questions (1)</vt:lpstr>
      <vt:lpstr>Frequently Asked Questions (2)</vt:lpstr>
      <vt:lpstr>Delivery model - Recap</vt:lpstr>
      <vt:lpstr>EPA support</vt:lpstr>
      <vt:lpstr>Links to Key Documents</vt:lpstr>
      <vt:lpstr>EPA resit fees</vt:lpstr>
      <vt:lpstr>EPA preparation tool </vt:lpstr>
      <vt:lpstr>EPA Prep Tool</vt:lpstr>
      <vt:lpstr>Demo video</vt:lpstr>
      <vt:lpstr>Learning Resources</vt:lpstr>
      <vt:lpstr>ILM Get To Gateway (formerly SOLAR)</vt:lpstr>
      <vt:lpstr>On Programme Resources – Illuminate e-Workbooks </vt:lpstr>
      <vt:lpstr>On Programme Resources – linking to the qualification handbook</vt:lpstr>
      <vt:lpstr>Upcoming ILM  webinars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ILM Corporate PPT Template Deck</dc:title>
  <dc:creator>Ryan Jones</dc:creator>
  <cp:revision>1</cp:revision>
  <cp:lastPrinted>2020-01-13T09:16:14Z</cp:lastPrinted>
  <dcterms:created xsi:type="dcterms:W3CDTF">2019-01-18T16:07:09Z</dcterms:created>
  <dcterms:modified xsi:type="dcterms:W3CDTF">2020-05-11T19:10:16Z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0x010100BFEB8E4124AF37448C7C9EA756B60B84</vt:lpwstr>
  </property>
</Properties>
</file>